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6" r:id="rId3"/>
    <p:sldId id="267" r:id="rId4"/>
    <p:sldId id="268" r:id="rId5"/>
    <p:sldId id="269" r:id="rId6"/>
    <p:sldId id="270" r:id="rId7"/>
    <p:sldId id="271" r:id="rId8"/>
    <p:sldId id="273" r:id="rId9"/>
    <p:sldId id="272" r:id="rId10"/>
    <p:sldId id="282" r:id="rId11"/>
    <p:sldId id="265" r:id="rId12"/>
    <p:sldId id="275" r:id="rId13"/>
    <p:sldId id="259" r:id="rId14"/>
    <p:sldId id="260" r:id="rId15"/>
    <p:sldId id="264" r:id="rId16"/>
    <p:sldId id="262" r:id="rId17"/>
    <p:sldId id="261" r:id="rId18"/>
    <p:sldId id="276" r:id="rId19"/>
    <p:sldId id="281" r:id="rId20"/>
    <p:sldId id="280"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6" autoAdjust="0"/>
    <p:restoredTop sz="94660"/>
  </p:normalViewPr>
  <p:slideViewPr>
    <p:cSldViewPr>
      <p:cViewPr varScale="1">
        <p:scale>
          <a:sx n="102" d="100"/>
          <a:sy n="102" d="100"/>
        </p:scale>
        <p:origin x="65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3950617283950629E-2"/>
          <c:y val="7.6676788064614698E-2"/>
          <c:w val="0.9320987654320988"/>
          <c:h val="0.87023928173680587"/>
        </c:manualLayout>
      </c:layout>
      <c:barChart>
        <c:barDir val="col"/>
        <c:grouping val="clustered"/>
        <c:varyColors val="0"/>
        <c:ser>
          <c:idx val="0"/>
          <c:order val="0"/>
          <c:tx>
            <c:strRef>
              <c:f>Sheet1!$B$1</c:f>
              <c:strCache>
                <c:ptCount val="1"/>
                <c:pt idx="0">
                  <c:v>Savings</c:v>
                </c:pt>
              </c:strCache>
            </c:strRef>
          </c:tx>
          <c:invertIfNegative val="0"/>
          <c:cat>
            <c:strRef>
              <c:f>Sheet1!$A$2:$A$20</c:f>
              <c:strCache>
                <c:ptCount val="4"/>
                <c:pt idx="0">
                  <c:v> </c:v>
                </c:pt>
                <c:pt idx="1">
                  <c:v> </c:v>
                </c:pt>
                <c:pt idx="2">
                  <c:v> </c:v>
                </c:pt>
                <c:pt idx="3">
                  <c:v> </c:v>
                </c:pt>
              </c:strCache>
            </c:strRef>
          </c:cat>
          <c:val>
            <c:numRef>
              <c:f>Sheet1!$B$2:$B$20</c:f>
              <c:numCache>
                <c:formatCode>General</c:formatCode>
                <c:ptCount val="19"/>
                <c:pt idx="0">
                  <c:v>34</c:v>
                </c:pt>
                <c:pt idx="1">
                  <c:v>46</c:v>
                </c:pt>
                <c:pt idx="2">
                  <c:v>42</c:v>
                </c:pt>
                <c:pt idx="3">
                  <c:v>29</c:v>
                </c:pt>
                <c:pt idx="4">
                  <c:v>30</c:v>
                </c:pt>
                <c:pt idx="5">
                  <c:v>41</c:v>
                </c:pt>
                <c:pt idx="6">
                  <c:v>47</c:v>
                </c:pt>
                <c:pt idx="7">
                  <c:v>36</c:v>
                </c:pt>
                <c:pt idx="8">
                  <c:v>26</c:v>
                </c:pt>
                <c:pt idx="9">
                  <c:v>33</c:v>
                </c:pt>
                <c:pt idx="10">
                  <c:v>47</c:v>
                </c:pt>
                <c:pt idx="11">
                  <c:v>45</c:v>
                </c:pt>
                <c:pt idx="12">
                  <c:v>30</c:v>
                </c:pt>
                <c:pt idx="13">
                  <c:v>27</c:v>
                </c:pt>
                <c:pt idx="14">
                  <c:v>36</c:v>
                </c:pt>
                <c:pt idx="15">
                  <c:v>47</c:v>
                </c:pt>
                <c:pt idx="16">
                  <c:v>42</c:v>
                </c:pt>
                <c:pt idx="17">
                  <c:v>27</c:v>
                </c:pt>
                <c:pt idx="18">
                  <c:v>35</c:v>
                </c:pt>
              </c:numCache>
            </c:numRef>
          </c:val>
        </c:ser>
        <c:dLbls>
          <c:showLegendKey val="0"/>
          <c:showVal val="0"/>
          <c:showCatName val="0"/>
          <c:showSerName val="0"/>
          <c:showPercent val="0"/>
          <c:showBubbleSize val="0"/>
        </c:dLbls>
        <c:gapWidth val="73"/>
        <c:axId val="190225904"/>
        <c:axId val="191448496"/>
      </c:barChart>
      <c:catAx>
        <c:axId val="190225904"/>
        <c:scaling>
          <c:orientation val="minMax"/>
        </c:scaling>
        <c:delete val="1"/>
        <c:axPos val="b"/>
        <c:numFmt formatCode="General" sourceLinked="0"/>
        <c:majorTickMark val="out"/>
        <c:minorTickMark val="none"/>
        <c:tickLblPos val="none"/>
        <c:crossAx val="191448496"/>
        <c:crosses val="autoZero"/>
        <c:auto val="1"/>
        <c:lblAlgn val="ctr"/>
        <c:lblOffset val="100"/>
        <c:noMultiLvlLbl val="0"/>
      </c:catAx>
      <c:valAx>
        <c:axId val="191448496"/>
        <c:scaling>
          <c:orientation val="minMax"/>
        </c:scaling>
        <c:delete val="1"/>
        <c:axPos val="l"/>
        <c:majorGridlines/>
        <c:numFmt formatCode="General" sourceLinked="1"/>
        <c:majorTickMark val="out"/>
        <c:minorTickMark val="none"/>
        <c:tickLblPos val="none"/>
        <c:crossAx val="190225904"/>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3.9603960396039611E-2"/>
          <c:y val="0"/>
          <c:w val="0.9273927392739274"/>
          <c:h val="0.90350873860641612"/>
        </c:manualLayout>
      </c:layout>
      <c:barChart>
        <c:barDir val="col"/>
        <c:grouping val="clustered"/>
        <c:varyColors val="0"/>
        <c:ser>
          <c:idx val="0"/>
          <c:order val="0"/>
          <c:tx>
            <c:strRef>
              <c:f>Sheet1!$B$1</c:f>
              <c:strCache>
                <c:ptCount val="1"/>
                <c:pt idx="0">
                  <c:v>Savings</c:v>
                </c:pt>
              </c:strCache>
            </c:strRef>
          </c:tx>
          <c:invertIfNegative val="0"/>
          <c:cat>
            <c:strRef>
              <c:f>Sheet1!$A$2:$A$20</c:f>
              <c:strCache>
                <c:ptCount val="4"/>
                <c:pt idx="0">
                  <c:v> </c:v>
                </c:pt>
                <c:pt idx="1">
                  <c:v> </c:v>
                </c:pt>
                <c:pt idx="2">
                  <c:v> </c:v>
                </c:pt>
                <c:pt idx="3">
                  <c:v> </c:v>
                </c:pt>
              </c:strCache>
            </c:strRef>
          </c:cat>
          <c:val>
            <c:numRef>
              <c:f>Sheet1!$B$2:$B$20</c:f>
              <c:numCache>
                <c:formatCode>General</c:formatCode>
                <c:ptCount val="19"/>
                <c:pt idx="0">
                  <c:v>25</c:v>
                </c:pt>
                <c:pt idx="1">
                  <c:v>34</c:v>
                </c:pt>
                <c:pt idx="2">
                  <c:v>37</c:v>
                </c:pt>
                <c:pt idx="3">
                  <c:v>39</c:v>
                </c:pt>
                <c:pt idx="4">
                  <c:v>40</c:v>
                </c:pt>
                <c:pt idx="5">
                  <c:v>42</c:v>
                </c:pt>
                <c:pt idx="6">
                  <c:v>44</c:v>
                </c:pt>
                <c:pt idx="7">
                  <c:v>47</c:v>
                </c:pt>
                <c:pt idx="8">
                  <c:v>50</c:v>
                </c:pt>
                <c:pt idx="9">
                  <c:v>52</c:v>
                </c:pt>
                <c:pt idx="10">
                  <c:v>56</c:v>
                </c:pt>
                <c:pt idx="11">
                  <c:v>58</c:v>
                </c:pt>
                <c:pt idx="12">
                  <c:v>62</c:v>
                </c:pt>
                <c:pt idx="13">
                  <c:v>65</c:v>
                </c:pt>
                <c:pt idx="14">
                  <c:v>69</c:v>
                </c:pt>
                <c:pt idx="15">
                  <c:v>72</c:v>
                </c:pt>
                <c:pt idx="16">
                  <c:v>73</c:v>
                </c:pt>
                <c:pt idx="17">
                  <c:v>76</c:v>
                </c:pt>
                <c:pt idx="18">
                  <c:v>78</c:v>
                </c:pt>
              </c:numCache>
            </c:numRef>
          </c:val>
        </c:ser>
        <c:dLbls>
          <c:showLegendKey val="0"/>
          <c:showVal val="0"/>
          <c:showCatName val="0"/>
          <c:showSerName val="0"/>
          <c:showPercent val="0"/>
          <c:showBubbleSize val="0"/>
        </c:dLbls>
        <c:gapWidth val="75"/>
        <c:axId val="191450736"/>
        <c:axId val="191451296"/>
      </c:barChart>
      <c:catAx>
        <c:axId val="191450736"/>
        <c:scaling>
          <c:orientation val="minMax"/>
        </c:scaling>
        <c:delete val="1"/>
        <c:axPos val="b"/>
        <c:numFmt formatCode="General" sourceLinked="0"/>
        <c:majorTickMark val="out"/>
        <c:minorTickMark val="none"/>
        <c:tickLblPos val="none"/>
        <c:crossAx val="191451296"/>
        <c:crosses val="autoZero"/>
        <c:auto val="1"/>
        <c:lblAlgn val="ctr"/>
        <c:lblOffset val="100"/>
        <c:noMultiLvlLbl val="0"/>
      </c:catAx>
      <c:valAx>
        <c:axId val="191451296"/>
        <c:scaling>
          <c:orientation val="minMax"/>
        </c:scaling>
        <c:delete val="1"/>
        <c:axPos val="l"/>
        <c:majorGridlines/>
        <c:numFmt formatCode="General" sourceLinked="1"/>
        <c:majorTickMark val="out"/>
        <c:minorTickMark val="none"/>
        <c:tickLblPos val="none"/>
        <c:crossAx val="191450736"/>
        <c:crosses val="autoZero"/>
        <c:crossBetween val="between"/>
      </c:valAx>
    </c:plotArea>
    <c:plotVisOnly val="1"/>
    <c:dispBlanksAs val="gap"/>
    <c:showDLblsOverMax val="0"/>
  </c:chart>
  <c:txPr>
    <a:bodyPr/>
    <a:lstStyle/>
    <a:p>
      <a:pPr>
        <a:defRPr sz="1800"/>
      </a:pPr>
      <a:endParaRPr lang="zh-TW"/>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FEB97-C2E9-4C16-8DF4-C9986025FE0D}" type="doc">
      <dgm:prSet loTypeId="urn:microsoft.com/office/officeart/2005/8/layout/radial6" loCatId="relationship" qsTypeId="urn:microsoft.com/office/officeart/2005/8/quickstyle/simple1" qsCatId="simple" csTypeId="urn:microsoft.com/office/officeart/2005/8/colors/colorful1" csCatId="colorful" phldr="1"/>
      <dgm:spPr/>
    </dgm:pt>
    <dgm:pt modelId="{ED44CC60-F459-4DEB-B224-76E224F904EC}">
      <dgm:prSet phldrT="[Text]" custT="1"/>
      <dgm:spPr/>
      <dgm:t>
        <a:bodyPr/>
        <a:lstStyle/>
        <a:p>
          <a:r>
            <a:rPr lang="en-US" sz="1400" b="1" dirty="0" smtClean="0"/>
            <a:t>Comprehensive Energy Management</a:t>
          </a:r>
          <a:endParaRPr lang="en-US" sz="1400" dirty="0"/>
        </a:p>
      </dgm:t>
    </dgm:pt>
    <dgm:pt modelId="{55DD89F0-BFEC-46EA-9C6A-4760D04C875E}" type="sibTrans" cxnId="{0D779306-3C1A-4A4F-A334-15D0B2DCFCBE}">
      <dgm:prSet/>
      <dgm:spPr/>
      <dgm:t>
        <a:bodyPr/>
        <a:lstStyle/>
        <a:p>
          <a:endParaRPr lang="en-US"/>
        </a:p>
      </dgm:t>
    </dgm:pt>
    <dgm:pt modelId="{54496870-498E-4627-AEFE-09CE1253B63B}" type="parTrans" cxnId="{0D779306-3C1A-4A4F-A334-15D0B2DCFCBE}">
      <dgm:prSet/>
      <dgm:spPr/>
      <dgm:t>
        <a:bodyPr/>
        <a:lstStyle/>
        <a:p>
          <a:endParaRPr lang="en-US"/>
        </a:p>
      </dgm:t>
    </dgm:pt>
    <dgm:pt modelId="{2A51CB3F-E366-42BD-A2D6-907541011D33}">
      <dgm:prSet phldrT="[Text]" custT="1"/>
      <dgm:spPr/>
      <dgm:t>
        <a:bodyPr/>
        <a:lstStyle/>
        <a:p>
          <a:r>
            <a:rPr lang="en-US" sz="1200" b="1" dirty="0" smtClean="0"/>
            <a:t>Technological Change</a:t>
          </a:r>
          <a:endParaRPr lang="en-US" sz="1200" b="1" dirty="0"/>
        </a:p>
      </dgm:t>
    </dgm:pt>
    <dgm:pt modelId="{8C9138C9-F994-4D23-BFBF-FC0115DF679B}" type="parTrans" cxnId="{30247C86-E8FF-4DC7-938B-27CECD291E54}">
      <dgm:prSet/>
      <dgm:spPr/>
      <dgm:t>
        <a:bodyPr/>
        <a:lstStyle/>
        <a:p>
          <a:endParaRPr lang="en-US"/>
        </a:p>
      </dgm:t>
    </dgm:pt>
    <dgm:pt modelId="{847D2BDC-5866-44CD-8062-5F9AB47C61D4}" type="sibTrans" cxnId="{30247C86-E8FF-4DC7-938B-27CECD291E54}">
      <dgm:prSet/>
      <dgm:spPr/>
      <dgm:t>
        <a:bodyPr/>
        <a:lstStyle/>
        <a:p>
          <a:endParaRPr lang="en-US"/>
        </a:p>
      </dgm:t>
    </dgm:pt>
    <dgm:pt modelId="{579D84F2-8645-4AE1-A25E-640ABA4F2E2C}">
      <dgm:prSet phldrT="[Text]" custT="1"/>
      <dgm:spPr/>
      <dgm:t>
        <a:bodyPr/>
        <a:lstStyle/>
        <a:p>
          <a:r>
            <a:rPr lang="en-US" sz="1100" b="1" dirty="0" smtClean="0"/>
            <a:t>Organizational Change</a:t>
          </a:r>
          <a:endParaRPr lang="en-US" sz="1100" b="1" dirty="0"/>
        </a:p>
      </dgm:t>
    </dgm:pt>
    <dgm:pt modelId="{9B05CF7D-07FB-44E2-A5AC-73E298D5E662}" type="parTrans" cxnId="{43C444A0-13E9-4528-A6D9-4DAE5BB8D7EF}">
      <dgm:prSet/>
      <dgm:spPr/>
      <dgm:t>
        <a:bodyPr/>
        <a:lstStyle/>
        <a:p>
          <a:endParaRPr lang="en-US"/>
        </a:p>
      </dgm:t>
    </dgm:pt>
    <dgm:pt modelId="{5708669E-FE61-4A5D-8A33-255A2FB7DCF9}" type="sibTrans" cxnId="{43C444A0-13E9-4528-A6D9-4DAE5BB8D7EF}">
      <dgm:prSet/>
      <dgm:spPr/>
      <dgm:t>
        <a:bodyPr/>
        <a:lstStyle/>
        <a:p>
          <a:endParaRPr lang="en-US"/>
        </a:p>
      </dgm:t>
    </dgm:pt>
    <dgm:pt modelId="{3BDB832D-617D-4FD7-A30E-D05375126E79}">
      <dgm:prSet phldrT="[Text]" custT="1"/>
      <dgm:spPr/>
      <dgm:t>
        <a:bodyPr/>
        <a:lstStyle/>
        <a:p>
          <a:r>
            <a:rPr lang="en-US" sz="1200" b="1" dirty="0" smtClean="0"/>
            <a:t>Behavioral Change</a:t>
          </a:r>
          <a:endParaRPr lang="en-US" sz="1200" b="1" dirty="0"/>
        </a:p>
      </dgm:t>
    </dgm:pt>
    <dgm:pt modelId="{CB59CFAB-465C-4A33-B3B3-1B12E8FC58D7}" type="parTrans" cxnId="{C8E2B0C9-2A16-4E47-809C-2A281B4F548F}">
      <dgm:prSet/>
      <dgm:spPr/>
      <dgm:t>
        <a:bodyPr/>
        <a:lstStyle/>
        <a:p>
          <a:endParaRPr lang="en-US"/>
        </a:p>
      </dgm:t>
    </dgm:pt>
    <dgm:pt modelId="{9E742F74-B5C9-4F38-80E0-360D69AA6FA9}" type="sibTrans" cxnId="{C8E2B0C9-2A16-4E47-809C-2A281B4F548F}">
      <dgm:prSet/>
      <dgm:spPr/>
      <dgm:t>
        <a:bodyPr/>
        <a:lstStyle/>
        <a:p>
          <a:endParaRPr lang="en-US"/>
        </a:p>
      </dgm:t>
    </dgm:pt>
    <dgm:pt modelId="{F247F027-C66E-4298-95D4-18A30F320388}" type="pres">
      <dgm:prSet presAssocID="{6BEFEB97-C2E9-4C16-8DF4-C9986025FE0D}" presName="Name0" presStyleCnt="0">
        <dgm:presLayoutVars>
          <dgm:chMax val="1"/>
          <dgm:dir/>
          <dgm:animLvl val="ctr"/>
          <dgm:resizeHandles val="exact"/>
        </dgm:presLayoutVars>
      </dgm:prSet>
      <dgm:spPr/>
    </dgm:pt>
    <dgm:pt modelId="{E46380D5-2861-4325-A3E6-0C7B903CB4E3}" type="pres">
      <dgm:prSet presAssocID="{ED44CC60-F459-4DEB-B224-76E224F904EC}" presName="centerShape" presStyleLbl="node0" presStyleIdx="0" presStyleCnt="1" custScaleX="134560" custScaleY="128889"/>
      <dgm:spPr/>
      <dgm:t>
        <a:bodyPr/>
        <a:lstStyle/>
        <a:p>
          <a:endParaRPr lang="en-US"/>
        </a:p>
      </dgm:t>
    </dgm:pt>
    <dgm:pt modelId="{EC43A1CB-07BD-4EEB-9FF9-D88E31860314}" type="pres">
      <dgm:prSet presAssocID="{2A51CB3F-E366-42BD-A2D6-907541011D33}" presName="node" presStyleLbl="node1" presStyleIdx="0" presStyleCnt="3" custScaleX="140389" custScaleY="136352">
        <dgm:presLayoutVars>
          <dgm:bulletEnabled val="1"/>
        </dgm:presLayoutVars>
      </dgm:prSet>
      <dgm:spPr/>
      <dgm:t>
        <a:bodyPr/>
        <a:lstStyle/>
        <a:p>
          <a:endParaRPr lang="en-US"/>
        </a:p>
      </dgm:t>
    </dgm:pt>
    <dgm:pt modelId="{9B0A321C-B0D1-404E-B2B8-4DDC2688D563}" type="pres">
      <dgm:prSet presAssocID="{2A51CB3F-E366-42BD-A2D6-907541011D33}" presName="dummy" presStyleCnt="0"/>
      <dgm:spPr/>
    </dgm:pt>
    <dgm:pt modelId="{D63BCAAB-1EB6-4854-8CAC-1FD769342B72}" type="pres">
      <dgm:prSet presAssocID="{847D2BDC-5866-44CD-8062-5F9AB47C61D4}" presName="sibTrans" presStyleLbl="sibTrans2D1" presStyleIdx="0" presStyleCnt="3"/>
      <dgm:spPr/>
      <dgm:t>
        <a:bodyPr/>
        <a:lstStyle/>
        <a:p>
          <a:endParaRPr lang="en-US"/>
        </a:p>
      </dgm:t>
    </dgm:pt>
    <dgm:pt modelId="{6F8EFEFE-0E1B-4080-A67D-748BA975766F}" type="pres">
      <dgm:prSet presAssocID="{579D84F2-8645-4AE1-A25E-640ABA4F2E2C}" presName="node" presStyleLbl="node1" presStyleIdx="1" presStyleCnt="3" custScaleX="137486" custScaleY="135461">
        <dgm:presLayoutVars>
          <dgm:bulletEnabled val="1"/>
        </dgm:presLayoutVars>
      </dgm:prSet>
      <dgm:spPr/>
      <dgm:t>
        <a:bodyPr/>
        <a:lstStyle/>
        <a:p>
          <a:endParaRPr lang="en-US"/>
        </a:p>
      </dgm:t>
    </dgm:pt>
    <dgm:pt modelId="{12795DD8-A57C-4483-9B38-2E2C7EBF03EC}" type="pres">
      <dgm:prSet presAssocID="{579D84F2-8645-4AE1-A25E-640ABA4F2E2C}" presName="dummy" presStyleCnt="0"/>
      <dgm:spPr/>
    </dgm:pt>
    <dgm:pt modelId="{29DAA96C-9578-4B0C-9076-981446DDA450}" type="pres">
      <dgm:prSet presAssocID="{5708669E-FE61-4A5D-8A33-255A2FB7DCF9}" presName="sibTrans" presStyleLbl="sibTrans2D1" presStyleIdx="1" presStyleCnt="3"/>
      <dgm:spPr/>
      <dgm:t>
        <a:bodyPr/>
        <a:lstStyle/>
        <a:p>
          <a:endParaRPr lang="en-US"/>
        </a:p>
      </dgm:t>
    </dgm:pt>
    <dgm:pt modelId="{8AC1D002-B85F-4D8F-8DC5-FA579E5EA069}" type="pres">
      <dgm:prSet presAssocID="{3BDB832D-617D-4FD7-A30E-D05375126E79}" presName="node" presStyleLbl="node1" presStyleIdx="2" presStyleCnt="3" custScaleX="132964" custScaleY="126047">
        <dgm:presLayoutVars>
          <dgm:bulletEnabled val="1"/>
        </dgm:presLayoutVars>
      </dgm:prSet>
      <dgm:spPr/>
      <dgm:t>
        <a:bodyPr/>
        <a:lstStyle/>
        <a:p>
          <a:endParaRPr lang="en-US"/>
        </a:p>
      </dgm:t>
    </dgm:pt>
    <dgm:pt modelId="{9EE25C67-35DC-4676-8850-1D08D089A7E1}" type="pres">
      <dgm:prSet presAssocID="{3BDB832D-617D-4FD7-A30E-D05375126E79}" presName="dummy" presStyleCnt="0"/>
      <dgm:spPr/>
    </dgm:pt>
    <dgm:pt modelId="{F8BC8943-9B33-45ED-84D4-3E5EDB1A39AB}" type="pres">
      <dgm:prSet presAssocID="{9E742F74-B5C9-4F38-80E0-360D69AA6FA9}" presName="sibTrans" presStyleLbl="sibTrans2D1" presStyleIdx="2" presStyleCnt="3"/>
      <dgm:spPr/>
      <dgm:t>
        <a:bodyPr/>
        <a:lstStyle/>
        <a:p>
          <a:endParaRPr lang="en-US"/>
        </a:p>
      </dgm:t>
    </dgm:pt>
  </dgm:ptLst>
  <dgm:cxnLst>
    <dgm:cxn modelId="{0D779306-3C1A-4A4F-A334-15D0B2DCFCBE}" srcId="{6BEFEB97-C2E9-4C16-8DF4-C9986025FE0D}" destId="{ED44CC60-F459-4DEB-B224-76E224F904EC}" srcOrd="0" destOrd="0" parTransId="{54496870-498E-4627-AEFE-09CE1253B63B}" sibTransId="{55DD89F0-BFEC-46EA-9C6A-4760D04C875E}"/>
    <dgm:cxn modelId="{68397232-EADD-402D-A120-2FEEB44EEF48}" type="presOf" srcId="{6BEFEB97-C2E9-4C16-8DF4-C9986025FE0D}" destId="{F247F027-C66E-4298-95D4-18A30F320388}" srcOrd="0" destOrd="0" presId="urn:microsoft.com/office/officeart/2005/8/layout/radial6"/>
    <dgm:cxn modelId="{30247C86-E8FF-4DC7-938B-27CECD291E54}" srcId="{ED44CC60-F459-4DEB-B224-76E224F904EC}" destId="{2A51CB3F-E366-42BD-A2D6-907541011D33}" srcOrd="0" destOrd="0" parTransId="{8C9138C9-F994-4D23-BFBF-FC0115DF679B}" sibTransId="{847D2BDC-5866-44CD-8062-5F9AB47C61D4}"/>
    <dgm:cxn modelId="{8C336402-889A-4430-89F4-19D5A580354F}" type="presOf" srcId="{9E742F74-B5C9-4F38-80E0-360D69AA6FA9}" destId="{F8BC8943-9B33-45ED-84D4-3E5EDB1A39AB}" srcOrd="0" destOrd="0" presId="urn:microsoft.com/office/officeart/2005/8/layout/radial6"/>
    <dgm:cxn modelId="{C8E2B0C9-2A16-4E47-809C-2A281B4F548F}" srcId="{ED44CC60-F459-4DEB-B224-76E224F904EC}" destId="{3BDB832D-617D-4FD7-A30E-D05375126E79}" srcOrd="2" destOrd="0" parTransId="{CB59CFAB-465C-4A33-B3B3-1B12E8FC58D7}" sibTransId="{9E742F74-B5C9-4F38-80E0-360D69AA6FA9}"/>
    <dgm:cxn modelId="{43C444A0-13E9-4528-A6D9-4DAE5BB8D7EF}" srcId="{ED44CC60-F459-4DEB-B224-76E224F904EC}" destId="{579D84F2-8645-4AE1-A25E-640ABA4F2E2C}" srcOrd="1" destOrd="0" parTransId="{9B05CF7D-07FB-44E2-A5AC-73E298D5E662}" sibTransId="{5708669E-FE61-4A5D-8A33-255A2FB7DCF9}"/>
    <dgm:cxn modelId="{42924741-9160-4D4E-B2BD-34C9B4BA8C18}" type="presOf" srcId="{3BDB832D-617D-4FD7-A30E-D05375126E79}" destId="{8AC1D002-B85F-4D8F-8DC5-FA579E5EA069}" srcOrd="0" destOrd="0" presId="urn:microsoft.com/office/officeart/2005/8/layout/radial6"/>
    <dgm:cxn modelId="{E6E808A2-2EA2-48A1-B321-5009A1AD1EF7}" type="presOf" srcId="{5708669E-FE61-4A5D-8A33-255A2FB7DCF9}" destId="{29DAA96C-9578-4B0C-9076-981446DDA450}" srcOrd="0" destOrd="0" presId="urn:microsoft.com/office/officeart/2005/8/layout/radial6"/>
    <dgm:cxn modelId="{C6A8FC40-7E56-4784-A969-72DFC26F8278}" type="presOf" srcId="{847D2BDC-5866-44CD-8062-5F9AB47C61D4}" destId="{D63BCAAB-1EB6-4854-8CAC-1FD769342B72}" srcOrd="0" destOrd="0" presId="urn:microsoft.com/office/officeart/2005/8/layout/radial6"/>
    <dgm:cxn modelId="{2466F3AE-E052-4123-B91C-6390D33048D0}" type="presOf" srcId="{579D84F2-8645-4AE1-A25E-640ABA4F2E2C}" destId="{6F8EFEFE-0E1B-4080-A67D-748BA975766F}" srcOrd="0" destOrd="0" presId="urn:microsoft.com/office/officeart/2005/8/layout/radial6"/>
    <dgm:cxn modelId="{BDC9AA3B-3041-4F47-AEC4-6C024A07F668}" type="presOf" srcId="{ED44CC60-F459-4DEB-B224-76E224F904EC}" destId="{E46380D5-2861-4325-A3E6-0C7B903CB4E3}" srcOrd="0" destOrd="0" presId="urn:microsoft.com/office/officeart/2005/8/layout/radial6"/>
    <dgm:cxn modelId="{1A6E0BE6-2B8D-4707-9C95-C51ED4A3CEA8}" type="presOf" srcId="{2A51CB3F-E366-42BD-A2D6-907541011D33}" destId="{EC43A1CB-07BD-4EEB-9FF9-D88E31860314}" srcOrd="0" destOrd="0" presId="urn:microsoft.com/office/officeart/2005/8/layout/radial6"/>
    <dgm:cxn modelId="{CEE74F9B-C85C-4519-9596-7A5362C569FD}" type="presParOf" srcId="{F247F027-C66E-4298-95D4-18A30F320388}" destId="{E46380D5-2861-4325-A3E6-0C7B903CB4E3}" srcOrd="0" destOrd="0" presId="urn:microsoft.com/office/officeart/2005/8/layout/radial6"/>
    <dgm:cxn modelId="{405142FA-953C-4552-9622-8505F2D217D1}" type="presParOf" srcId="{F247F027-C66E-4298-95D4-18A30F320388}" destId="{EC43A1CB-07BD-4EEB-9FF9-D88E31860314}" srcOrd="1" destOrd="0" presId="urn:microsoft.com/office/officeart/2005/8/layout/radial6"/>
    <dgm:cxn modelId="{E1ADE6C2-06FF-4E5A-A780-6F1FAD6C2927}" type="presParOf" srcId="{F247F027-C66E-4298-95D4-18A30F320388}" destId="{9B0A321C-B0D1-404E-B2B8-4DDC2688D563}" srcOrd="2" destOrd="0" presId="urn:microsoft.com/office/officeart/2005/8/layout/radial6"/>
    <dgm:cxn modelId="{390B1965-2056-4303-B004-3C1DC0F80711}" type="presParOf" srcId="{F247F027-C66E-4298-95D4-18A30F320388}" destId="{D63BCAAB-1EB6-4854-8CAC-1FD769342B72}" srcOrd="3" destOrd="0" presId="urn:microsoft.com/office/officeart/2005/8/layout/radial6"/>
    <dgm:cxn modelId="{180BE3AA-59EE-403A-A62B-414B0252F6D9}" type="presParOf" srcId="{F247F027-C66E-4298-95D4-18A30F320388}" destId="{6F8EFEFE-0E1B-4080-A67D-748BA975766F}" srcOrd="4" destOrd="0" presId="urn:microsoft.com/office/officeart/2005/8/layout/radial6"/>
    <dgm:cxn modelId="{95F96E07-7F66-449B-B443-9415101CC463}" type="presParOf" srcId="{F247F027-C66E-4298-95D4-18A30F320388}" destId="{12795DD8-A57C-4483-9B38-2E2C7EBF03EC}" srcOrd="5" destOrd="0" presId="urn:microsoft.com/office/officeart/2005/8/layout/radial6"/>
    <dgm:cxn modelId="{454D3C2C-B704-470D-B3A8-D5FE6E0253AC}" type="presParOf" srcId="{F247F027-C66E-4298-95D4-18A30F320388}" destId="{29DAA96C-9578-4B0C-9076-981446DDA450}" srcOrd="6" destOrd="0" presId="urn:microsoft.com/office/officeart/2005/8/layout/radial6"/>
    <dgm:cxn modelId="{E3DB1991-8707-4D2C-B4B7-65DF11A325A9}" type="presParOf" srcId="{F247F027-C66E-4298-95D4-18A30F320388}" destId="{8AC1D002-B85F-4D8F-8DC5-FA579E5EA069}" srcOrd="7" destOrd="0" presId="urn:microsoft.com/office/officeart/2005/8/layout/radial6"/>
    <dgm:cxn modelId="{598785CE-FCBB-4922-9DFC-5052464BF47C}" type="presParOf" srcId="{F247F027-C66E-4298-95D4-18A30F320388}" destId="{9EE25C67-35DC-4676-8850-1D08D089A7E1}" srcOrd="8" destOrd="0" presId="urn:microsoft.com/office/officeart/2005/8/layout/radial6"/>
    <dgm:cxn modelId="{A9EE3178-F268-4394-8B46-F14014D57F8E}" type="presParOf" srcId="{F247F027-C66E-4298-95D4-18A30F320388}" destId="{F8BC8943-9B33-45ED-84D4-3E5EDB1A39AB}" srcOrd="9"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F44619-AF2B-4FE9-ADCC-26805118FE72}" type="doc">
      <dgm:prSet loTypeId="urn:diagrams.loki3.com/BracketList+Icon" loCatId="list" qsTypeId="urn:microsoft.com/office/officeart/2005/8/quickstyle/simple1" qsCatId="simple" csTypeId="urn:microsoft.com/office/officeart/2005/8/colors/accent1_2" csCatId="accent1" phldr="1"/>
      <dgm:spPr/>
      <dgm:t>
        <a:bodyPr/>
        <a:lstStyle/>
        <a:p>
          <a:endParaRPr lang="en-US"/>
        </a:p>
      </dgm:t>
    </dgm:pt>
    <dgm:pt modelId="{7058244A-C415-4CF0-BD6B-396585D19660}">
      <dgm:prSet phldrT="[Text]" custT="1"/>
      <dgm:spPr/>
      <dgm:t>
        <a:bodyPr/>
        <a:lstStyle/>
        <a:p>
          <a:pPr algn="ctr"/>
          <a:r>
            <a:rPr lang="en-US" sz="2400" b="1" dirty="0" smtClean="0"/>
            <a:t>Global Standard Development</a:t>
          </a:r>
        </a:p>
      </dgm:t>
    </dgm:pt>
    <dgm:pt modelId="{650AD55F-A128-42C4-9C40-AABD0A1C1B94}" type="parTrans" cxnId="{CE812E1C-55B4-49A8-9AE5-AD0D0594A6C3}">
      <dgm:prSet/>
      <dgm:spPr/>
      <dgm:t>
        <a:bodyPr/>
        <a:lstStyle/>
        <a:p>
          <a:endParaRPr lang="en-US"/>
        </a:p>
      </dgm:t>
    </dgm:pt>
    <dgm:pt modelId="{8DB3FC9B-8AD6-48E2-955B-88C6AB7B6AA8}" type="sibTrans" cxnId="{CE812E1C-55B4-49A8-9AE5-AD0D0594A6C3}">
      <dgm:prSet/>
      <dgm:spPr/>
      <dgm:t>
        <a:bodyPr/>
        <a:lstStyle/>
        <a:p>
          <a:endParaRPr lang="en-US"/>
        </a:p>
      </dgm:t>
    </dgm:pt>
    <dgm:pt modelId="{E6560A3D-94BD-4DF0-BE09-800CCA941969}">
      <dgm:prSet phldrT="[Text]" custT="1"/>
      <dgm:spPr/>
      <dgm:t>
        <a:bodyPr/>
        <a:lstStyle/>
        <a:p>
          <a:pPr algn="ctr"/>
          <a:r>
            <a:rPr lang="en-US" sz="2400" b="1" dirty="0" smtClean="0">
              <a:solidFill>
                <a:srgbClr val="FF0000"/>
              </a:solidFill>
            </a:rPr>
            <a:t>International Engagement</a:t>
          </a:r>
          <a:endParaRPr lang="en-US" sz="2400" dirty="0">
            <a:solidFill>
              <a:srgbClr val="FF0000"/>
            </a:solidFill>
          </a:endParaRPr>
        </a:p>
      </dgm:t>
    </dgm:pt>
    <dgm:pt modelId="{FCAE38BC-E5AC-4616-94E5-08A2E702EDB9}" type="parTrans" cxnId="{4F4105AC-AF37-439B-A8F2-14305D181DC8}">
      <dgm:prSet/>
      <dgm:spPr/>
      <dgm:t>
        <a:bodyPr/>
        <a:lstStyle/>
        <a:p>
          <a:endParaRPr lang="en-US"/>
        </a:p>
      </dgm:t>
    </dgm:pt>
    <dgm:pt modelId="{87F7A7E7-3179-4E2A-8413-08548E447A98}" type="sibTrans" cxnId="{4F4105AC-AF37-439B-A8F2-14305D181DC8}">
      <dgm:prSet/>
      <dgm:spPr/>
      <dgm:t>
        <a:bodyPr/>
        <a:lstStyle/>
        <a:p>
          <a:endParaRPr lang="en-US"/>
        </a:p>
      </dgm:t>
    </dgm:pt>
    <dgm:pt modelId="{052D30DD-71A2-4BFF-B1C4-2254EF9F00F2}">
      <dgm:prSet phldrT="[Text]" custT="1"/>
      <dgm:spPr/>
      <dgm:t>
        <a:bodyPr/>
        <a:lstStyle/>
        <a:p>
          <a:r>
            <a:rPr lang="en-US" sz="1800" dirty="0" smtClean="0"/>
            <a:t>Development of robust policies, programs, and resources for national and international use</a:t>
          </a:r>
          <a:endParaRPr lang="en-US" sz="1800" dirty="0"/>
        </a:p>
      </dgm:t>
    </dgm:pt>
    <dgm:pt modelId="{1B392F94-133D-4E02-86F3-A2A22BFE2710}" type="parTrans" cxnId="{75E92968-04E3-4131-AE34-6A6FBE356CD5}">
      <dgm:prSet/>
      <dgm:spPr/>
      <dgm:t>
        <a:bodyPr/>
        <a:lstStyle/>
        <a:p>
          <a:endParaRPr lang="en-US"/>
        </a:p>
      </dgm:t>
    </dgm:pt>
    <dgm:pt modelId="{8C840CF2-3F76-4192-B653-FF7EE6309704}" type="sibTrans" cxnId="{75E92968-04E3-4131-AE34-6A6FBE356CD5}">
      <dgm:prSet/>
      <dgm:spPr/>
      <dgm:t>
        <a:bodyPr/>
        <a:lstStyle/>
        <a:p>
          <a:endParaRPr lang="en-US"/>
        </a:p>
      </dgm:t>
    </dgm:pt>
    <dgm:pt modelId="{7C01B237-1BA1-45F8-943A-B8C7BD837735}">
      <dgm:prSet phldrT="[Text]" custT="1"/>
      <dgm:spPr/>
      <dgm:t>
        <a:bodyPr/>
        <a:lstStyle/>
        <a:p>
          <a:r>
            <a:rPr lang="en-US" sz="1800" dirty="0" smtClean="0"/>
            <a:t>Sharing of best practices to ensure robust and consistent implementation of the standard</a:t>
          </a:r>
          <a:endParaRPr lang="en-US" sz="1800" dirty="0"/>
        </a:p>
      </dgm:t>
    </dgm:pt>
    <dgm:pt modelId="{122604D6-B9E0-42DC-B079-42FD0FEC39BA}" type="parTrans" cxnId="{B3706127-FB73-47F8-89C6-46153ED6626A}">
      <dgm:prSet/>
      <dgm:spPr/>
      <dgm:t>
        <a:bodyPr/>
        <a:lstStyle/>
        <a:p>
          <a:endParaRPr lang="en-US"/>
        </a:p>
      </dgm:t>
    </dgm:pt>
    <dgm:pt modelId="{DF8BE640-714A-49A6-80C3-A9B1C06F7CF7}" type="sibTrans" cxnId="{B3706127-FB73-47F8-89C6-46153ED6626A}">
      <dgm:prSet/>
      <dgm:spPr/>
      <dgm:t>
        <a:bodyPr/>
        <a:lstStyle/>
        <a:p>
          <a:endParaRPr lang="en-US"/>
        </a:p>
      </dgm:t>
    </dgm:pt>
    <dgm:pt modelId="{FEF7BFE0-8ED8-4D1D-995B-F97A3BB98425}">
      <dgm:prSet phldrT="[Text]" custT="1"/>
      <dgm:spPr/>
      <dgm:t>
        <a:bodyPr/>
        <a:lstStyle/>
        <a:p>
          <a:r>
            <a:rPr lang="en-US" sz="1800" b="0" dirty="0" smtClean="0"/>
            <a:t>Government, international organizations, utilities, energy service companies and others work on the ground to help organizations implement best practice standards</a:t>
          </a:r>
          <a:endParaRPr lang="en-US" sz="1800" b="0" dirty="0"/>
        </a:p>
      </dgm:t>
    </dgm:pt>
    <dgm:pt modelId="{87DF9B6A-B238-402B-BAD7-596CAADF98A1}" type="parTrans" cxnId="{FAFA2D9F-EEE0-47F2-BD4C-52C785444AB5}">
      <dgm:prSet/>
      <dgm:spPr/>
      <dgm:t>
        <a:bodyPr/>
        <a:lstStyle/>
        <a:p>
          <a:endParaRPr lang="en-US"/>
        </a:p>
      </dgm:t>
    </dgm:pt>
    <dgm:pt modelId="{8B75CA1B-AB05-47BA-A6C4-B1FA36859761}" type="sibTrans" cxnId="{FAFA2D9F-EEE0-47F2-BD4C-52C785444AB5}">
      <dgm:prSet/>
      <dgm:spPr/>
      <dgm:t>
        <a:bodyPr/>
        <a:lstStyle/>
        <a:p>
          <a:endParaRPr lang="en-US"/>
        </a:p>
      </dgm:t>
    </dgm:pt>
    <dgm:pt modelId="{522B5F7F-3AF2-40E7-BEE8-EC70875CB5EF}">
      <dgm:prSet phldrT="[Text]" custT="1"/>
      <dgm:spPr/>
      <dgm:t>
        <a:bodyPr/>
        <a:lstStyle/>
        <a:p>
          <a:r>
            <a:rPr lang="en-US" sz="2200" b="1" dirty="0" smtClean="0">
              <a:solidFill>
                <a:srgbClr val="00B0F0"/>
              </a:solidFill>
            </a:rPr>
            <a:t>Local Implementation</a:t>
          </a:r>
          <a:endParaRPr lang="en-US" sz="2200" b="1" dirty="0">
            <a:solidFill>
              <a:srgbClr val="00B0F0"/>
            </a:solidFill>
          </a:endParaRPr>
        </a:p>
      </dgm:t>
    </dgm:pt>
    <dgm:pt modelId="{ECADD832-4D68-42C1-9F84-911A77649B92}" type="sibTrans" cxnId="{BF58A3C7-CDCF-4538-8BBF-4D51D4D98160}">
      <dgm:prSet/>
      <dgm:spPr/>
      <dgm:t>
        <a:bodyPr/>
        <a:lstStyle/>
        <a:p>
          <a:endParaRPr lang="en-US"/>
        </a:p>
      </dgm:t>
    </dgm:pt>
    <dgm:pt modelId="{6DA23A5B-2CBA-4595-ACD1-985D397436EF}" type="parTrans" cxnId="{BF58A3C7-CDCF-4538-8BBF-4D51D4D98160}">
      <dgm:prSet/>
      <dgm:spPr/>
      <dgm:t>
        <a:bodyPr/>
        <a:lstStyle/>
        <a:p>
          <a:endParaRPr lang="en-US"/>
        </a:p>
      </dgm:t>
    </dgm:pt>
    <dgm:pt modelId="{255E9515-38E0-4142-BC60-F3EC49CFFA6F}">
      <dgm:prSet phldrT="[Text]" custT="1"/>
      <dgm:spPr/>
      <dgm:t>
        <a:bodyPr/>
        <a:lstStyle/>
        <a:p>
          <a:r>
            <a:rPr lang="en-US" sz="1800" dirty="0" smtClean="0"/>
            <a:t>ISO 50001 Standard Technical Committee plays an important role in defining international best practice standards and guidance. </a:t>
          </a:r>
          <a:endParaRPr lang="en-US" sz="2400" dirty="0"/>
        </a:p>
      </dgm:t>
    </dgm:pt>
    <dgm:pt modelId="{6C899C2D-3A72-41E8-8EA2-B9DA95EFF062}" type="sibTrans" cxnId="{E20C736F-36C5-4C62-B9F9-B7658785E7C0}">
      <dgm:prSet/>
      <dgm:spPr/>
      <dgm:t>
        <a:bodyPr/>
        <a:lstStyle/>
        <a:p>
          <a:endParaRPr lang="en-US"/>
        </a:p>
      </dgm:t>
    </dgm:pt>
    <dgm:pt modelId="{AD50B66A-B1F2-4120-B492-964C126EA3BD}" type="parTrans" cxnId="{E20C736F-36C5-4C62-B9F9-B7658785E7C0}">
      <dgm:prSet/>
      <dgm:spPr/>
      <dgm:t>
        <a:bodyPr/>
        <a:lstStyle/>
        <a:p>
          <a:endParaRPr lang="en-US"/>
        </a:p>
      </dgm:t>
    </dgm:pt>
    <dgm:pt modelId="{1F2DE8C5-A7C1-48AF-BC3D-04A67A447A92}">
      <dgm:prSet phldrT="[Text]" custT="1"/>
      <dgm:spPr/>
      <dgm:t>
        <a:bodyPr/>
        <a:lstStyle/>
        <a:p>
          <a:endParaRPr lang="en-US" sz="1800" dirty="0"/>
        </a:p>
      </dgm:t>
    </dgm:pt>
    <dgm:pt modelId="{DE30F9CA-052A-4BAE-AAA0-FD468D23E2FA}" type="parTrans" cxnId="{BD27748C-4A21-4C34-831E-45D59D8EDB0E}">
      <dgm:prSet/>
      <dgm:spPr/>
      <dgm:t>
        <a:bodyPr/>
        <a:lstStyle/>
        <a:p>
          <a:endParaRPr lang="en-US"/>
        </a:p>
      </dgm:t>
    </dgm:pt>
    <dgm:pt modelId="{BAB3DC1E-E94E-43C0-B266-1C6B1431D298}" type="sibTrans" cxnId="{BD27748C-4A21-4C34-831E-45D59D8EDB0E}">
      <dgm:prSet/>
      <dgm:spPr/>
      <dgm:t>
        <a:bodyPr/>
        <a:lstStyle/>
        <a:p>
          <a:endParaRPr lang="en-US"/>
        </a:p>
      </dgm:t>
    </dgm:pt>
    <dgm:pt modelId="{1F2B380A-9770-4B48-99B1-970FC682C195}" type="pres">
      <dgm:prSet presAssocID="{79F44619-AF2B-4FE9-ADCC-26805118FE72}" presName="Name0" presStyleCnt="0">
        <dgm:presLayoutVars>
          <dgm:dir/>
          <dgm:animLvl val="lvl"/>
          <dgm:resizeHandles val="exact"/>
        </dgm:presLayoutVars>
      </dgm:prSet>
      <dgm:spPr/>
      <dgm:t>
        <a:bodyPr/>
        <a:lstStyle/>
        <a:p>
          <a:endParaRPr lang="en-US"/>
        </a:p>
      </dgm:t>
    </dgm:pt>
    <dgm:pt modelId="{77A9E984-D4A2-4CD3-B837-5CD5F6F9C1B7}" type="pres">
      <dgm:prSet presAssocID="{7058244A-C415-4CF0-BD6B-396585D19660}" presName="linNode" presStyleCnt="0"/>
      <dgm:spPr/>
      <dgm:t>
        <a:bodyPr/>
        <a:lstStyle/>
        <a:p>
          <a:endParaRPr lang="en-US"/>
        </a:p>
      </dgm:t>
    </dgm:pt>
    <dgm:pt modelId="{F3288539-5237-4A6E-A6C8-3BF41BA1B7FB}" type="pres">
      <dgm:prSet presAssocID="{7058244A-C415-4CF0-BD6B-396585D19660}" presName="parTx" presStyleLbl="revTx" presStyleIdx="0" presStyleCnt="3" custScaleX="125141" custLinFactNeighborX="1410" custLinFactNeighborY="-2389">
        <dgm:presLayoutVars>
          <dgm:chMax val="1"/>
          <dgm:bulletEnabled val="1"/>
        </dgm:presLayoutVars>
      </dgm:prSet>
      <dgm:spPr/>
      <dgm:t>
        <a:bodyPr/>
        <a:lstStyle/>
        <a:p>
          <a:endParaRPr lang="en-US"/>
        </a:p>
      </dgm:t>
    </dgm:pt>
    <dgm:pt modelId="{3D46C97C-C464-4159-BAC2-24B7A8F69D50}" type="pres">
      <dgm:prSet presAssocID="{7058244A-C415-4CF0-BD6B-396585D19660}" presName="bracket" presStyleLbl="parChTrans1D1" presStyleIdx="0" presStyleCnt="3"/>
      <dgm:spPr/>
      <dgm:t>
        <a:bodyPr/>
        <a:lstStyle/>
        <a:p>
          <a:endParaRPr lang="en-US"/>
        </a:p>
      </dgm:t>
    </dgm:pt>
    <dgm:pt modelId="{7A198358-6DC6-4377-AFC7-24B7A1E4B019}" type="pres">
      <dgm:prSet presAssocID="{7058244A-C415-4CF0-BD6B-396585D19660}" presName="spH" presStyleCnt="0"/>
      <dgm:spPr/>
      <dgm:t>
        <a:bodyPr/>
        <a:lstStyle/>
        <a:p>
          <a:endParaRPr lang="en-US"/>
        </a:p>
      </dgm:t>
    </dgm:pt>
    <dgm:pt modelId="{D3CBF98E-AB1A-49C0-8E77-4E807010AFEB}" type="pres">
      <dgm:prSet presAssocID="{7058244A-C415-4CF0-BD6B-396585D19660}" presName="desTx" presStyleLbl="node1" presStyleIdx="0" presStyleCnt="3" custScaleX="81519" custLinFactNeighborX="1" custLinFactNeighborY="-8596">
        <dgm:presLayoutVars>
          <dgm:bulletEnabled val="1"/>
        </dgm:presLayoutVars>
      </dgm:prSet>
      <dgm:spPr/>
      <dgm:t>
        <a:bodyPr/>
        <a:lstStyle/>
        <a:p>
          <a:endParaRPr lang="en-US"/>
        </a:p>
      </dgm:t>
    </dgm:pt>
    <dgm:pt modelId="{C10034A9-335D-4332-85ED-6CF87CCF5BB5}" type="pres">
      <dgm:prSet presAssocID="{8DB3FC9B-8AD6-48E2-955B-88C6AB7B6AA8}" presName="spV" presStyleCnt="0"/>
      <dgm:spPr/>
      <dgm:t>
        <a:bodyPr/>
        <a:lstStyle/>
        <a:p>
          <a:endParaRPr lang="en-US"/>
        </a:p>
      </dgm:t>
    </dgm:pt>
    <dgm:pt modelId="{6BD7EBDF-92C0-4E12-97A8-2C2047800EB5}" type="pres">
      <dgm:prSet presAssocID="{E6560A3D-94BD-4DF0-BE09-800CCA941969}" presName="linNode" presStyleCnt="0"/>
      <dgm:spPr/>
      <dgm:t>
        <a:bodyPr/>
        <a:lstStyle/>
        <a:p>
          <a:endParaRPr lang="en-US"/>
        </a:p>
      </dgm:t>
    </dgm:pt>
    <dgm:pt modelId="{F872F502-F3E7-4D04-9FE7-31350AA720E7}" type="pres">
      <dgm:prSet presAssocID="{E6560A3D-94BD-4DF0-BE09-800CCA941969}" presName="parTx" presStyleLbl="revTx" presStyleIdx="1" presStyleCnt="3" custScaleX="123051" custLinFactNeighborX="-6" custLinFactNeighborY="-183">
        <dgm:presLayoutVars>
          <dgm:chMax val="1"/>
          <dgm:bulletEnabled val="1"/>
        </dgm:presLayoutVars>
      </dgm:prSet>
      <dgm:spPr/>
      <dgm:t>
        <a:bodyPr/>
        <a:lstStyle/>
        <a:p>
          <a:endParaRPr lang="en-US"/>
        </a:p>
      </dgm:t>
    </dgm:pt>
    <dgm:pt modelId="{62AB63FA-90C6-4539-A071-34061A866B0E}" type="pres">
      <dgm:prSet presAssocID="{E6560A3D-94BD-4DF0-BE09-800CCA941969}" presName="bracket" presStyleLbl="parChTrans1D1" presStyleIdx="1" presStyleCnt="3"/>
      <dgm:spPr/>
      <dgm:t>
        <a:bodyPr/>
        <a:lstStyle/>
        <a:p>
          <a:endParaRPr lang="en-US"/>
        </a:p>
      </dgm:t>
    </dgm:pt>
    <dgm:pt modelId="{444A938D-8632-436E-B91C-564859D1EB06}" type="pres">
      <dgm:prSet presAssocID="{E6560A3D-94BD-4DF0-BE09-800CCA941969}" presName="spH" presStyleCnt="0"/>
      <dgm:spPr/>
      <dgm:t>
        <a:bodyPr/>
        <a:lstStyle/>
        <a:p>
          <a:endParaRPr lang="en-US"/>
        </a:p>
      </dgm:t>
    </dgm:pt>
    <dgm:pt modelId="{D396BB47-19A6-4E9F-9C3E-B9837A3141C1}" type="pres">
      <dgm:prSet presAssocID="{E6560A3D-94BD-4DF0-BE09-800CCA941969}" presName="desTx" presStyleLbl="node1" presStyleIdx="1" presStyleCnt="3" custScaleX="81519" custScaleY="132651" custLinFactNeighborX="48439" custLinFactNeighborY="-7057">
        <dgm:presLayoutVars>
          <dgm:bulletEnabled val="1"/>
        </dgm:presLayoutVars>
      </dgm:prSet>
      <dgm:spPr/>
      <dgm:t>
        <a:bodyPr/>
        <a:lstStyle/>
        <a:p>
          <a:endParaRPr lang="en-US"/>
        </a:p>
      </dgm:t>
    </dgm:pt>
    <dgm:pt modelId="{4505872A-EABE-49F9-BDC1-3887BA25B628}" type="pres">
      <dgm:prSet presAssocID="{87F7A7E7-3179-4E2A-8413-08548E447A98}" presName="spV" presStyleCnt="0"/>
      <dgm:spPr/>
    </dgm:pt>
    <dgm:pt modelId="{C285E0E0-EDF1-4AA2-80EE-1BCFE6293CAF}" type="pres">
      <dgm:prSet presAssocID="{522B5F7F-3AF2-40E7-BEE8-EC70875CB5EF}" presName="linNode" presStyleCnt="0"/>
      <dgm:spPr/>
    </dgm:pt>
    <dgm:pt modelId="{8F35065B-6774-48E5-8204-56A006670C24}" type="pres">
      <dgm:prSet presAssocID="{522B5F7F-3AF2-40E7-BEE8-EC70875CB5EF}" presName="parTx" presStyleLbl="revTx" presStyleIdx="2" presStyleCnt="3" custScaleX="128770" custLinFactNeighborX="-14303" custLinFactNeighborY="-5154">
        <dgm:presLayoutVars>
          <dgm:chMax val="1"/>
          <dgm:bulletEnabled val="1"/>
        </dgm:presLayoutVars>
      </dgm:prSet>
      <dgm:spPr/>
      <dgm:t>
        <a:bodyPr/>
        <a:lstStyle/>
        <a:p>
          <a:endParaRPr lang="en-US"/>
        </a:p>
      </dgm:t>
    </dgm:pt>
    <dgm:pt modelId="{ED3F576A-8DDD-4533-A583-448CF9186D10}" type="pres">
      <dgm:prSet presAssocID="{522B5F7F-3AF2-40E7-BEE8-EC70875CB5EF}" presName="bracket" presStyleLbl="parChTrans1D1" presStyleIdx="2" presStyleCnt="3"/>
      <dgm:spPr/>
    </dgm:pt>
    <dgm:pt modelId="{4EA6A05F-356B-47D2-B86C-9AF6CF5E8866}" type="pres">
      <dgm:prSet presAssocID="{522B5F7F-3AF2-40E7-BEE8-EC70875CB5EF}" presName="spH" presStyleCnt="0"/>
      <dgm:spPr/>
    </dgm:pt>
    <dgm:pt modelId="{751644DF-56F2-4DB5-819B-4AA27CFB045D}" type="pres">
      <dgm:prSet presAssocID="{522B5F7F-3AF2-40E7-BEE8-EC70875CB5EF}" presName="desTx" presStyleLbl="node1" presStyleIdx="2" presStyleCnt="3" custScaleX="81519" custScaleY="133396" custLinFactNeighborX="1" custLinFactNeighborY="-8596">
        <dgm:presLayoutVars>
          <dgm:bulletEnabled val="1"/>
        </dgm:presLayoutVars>
      </dgm:prSet>
      <dgm:spPr/>
      <dgm:t>
        <a:bodyPr/>
        <a:lstStyle/>
        <a:p>
          <a:endParaRPr lang="en-US"/>
        </a:p>
      </dgm:t>
    </dgm:pt>
  </dgm:ptLst>
  <dgm:cxnLst>
    <dgm:cxn modelId="{4F4105AC-AF37-439B-A8F2-14305D181DC8}" srcId="{79F44619-AF2B-4FE9-ADCC-26805118FE72}" destId="{E6560A3D-94BD-4DF0-BE09-800CCA941969}" srcOrd="1" destOrd="0" parTransId="{FCAE38BC-E5AC-4616-94E5-08A2E702EDB9}" sibTransId="{87F7A7E7-3179-4E2A-8413-08548E447A98}"/>
    <dgm:cxn modelId="{CD3A5525-CD57-4C38-B37B-245ECC0EDD32}" type="presOf" srcId="{1F2DE8C5-A7C1-48AF-BC3D-04A67A447A92}" destId="{D396BB47-19A6-4E9F-9C3E-B9837A3141C1}" srcOrd="0" destOrd="1" presId="urn:diagrams.loki3.com/BracketList+Icon"/>
    <dgm:cxn modelId="{CE812E1C-55B4-49A8-9AE5-AD0D0594A6C3}" srcId="{79F44619-AF2B-4FE9-ADCC-26805118FE72}" destId="{7058244A-C415-4CF0-BD6B-396585D19660}" srcOrd="0" destOrd="0" parTransId="{650AD55F-A128-42C4-9C40-AABD0A1C1B94}" sibTransId="{8DB3FC9B-8AD6-48E2-955B-88C6AB7B6AA8}"/>
    <dgm:cxn modelId="{83658DCD-E2FF-4E36-8568-F1C52B61575D}" type="presOf" srcId="{FEF7BFE0-8ED8-4D1D-995B-F97A3BB98425}" destId="{751644DF-56F2-4DB5-819B-4AA27CFB045D}" srcOrd="0" destOrd="0" presId="urn:diagrams.loki3.com/BracketList+Icon"/>
    <dgm:cxn modelId="{F8735067-9247-499C-ACEC-F9E4295FBF53}" type="presOf" srcId="{79F44619-AF2B-4FE9-ADCC-26805118FE72}" destId="{1F2B380A-9770-4B48-99B1-970FC682C195}" srcOrd="0" destOrd="0" presId="urn:diagrams.loki3.com/BracketList+Icon"/>
    <dgm:cxn modelId="{1BCF00D7-232F-4703-817B-406A441570A0}" type="presOf" srcId="{7058244A-C415-4CF0-BD6B-396585D19660}" destId="{F3288539-5237-4A6E-A6C8-3BF41BA1B7FB}" srcOrd="0" destOrd="0" presId="urn:diagrams.loki3.com/BracketList+Icon"/>
    <dgm:cxn modelId="{E20C736F-36C5-4C62-B9F9-B7658785E7C0}" srcId="{7058244A-C415-4CF0-BD6B-396585D19660}" destId="{255E9515-38E0-4142-BC60-F3EC49CFFA6F}" srcOrd="0" destOrd="0" parTransId="{AD50B66A-B1F2-4120-B492-964C126EA3BD}" sibTransId="{6C899C2D-3A72-41E8-8EA2-B9DA95EFF062}"/>
    <dgm:cxn modelId="{BD27748C-4A21-4C34-831E-45D59D8EDB0E}" srcId="{E6560A3D-94BD-4DF0-BE09-800CCA941969}" destId="{1F2DE8C5-A7C1-48AF-BC3D-04A67A447A92}" srcOrd="1" destOrd="0" parTransId="{DE30F9CA-052A-4BAE-AAA0-FD468D23E2FA}" sibTransId="{BAB3DC1E-E94E-43C0-B266-1C6B1431D298}"/>
    <dgm:cxn modelId="{FAFA2D9F-EEE0-47F2-BD4C-52C785444AB5}" srcId="{522B5F7F-3AF2-40E7-BEE8-EC70875CB5EF}" destId="{FEF7BFE0-8ED8-4D1D-995B-F97A3BB98425}" srcOrd="0" destOrd="0" parTransId="{87DF9B6A-B238-402B-BAD7-596CAADF98A1}" sibTransId="{8B75CA1B-AB05-47BA-A6C4-B1FA36859761}"/>
    <dgm:cxn modelId="{75E92968-04E3-4131-AE34-6A6FBE356CD5}" srcId="{E6560A3D-94BD-4DF0-BE09-800CCA941969}" destId="{052D30DD-71A2-4BFF-B1C4-2254EF9F00F2}" srcOrd="0" destOrd="0" parTransId="{1B392F94-133D-4E02-86F3-A2A22BFE2710}" sibTransId="{8C840CF2-3F76-4192-B653-FF7EE6309704}"/>
    <dgm:cxn modelId="{B3706127-FB73-47F8-89C6-46153ED6626A}" srcId="{E6560A3D-94BD-4DF0-BE09-800CCA941969}" destId="{7C01B237-1BA1-45F8-943A-B8C7BD837735}" srcOrd="2" destOrd="0" parTransId="{122604D6-B9E0-42DC-B079-42FD0FEC39BA}" sibTransId="{DF8BE640-714A-49A6-80C3-A9B1C06F7CF7}"/>
    <dgm:cxn modelId="{BF58A3C7-CDCF-4538-8BBF-4D51D4D98160}" srcId="{79F44619-AF2B-4FE9-ADCC-26805118FE72}" destId="{522B5F7F-3AF2-40E7-BEE8-EC70875CB5EF}" srcOrd="2" destOrd="0" parTransId="{6DA23A5B-2CBA-4595-ACD1-985D397436EF}" sibTransId="{ECADD832-4D68-42C1-9F84-911A77649B92}"/>
    <dgm:cxn modelId="{4027D6D8-C161-4139-A2F6-8270F4BB813B}" type="presOf" srcId="{7C01B237-1BA1-45F8-943A-B8C7BD837735}" destId="{D396BB47-19A6-4E9F-9C3E-B9837A3141C1}" srcOrd="0" destOrd="2" presId="urn:diagrams.loki3.com/BracketList+Icon"/>
    <dgm:cxn modelId="{B3ACCECA-74DF-4D3C-BAE3-519CE7143132}" type="presOf" srcId="{255E9515-38E0-4142-BC60-F3EC49CFFA6F}" destId="{D3CBF98E-AB1A-49C0-8E77-4E807010AFEB}" srcOrd="0" destOrd="0" presId="urn:diagrams.loki3.com/BracketList+Icon"/>
    <dgm:cxn modelId="{B39E9CA0-5C01-4EF6-B9F4-6EC218BD3D23}" type="presOf" srcId="{522B5F7F-3AF2-40E7-BEE8-EC70875CB5EF}" destId="{8F35065B-6774-48E5-8204-56A006670C24}" srcOrd="0" destOrd="0" presId="urn:diagrams.loki3.com/BracketList+Icon"/>
    <dgm:cxn modelId="{33DF1EAE-DEF6-487C-B0E6-D92B5D4848B8}" type="presOf" srcId="{E6560A3D-94BD-4DF0-BE09-800CCA941969}" destId="{F872F502-F3E7-4D04-9FE7-31350AA720E7}" srcOrd="0" destOrd="0" presId="urn:diagrams.loki3.com/BracketList+Icon"/>
    <dgm:cxn modelId="{076F924B-83D9-46FE-A114-2FE50772CCED}" type="presOf" srcId="{052D30DD-71A2-4BFF-B1C4-2254EF9F00F2}" destId="{D396BB47-19A6-4E9F-9C3E-B9837A3141C1}" srcOrd="0" destOrd="0" presId="urn:diagrams.loki3.com/BracketList+Icon"/>
    <dgm:cxn modelId="{390F899E-3458-4094-84F2-1423EC4ED207}" type="presParOf" srcId="{1F2B380A-9770-4B48-99B1-970FC682C195}" destId="{77A9E984-D4A2-4CD3-B837-5CD5F6F9C1B7}" srcOrd="0" destOrd="0" presId="urn:diagrams.loki3.com/BracketList+Icon"/>
    <dgm:cxn modelId="{8CCFCD2E-C6FF-46C2-8B0C-F342A6B5C9AF}" type="presParOf" srcId="{77A9E984-D4A2-4CD3-B837-5CD5F6F9C1B7}" destId="{F3288539-5237-4A6E-A6C8-3BF41BA1B7FB}" srcOrd="0" destOrd="0" presId="urn:diagrams.loki3.com/BracketList+Icon"/>
    <dgm:cxn modelId="{937BE51F-F7E3-4570-B5F7-65DD97DB6FC1}" type="presParOf" srcId="{77A9E984-D4A2-4CD3-B837-5CD5F6F9C1B7}" destId="{3D46C97C-C464-4159-BAC2-24B7A8F69D50}" srcOrd="1" destOrd="0" presId="urn:diagrams.loki3.com/BracketList+Icon"/>
    <dgm:cxn modelId="{E39B56FA-F8E7-490C-B153-BCAF8D6FF30E}" type="presParOf" srcId="{77A9E984-D4A2-4CD3-B837-5CD5F6F9C1B7}" destId="{7A198358-6DC6-4377-AFC7-24B7A1E4B019}" srcOrd="2" destOrd="0" presId="urn:diagrams.loki3.com/BracketList+Icon"/>
    <dgm:cxn modelId="{3900966F-FB00-4893-85A9-11C93279BBC3}" type="presParOf" srcId="{77A9E984-D4A2-4CD3-B837-5CD5F6F9C1B7}" destId="{D3CBF98E-AB1A-49C0-8E77-4E807010AFEB}" srcOrd="3" destOrd="0" presId="urn:diagrams.loki3.com/BracketList+Icon"/>
    <dgm:cxn modelId="{F1773008-825E-4870-B9AA-C57669A6EC44}" type="presParOf" srcId="{1F2B380A-9770-4B48-99B1-970FC682C195}" destId="{C10034A9-335D-4332-85ED-6CF87CCF5BB5}" srcOrd="1" destOrd="0" presId="urn:diagrams.loki3.com/BracketList+Icon"/>
    <dgm:cxn modelId="{C7C898C8-D849-4361-ABB3-CAB0C3204947}" type="presParOf" srcId="{1F2B380A-9770-4B48-99B1-970FC682C195}" destId="{6BD7EBDF-92C0-4E12-97A8-2C2047800EB5}" srcOrd="2" destOrd="0" presId="urn:diagrams.loki3.com/BracketList+Icon"/>
    <dgm:cxn modelId="{DC78F941-70F9-44B8-B22C-A22E08B3E831}" type="presParOf" srcId="{6BD7EBDF-92C0-4E12-97A8-2C2047800EB5}" destId="{F872F502-F3E7-4D04-9FE7-31350AA720E7}" srcOrd="0" destOrd="0" presId="urn:diagrams.loki3.com/BracketList+Icon"/>
    <dgm:cxn modelId="{B30742B0-DB87-4363-9EC1-9FD1646B6FC3}" type="presParOf" srcId="{6BD7EBDF-92C0-4E12-97A8-2C2047800EB5}" destId="{62AB63FA-90C6-4539-A071-34061A866B0E}" srcOrd="1" destOrd="0" presId="urn:diagrams.loki3.com/BracketList+Icon"/>
    <dgm:cxn modelId="{471F40D4-4C3D-4609-B9A5-532805443360}" type="presParOf" srcId="{6BD7EBDF-92C0-4E12-97A8-2C2047800EB5}" destId="{444A938D-8632-436E-B91C-564859D1EB06}" srcOrd="2" destOrd="0" presId="urn:diagrams.loki3.com/BracketList+Icon"/>
    <dgm:cxn modelId="{4D020DC8-6BE0-486A-AAD0-32BB1C6223D9}" type="presParOf" srcId="{6BD7EBDF-92C0-4E12-97A8-2C2047800EB5}" destId="{D396BB47-19A6-4E9F-9C3E-B9837A3141C1}" srcOrd="3" destOrd="0" presId="urn:diagrams.loki3.com/BracketList+Icon"/>
    <dgm:cxn modelId="{102DBCD0-701B-4F85-90CF-17E8E4C95DF9}" type="presParOf" srcId="{1F2B380A-9770-4B48-99B1-970FC682C195}" destId="{4505872A-EABE-49F9-BDC1-3887BA25B628}" srcOrd="3" destOrd="0" presId="urn:diagrams.loki3.com/BracketList+Icon"/>
    <dgm:cxn modelId="{0B52572E-F14E-4EB8-8F42-396C67F9039B}" type="presParOf" srcId="{1F2B380A-9770-4B48-99B1-970FC682C195}" destId="{C285E0E0-EDF1-4AA2-80EE-1BCFE6293CAF}" srcOrd="4" destOrd="0" presId="urn:diagrams.loki3.com/BracketList+Icon"/>
    <dgm:cxn modelId="{0ED6D13D-BF14-4192-9733-A9F078E07F95}" type="presParOf" srcId="{C285E0E0-EDF1-4AA2-80EE-1BCFE6293CAF}" destId="{8F35065B-6774-48E5-8204-56A006670C24}" srcOrd="0" destOrd="0" presId="urn:diagrams.loki3.com/BracketList+Icon"/>
    <dgm:cxn modelId="{A49E3F3E-7B0B-4796-8993-A69107067F07}" type="presParOf" srcId="{C285E0E0-EDF1-4AA2-80EE-1BCFE6293CAF}" destId="{ED3F576A-8DDD-4533-A583-448CF9186D10}" srcOrd="1" destOrd="0" presId="urn:diagrams.loki3.com/BracketList+Icon"/>
    <dgm:cxn modelId="{4E9FC5F6-4B3A-429C-9264-78E026C44CA2}" type="presParOf" srcId="{C285E0E0-EDF1-4AA2-80EE-1BCFE6293CAF}" destId="{4EA6A05F-356B-47D2-B86C-9AF6CF5E8866}" srcOrd="2" destOrd="0" presId="urn:diagrams.loki3.com/BracketList+Icon"/>
    <dgm:cxn modelId="{703DAA07-4159-4981-BB72-26716DC3F4BD}" type="presParOf" srcId="{C285E0E0-EDF1-4AA2-80EE-1BCFE6293CAF}" destId="{751644DF-56F2-4DB5-819B-4AA27CFB045D}"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4E8333-B3E5-4914-8254-BE1A98EFCCD2}" type="datetimeFigureOut">
              <a:rPr lang="en-US" smtClean="0"/>
              <a:t>5/10/2019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513B8-6D36-4F50-AF52-F531D8316150}" type="slidenum">
              <a:rPr lang="en-US" smtClean="0"/>
              <a:t>‹#›</a:t>
            </a:fld>
            <a:endParaRPr lang="en-US"/>
          </a:p>
        </p:txBody>
      </p:sp>
    </p:spTree>
    <p:extLst>
      <p:ext uri="{BB962C8B-B14F-4D97-AF65-F5344CB8AC3E}">
        <p14:creationId xmlns:p14="http://schemas.microsoft.com/office/powerpoint/2010/main" val="518813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243064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pPr/>
              <a:t>22</a:t>
            </a:fld>
            <a:endParaRPr lang="en-US"/>
          </a:p>
        </p:txBody>
      </p:sp>
    </p:spTree>
    <p:extLst>
      <p:ext uri="{BB962C8B-B14F-4D97-AF65-F5344CB8AC3E}">
        <p14:creationId xmlns:p14="http://schemas.microsoft.com/office/powerpoint/2010/main" val="1205801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pPr/>
              <a:t>23</a:t>
            </a:fld>
            <a:endParaRPr lang="en-US"/>
          </a:p>
        </p:txBody>
      </p:sp>
    </p:spTree>
    <p:extLst>
      <p:ext uri="{BB962C8B-B14F-4D97-AF65-F5344CB8AC3E}">
        <p14:creationId xmlns:p14="http://schemas.microsoft.com/office/powerpoint/2010/main" val="272218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a:buChar char=""/>
            </a:pPr>
            <a:r>
              <a:rPr lang="en-US" sz="1200" dirty="0" smtClean="0">
                <a:effectLst/>
                <a:latin typeface="+mn-lt"/>
                <a:ea typeface="Times New Roman"/>
                <a:cs typeface="Times New Roman"/>
              </a:rPr>
              <a:t>Currently most organizations approach energy efficiency on a project-by-project basis. They conduct energy audits/assessments, identify opportunities and execute specific projects. </a:t>
            </a:r>
          </a:p>
          <a:p>
            <a:pPr marL="342900" marR="0" lvl="0" indent="-342900">
              <a:lnSpc>
                <a:spcPct val="115000"/>
              </a:lnSpc>
              <a:spcBef>
                <a:spcPts val="0"/>
              </a:spcBef>
              <a:spcAft>
                <a:spcPts val="0"/>
              </a:spcAft>
              <a:buFont typeface="Symbol"/>
              <a:buChar char=""/>
            </a:pPr>
            <a:r>
              <a:rPr lang="en-US" sz="1200" dirty="0" smtClean="0">
                <a:effectLst/>
                <a:latin typeface="+mn-lt"/>
                <a:ea typeface="Times New Roman"/>
                <a:cs typeface="Times New Roman"/>
              </a:rPr>
              <a:t>There are a lot of drivers that influence investments in energy efficiency projects such as energy prices, breakdown or equipment replacement schedules, cost of capitol, sustainability goals or other regulatory and political environment, etc. </a:t>
            </a:r>
          </a:p>
          <a:p>
            <a:pPr marL="342900" marR="0" lvl="0" indent="-342900">
              <a:lnSpc>
                <a:spcPct val="115000"/>
              </a:lnSpc>
              <a:spcBef>
                <a:spcPts val="0"/>
              </a:spcBef>
              <a:spcAft>
                <a:spcPts val="0"/>
              </a:spcAft>
              <a:buFont typeface="Symbol"/>
              <a:buChar char=""/>
            </a:pPr>
            <a:r>
              <a:rPr lang="en-US" sz="1200" dirty="0" smtClean="0">
                <a:effectLst/>
                <a:latin typeface="+mn-lt"/>
                <a:ea typeface="Times New Roman"/>
                <a:cs typeface="Times New Roman"/>
              </a:rPr>
              <a:t>These drivers can be either periodic in nature or in constant flux meaning that over time, based on current environment or realities, energy efficiency projects , even if they are cost effective, may not be pursued.</a:t>
            </a:r>
          </a:p>
          <a:p>
            <a:pPr marL="342900" marR="0" lvl="0" indent="-342900">
              <a:lnSpc>
                <a:spcPct val="115000"/>
              </a:lnSpc>
              <a:spcBef>
                <a:spcPts val="0"/>
              </a:spcBef>
              <a:spcAft>
                <a:spcPts val="0"/>
              </a:spcAft>
              <a:buFont typeface="Symbol"/>
              <a:buChar char=""/>
            </a:pPr>
            <a:r>
              <a:rPr lang="en-US" sz="1200" dirty="0" smtClean="0">
                <a:effectLst/>
                <a:latin typeface="+mn-lt"/>
                <a:ea typeface="Times New Roman"/>
                <a:cs typeface="Times New Roman"/>
              </a:rPr>
              <a:t>Also, a project-based approach tends to favor technology-based energy conservation measures that are more tangible and easier to evaluate and quantify in terms of cost-effectiveness, versus measures such as operational or process improvements. </a:t>
            </a:r>
          </a:p>
          <a:p>
            <a:pPr marL="342900" marR="0" lvl="0" indent="-342900">
              <a:lnSpc>
                <a:spcPct val="115000"/>
              </a:lnSpc>
              <a:spcBef>
                <a:spcPts val="0"/>
              </a:spcBef>
              <a:spcAft>
                <a:spcPts val="0"/>
              </a:spcAft>
              <a:buFont typeface="Symbol"/>
              <a:buChar char=""/>
            </a:pPr>
            <a:r>
              <a:rPr lang="en-US" sz="1200" dirty="0" smtClean="0">
                <a:effectLst/>
                <a:latin typeface="+mn-lt"/>
                <a:ea typeface="Times New Roman"/>
                <a:cs typeface="Times New Roman"/>
              </a:rPr>
              <a:t>However, the energy performance of more efficient technologies depend a lot of operational practices. Without proper operational monitoring or controls, often the energy performance of potential of new technologies are not sustained over time. </a:t>
            </a:r>
          </a:p>
          <a:p>
            <a:pPr marL="342900" marR="0" lvl="0" indent="-342900">
              <a:lnSpc>
                <a:spcPct val="115000"/>
              </a:lnSpc>
              <a:spcBef>
                <a:spcPts val="0"/>
              </a:spcBef>
              <a:spcAft>
                <a:spcPts val="0"/>
              </a:spcAft>
              <a:buFont typeface="Symbol"/>
              <a:buChar char=""/>
            </a:pPr>
            <a:r>
              <a:rPr lang="en-US" sz="1200" b="1" dirty="0" smtClean="0">
                <a:effectLst/>
                <a:latin typeface="+mn-lt"/>
                <a:ea typeface="Times New Roman"/>
                <a:cs typeface="Times New Roman"/>
              </a:rPr>
              <a:t>Animation:</a:t>
            </a:r>
            <a:r>
              <a:rPr lang="en-US" sz="1200" dirty="0" smtClean="0">
                <a:effectLst/>
                <a:latin typeface="+mn-lt"/>
                <a:ea typeface="Times New Roman"/>
                <a:cs typeface="Times New Roman"/>
              </a:rPr>
              <a:t> Given these factors, a project based approach to efficiency results in inconsistent energy performance and thus unrealized energy efficiency potential. </a:t>
            </a:r>
          </a:p>
          <a:p>
            <a:pPr marL="457200" marR="0">
              <a:lnSpc>
                <a:spcPct val="115000"/>
              </a:lnSpc>
              <a:spcBef>
                <a:spcPts val="0"/>
              </a:spcBef>
              <a:spcAft>
                <a:spcPts val="1000"/>
              </a:spcAft>
            </a:pPr>
            <a:r>
              <a:rPr lang="en-US" sz="1200" dirty="0" smtClean="0">
                <a:effectLst/>
                <a:latin typeface="+mn-lt"/>
                <a:ea typeface="Times New Roman"/>
                <a:cs typeface="Times New Roman"/>
              </a:rPr>
              <a:t>.</a:t>
            </a:r>
            <a:endParaRPr lang="en-US" sz="1200" dirty="0">
              <a:effectLst/>
              <a:latin typeface="+mn-lt"/>
              <a:ea typeface="Times New Roman"/>
              <a:cs typeface="Times New Roman"/>
            </a:endParaRPr>
          </a:p>
        </p:txBody>
      </p:sp>
      <p:sp>
        <p:nvSpPr>
          <p:cNvPr id="4" name="Slide Number Placeholder 3"/>
          <p:cNvSpPr>
            <a:spLocks noGrp="1"/>
          </p:cNvSpPr>
          <p:nvPr>
            <p:ph type="sldNum" sz="quarter" idx="10"/>
          </p:nvPr>
        </p:nvSpPr>
        <p:spPr/>
        <p:txBody>
          <a:bodyPr/>
          <a:lstStyle/>
          <a:p>
            <a:fld id="{269B795F-B992-4481-A269-AD229F0E6AB9}" type="slidenum">
              <a:rPr lang="en-US" smtClean="0"/>
              <a:pPr/>
              <a:t>4</a:t>
            </a:fld>
            <a:endParaRPr lang="en-US" dirty="0"/>
          </a:p>
        </p:txBody>
      </p:sp>
    </p:spTree>
    <p:extLst>
      <p:ext uri="{BB962C8B-B14F-4D97-AF65-F5344CB8AC3E}">
        <p14:creationId xmlns:p14="http://schemas.microsoft.com/office/powerpoint/2010/main" val="259522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smtClean="0"/>
              <a:t>Operational control</a:t>
            </a:r>
          </a:p>
          <a:p>
            <a:r>
              <a:rPr lang="en-US" sz="1800" b="0" dirty="0" smtClean="0"/>
              <a:t>Commitment to do large projects</a:t>
            </a:r>
          </a:p>
          <a:p>
            <a:r>
              <a:rPr lang="en-US" sz="1800" b="0" dirty="0" smtClean="0"/>
              <a:t>Maintenance of the small stuff</a:t>
            </a:r>
          </a:p>
          <a:p>
            <a:r>
              <a:rPr lang="en-US" sz="1800" b="0" dirty="0" smtClean="0"/>
              <a:t>Culture and behavior</a:t>
            </a:r>
            <a:endParaRPr lang="en-US" dirty="0"/>
          </a:p>
        </p:txBody>
      </p:sp>
    </p:spTree>
    <p:extLst>
      <p:ext uri="{BB962C8B-B14F-4D97-AF65-F5344CB8AC3E}">
        <p14:creationId xmlns:p14="http://schemas.microsoft.com/office/powerpoint/2010/main" val="357884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a:buChar char=""/>
            </a:pPr>
            <a:endParaRPr lang="en-US"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69B795F-B992-4481-A269-AD229F0E6AB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721771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2"/>
              </a:buClr>
            </a:pPr>
            <a:endParaRPr lang="en-US" b="1" dirty="0"/>
          </a:p>
        </p:txBody>
      </p:sp>
      <p:sp>
        <p:nvSpPr>
          <p:cNvPr id="4" name="Slide Number Placeholder 3"/>
          <p:cNvSpPr>
            <a:spLocks noGrp="1"/>
          </p:cNvSpPr>
          <p:nvPr>
            <p:ph type="sldNum" sz="quarter" idx="10"/>
          </p:nvPr>
        </p:nvSpPr>
        <p:spPr/>
        <p:txBody>
          <a:bodyPr/>
          <a:lstStyle/>
          <a:p>
            <a:fld id="{269B795F-B992-4481-A269-AD229F0E6AB9}" type="slidenum">
              <a:rPr lang="en-US" smtClean="0"/>
              <a:pPr/>
              <a:t>8</a:t>
            </a:fld>
            <a:endParaRPr lang="en-US" dirty="0"/>
          </a:p>
        </p:txBody>
      </p:sp>
    </p:spTree>
    <p:extLst>
      <p:ext uri="{BB962C8B-B14F-4D97-AF65-F5344CB8AC3E}">
        <p14:creationId xmlns:p14="http://schemas.microsoft.com/office/powerpoint/2010/main" val="286813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52525" y="692150"/>
            <a:ext cx="4554538" cy="3416300"/>
          </a:xfrm>
          <a:ln/>
        </p:spPr>
      </p:sp>
      <p:sp>
        <p:nvSpPr>
          <p:cNvPr id="44035" name="Notes Placeholder 2"/>
          <p:cNvSpPr>
            <a:spLocks noGrp="1"/>
          </p:cNvSpPr>
          <p:nvPr>
            <p:ph type="body" idx="1"/>
          </p:nvPr>
        </p:nvSpPr>
        <p:spPr>
          <a:noFill/>
          <a:ln/>
        </p:spPr>
        <p:txBody>
          <a:bodyPr/>
          <a:lstStyle/>
          <a:p>
            <a:pPr marL="171441" indent="-171441" defTabSz="914350">
              <a:spcBef>
                <a:spcPct val="0"/>
              </a:spcBef>
              <a:buFont typeface="Arial" panose="020B0604020202020204" pitchFamily="34" charset="0"/>
              <a:buChar char="•"/>
              <a:defRPr/>
            </a:pPr>
            <a:endParaRPr lang="en-US" dirty="0"/>
          </a:p>
        </p:txBody>
      </p:sp>
      <p:sp>
        <p:nvSpPr>
          <p:cNvPr id="44036" name="Slide Number Placeholder 3"/>
          <p:cNvSpPr txBox="1">
            <a:spLocks noGrp="1"/>
          </p:cNvSpPr>
          <p:nvPr/>
        </p:nvSpPr>
        <p:spPr bwMode="auto">
          <a:xfrm>
            <a:off x="3884561" y="8684315"/>
            <a:ext cx="2972268" cy="457615"/>
          </a:xfrm>
          <a:prstGeom prst="rect">
            <a:avLst/>
          </a:prstGeom>
          <a:noFill/>
          <a:ln w="9525">
            <a:noFill/>
            <a:miter lim="800000"/>
            <a:headEnd/>
            <a:tailEnd/>
          </a:ln>
        </p:spPr>
        <p:txBody>
          <a:bodyPr lIns="102424" tIns="51213" rIns="102424" bIns="51213" anchor="b"/>
          <a:lstStyle/>
          <a:p>
            <a:pPr algn="r" defTabSz="1003245"/>
            <a:fld id="{05668B5C-3C8B-4AF0-8938-1D1E788F451B}" type="slidenum">
              <a:rPr lang="en-US" sz="1200">
                <a:solidFill>
                  <a:srgbClr val="000000"/>
                </a:solidFill>
                <a:latin typeface="Calibri" pitchFamily="34" charset="0"/>
              </a:rPr>
              <a:pPr algn="r" defTabSz="1003245"/>
              <a:t>9</a:t>
            </a:fld>
            <a:endParaRPr lang="en-US" sz="1200" dirty="0">
              <a:solidFill>
                <a:srgbClr val="000000"/>
              </a:solidFill>
              <a:latin typeface="Calibri" pitchFamily="34" charset="0"/>
            </a:endParaRPr>
          </a:p>
        </p:txBody>
      </p:sp>
    </p:spTree>
    <p:extLst>
      <p:ext uri="{BB962C8B-B14F-4D97-AF65-F5344CB8AC3E}">
        <p14:creationId xmlns:p14="http://schemas.microsoft.com/office/powerpoint/2010/main" val="84279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0"/>
            <a:r>
              <a:rPr lang="en-US" sz="1200" kern="1200" dirty="0" smtClean="0">
                <a:solidFill>
                  <a:schemeClr val="tx1"/>
                </a:solidFill>
                <a:effectLst/>
                <a:latin typeface="+mn-lt"/>
                <a:ea typeface="+mn-ea"/>
                <a:cs typeface="+mn-cs"/>
              </a:rPr>
              <a:t>ISO and TC 301 plays an important role in helping governments achieve energy and climate goals; the ISO 50001 family of standards and guidance provide a valuable framework to maximize energy savings. </a:t>
            </a:r>
          </a:p>
          <a:p>
            <a:pPr lvl="0"/>
            <a:endParaRPr lang="en-US" sz="1200" kern="1200" dirty="0" smtClean="0">
              <a:solidFill>
                <a:schemeClr val="tx1"/>
              </a:solidFill>
              <a:effectLst/>
              <a:latin typeface="+mn-lt"/>
              <a:ea typeface="+mn-ea"/>
              <a:cs typeface="+mn-cs"/>
            </a:endParaRPr>
          </a:p>
          <a:p>
            <a:pPr marL="0" indent="0">
              <a:buNone/>
            </a:pPr>
            <a:r>
              <a:rPr lang="en-US" sz="1200" kern="1200" dirty="0" smtClean="0">
                <a:solidFill>
                  <a:schemeClr val="tx1"/>
                </a:solidFill>
                <a:effectLst/>
                <a:latin typeface="+mn-lt"/>
                <a:ea typeface="+mn-ea"/>
                <a:cs typeface="+mn-cs"/>
              </a:rPr>
              <a:t>At the implementation level, </a:t>
            </a:r>
            <a:r>
              <a:rPr lang="en-US" sz="1800" b="1" kern="1200" dirty="0" smtClean="0">
                <a:solidFill>
                  <a:schemeClr val="tx1"/>
                </a:solidFill>
                <a:latin typeface="+mn-lt"/>
                <a:ea typeface="+mn-ea"/>
                <a:cs typeface="+mn-cs"/>
              </a:rPr>
              <a:t>Governments play critical roles to facilitate successful ISO 50001 outcomes in industry:</a:t>
            </a:r>
          </a:p>
          <a:p>
            <a:r>
              <a:rPr lang="en-US" sz="1800" kern="1200" dirty="0" smtClean="0">
                <a:solidFill>
                  <a:schemeClr val="tx1"/>
                </a:solidFill>
                <a:latin typeface="+mn-lt"/>
                <a:ea typeface="+mn-ea"/>
                <a:cs typeface="+mn-cs"/>
              </a:rPr>
              <a:t>Develop supportive policies and programs to address barriers to implementation:</a:t>
            </a:r>
          </a:p>
          <a:p>
            <a:pPr lvl="1"/>
            <a:r>
              <a:rPr lang="en-US" sz="1800" kern="1200" dirty="0" smtClean="0">
                <a:solidFill>
                  <a:schemeClr val="tx1"/>
                </a:solidFill>
                <a:latin typeface="+mn-lt"/>
                <a:ea typeface="+mn-ea"/>
                <a:cs typeface="+mn-cs"/>
              </a:rPr>
              <a:t>Technical and financial resources and tools</a:t>
            </a:r>
          </a:p>
          <a:p>
            <a:pPr lvl="1"/>
            <a:r>
              <a:rPr lang="en-US" sz="1800" kern="1200" dirty="0" smtClean="0">
                <a:solidFill>
                  <a:schemeClr val="tx1"/>
                </a:solidFill>
                <a:latin typeface="+mn-lt"/>
                <a:ea typeface="+mn-ea"/>
                <a:cs typeface="+mn-cs"/>
              </a:rPr>
              <a:t>Pilot projects and demonstrations</a:t>
            </a:r>
          </a:p>
          <a:p>
            <a:pPr lvl="1"/>
            <a:r>
              <a:rPr lang="en-US" sz="1800" kern="1200" dirty="0" smtClean="0">
                <a:solidFill>
                  <a:schemeClr val="tx1"/>
                </a:solidFill>
                <a:latin typeface="+mn-lt"/>
                <a:ea typeface="+mn-ea"/>
                <a:cs typeface="+mn-cs"/>
              </a:rPr>
              <a:t>Workforce development programs</a:t>
            </a:r>
          </a:p>
          <a:p>
            <a:pPr lvl="1"/>
            <a:r>
              <a:rPr lang="en-US" sz="1800" kern="1200" dirty="0" smtClean="0">
                <a:solidFill>
                  <a:schemeClr val="tx1"/>
                </a:solidFill>
                <a:latin typeface="+mn-lt"/>
                <a:ea typeface="+mn-ea"/>
                <a:cs typeface="+mn-cs"/>
              </a:rPr>
              <a:t>Coordination among national bodies to build quality infrastructure for programs</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Work with national accreditation, certification, and training bodies to ensure that skilled professionals are available to meet national energy and climate goals. </a:t>
            </a:r>
          </a:p>
          <a:p>
            <a:r>
              <a:rPr lang="en-US" sz="1800" kern="1200" dirty="0" smtClean="0">
                <a:solidFill>
                  <a:schemeClr val="tx1"/>
                </a:solidFill>
                <a:latin typeface="+mn-lt"/>
                <a:ea typeface="+mn-ea"/>
                <a:cs typeface="+mn-cs"/>
              </a:rPr>
              <a:t>Provide recognition to businesses that adopt ISO 50001. </a:t>
            </a:r>
          </a:p>
          <a:p>
            <a:endParaRPr lang="en-US" sz="1800" kern="1200" dirty="0" smtClean="0">
              <a:solidFill>
                <a:schemeClr val="tx1"/>
              </a:solidFill>
              <a:latin typeface="+mn-lt"/>
              <a:ea typeface="+mn-ea"/>
              <a:cs typeface="+mn-cs"/>
            </a:endParaRP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But international</a:t>
            </a:r>
            <a:r>
              <a:rPr lang="en-US" sz="1800" kern="1200" baseline="0" dirty="0" smtClean="0">
                <a:solidFill>
                  <a:schemeClr val="tx1"/>
                </a:solidFill>
                <a:latin typeface="+mn-lt"/>
                <a:ea typeface="+mn-ea"/>
                <a:cs typeface="+mn-cs"/>
              </a:rPr>
              <a:t> engagement with</a:t>
            </a:r>
            <a:r>
              <a:rPr lang="en-US" sz="1800" kern="1200" dirty="0" smtClean="0">
                <a:solidFill>
                  <a:schemeClr val="tx1"/>
                </a:solidFill>
                <a:latin typeface="+mn-lt"/>
                <a:ea typeface="+mn-ea"/>
                <a:cs typeface="+mn-cs"/>
              </a:rPr>
              <a:t> international partners is needed to ensure that domestic programs promote and are consistent with international best practices on ISO 50001 implementation</a:t>
            </a:r>
            <a:r>
              <a:rPr lang="en-US" sz="1800" kern="1200" baseline="0" dirty="0" smtClean="0">
                <a:solidFill>
                  <a:schemeClr val="tx1"/>
                </a:solidFill>
                <a:latin typeface="+mn-lt"/>
                <a:ea typeface="+mn-ea"/>
                <a:cs typeface="+mn-cs"/>
              </a:rPr>
              <a:t> to ensure robust results for national industries, and ensure that ISO 50001 continues to be  comparable benchmark across countries. </a:t>
            </a:r>
            <a:endParaRPr lang="en-US" sz="1800" kern="1200" dirty="0" smtClean="0">
              <a:solidFill>
                <a:schemeClr val="tx1"/>
              </a:solidFill>
              <a:latin typeface="+mn-lt"/>
              <a:ea typeface="+mn-ea"/>
              <a:cs typeface="+mn-cs"/>
            </a:endParaRPr>
          </a:p>
          <a:p>
            <a:pPr lvl="0"/>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79D2D7-0B26-43AB-9C8B-877580CCD86A}" type="slidenum">
              <a:rPr lang="en-US" smtClean="0"/>
              <a:pPr/>
              <a:t>10</a:t>
            </a:fld>
            <a:endParaRPr lang="en-US" dirty="0"/>
          </a:p>
        </p:txBody>
      </p:sp>
    </p:spTree>
    <p:extLst>
      <p:ext uri="{BB962C8B-B14F-4D97-AF65-F5344CB8AC3E}">
        <p14:creationId xmlns:p14="http://schemas.microsoft.com/office/powerpoint/2010/main" val="374827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fontAlgn="base"/>
            <a:r>
              <a:rPr lang="en-US" b="1" u="sng" dirty="0" smtClean="0"/>
              <a:t>Membership</a:t>
            </a:r>
            <a:r>
              <a:rPr lang="en-US" b="1" dirty="0" smtClean="0"/>
              <a:t>: </a:t>
            </a:r>
            <a:r>
              <a:rPr lang="en-US" dirty="0" smtClean="0"/>
              <a:t>Government representatives from ministries leading domestic energy efficiency efforts in the public, commercial and industrial sectors. </a:t>
            </a:r>
          </a:p>
          <a:p>
            <a:pPr fontAlgn="base"/>
            <a:endParaRPr lang="en-US" dirty="0" smtClean="0"/>
          </a:p>
          <a:p>
            <a:pPr marL="0" indent="0">
              <a:buNone/>
            </a:pPr>
            <a:r>
              <a:rPr lang="en-US" sz="2000" b="1" kern="1200" dirty="0" smtClean="0">
                <a:solidFill>
                  <a:schemeClr val="tx1"/>
                </a:solidFill>
                <a:latin typeface="+mn-lt"/>
                <a:ea typeface="+mn-ea"/>
                <a:cs typeface="+mn-cs"/>
              </a:rPr>
              <a:t>Governments action is needed to facilitate successful ISO 50001 outcomes in industry:</a:t>
            </a:r>
          </a:p>
          <a:p>
            <a:r>
              <a:rPr lang="en-US" sz="2000" kern="1200" dirty="0" smtClean="0">
                <a:solidFill>
                  <a:schemeClr val="tx1"/>
                </a:solidFill>
                <a:latin typeface="+mn-lt"/>
                <a:ea typeface="+mn-ea"/>
                <a:cs typeface="+mn-cs"/>
              </a:rPr>
              <a:t>Develop supportive policies and programs to address barriers to implementation:</a:t>
            </a:r>
          </a:p>
          <a:p>
            <a:pPr lvl="1"/>
            <a:r>
              <a:rPr lang="en-US" sz="1800" kern="1200" dirty="0" smtClean="0">
                <a:solidFill>
                  <a:schemeClr val="tx1"/>
                </a:solidFill>
                <a:latin typeface="+mn-lt"/>
                <a:ea typeface="+mn-ea"/>
                <a:cs typeface="+mn-cs"/>
              </a:rPr>
              <a:t>Technical and financial resources and tools</a:t>
            </a:r>
          </a:p>
          <a:p>
            <a:pPr lvl="1"/>
            <a:r>
              <a:rPr lang="en-US" sz="1800" kern="1200" dirty="0" smtClean="0">
                <a:solidFill>
                  <a:schemeClr val="tx1"/>
                </a:solidFill>
                <a:latin typeface="+mn-lt"/>
                <a:ea typeface="+mn-ea"/>
                <a:cs typeface="+mn-cs"/>
              </a:rPr>
              <a:t>Pilot projects and demonstrations</a:t>
            </a:r>
          </a:p>
          <a:p>
            <a:pPr lvl="1"/>
            <a:r>
              <a:rPr lang="en-US" sz="1800" kern="1200" dirty="0" smtClean="0">
                <a:solidFill>
                  <a:schemeClr val="tx1"/>
                </a:solidFill>
                <a:latin typeface="+mn-lt"/>
                <a:ea typeface="+mn-ea"/>
                <a:cs typeface="+mn-cs"/>
              </a:rPr>
              <a:t>Workforce development programs</a:t>
            </a:r>
          </a:p>
          <a:p>
            <a:pPr lvl="1"/>
            <a:r>
              <a:rPr lang="en-US" sz="1800" kern="1200" dirty="0" smtClean="0">
                <a:solidFill>
                  <a:schemeClr val="tx1"/>
                </a:solidFill>
                <a:latin typeface="+mn-lt"/>
                <a:ea typeface="+mn-ea"/>
                <a:cs typeface="+mn-cs"/>
              </a:rPr>
              <a:t>Coordination among national bodies to build quality infrastructure for programs</a:t>
            </a:r>
          </a:p>
          <a:p>
            <a:r>
              <a:rPr lang="en-US" sz="2000" kern="1200" dirty="0" smtClean="0">
                <a:solidFill>
                  <a:schemeClr val="tx1"/>
                </a:solidFill>
                <a:latin typeface="+mn-lt"/>
                <a:ea typeface="+mn-ea"/>
                <a:cs typeface="+mn-cs"/>
              </a:rPr>
              <a:t>Work with national accreditation, certification, and training bodies to ensure that skilled professionals are available to meet national energy and climate goals. </a:t>
            </a:r>
          </a:p>
          <a:p>
            <a:r>
              <a:rPr lang="en-US" sz="2000" kern="1200" dirty="0" smtClean="0">
                <a:solidFill>
                  <a:schemeClr val="tx1"/>
                </a:solidFill>
                <a:latin typeface="+mn-lt"/>
                <a:ea typeface="+mn-ea"/>
                <a:cs typeface="+mn-cs"/>
              </a:rPr>
              <a:t>Provide recognition to businesses that adopt ISO 50001. </a:t>
            </a:r>
          </a:p>
          <a:p>
            <a:r>
              <a:rPr lang="en-US" sz="2000" kern="1200" dirty="0" smtClean="0">
                <a:solidFill>
                  <a:schemeClr val="tx1"/>
                </a:solidFill>
                <a:latin typeface="+mn-lt"/>
                <a:ea typeface="+mn-ea"/>
                <a:cs typeface="+mn-cs"/>
              </a:rPr>
              <a:t>Coordinate with international partners to ensure that domestic programs promote and are consistent with international best practices on ISO 50001 implementation. </a:t>
            </a:r>
          </a:p>
          <a:p>
            <a:pPr eaLnBrk="1" hangingPunct="1">
              <a:spcBef>
                <a:spcPct val="0"/>
              </a:spcBef>
            </a:pPr>
            <a:endParaRPr lang="en-US"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20704E-8EF3-4065-9755-FA82F42FC79E}" type="slidenum">
              <a:rPr lang="en-US" smtClean="0">
                <a:solidFill>
                  <a:prstClr val="black"/>
                </a:solidFill>
              </a:rPr>
              <a:pPr fontAlgn="base">
                <a:spcBef>
                  <a:spcPct val="0"/>
                </a:spcBef>
                <a:spcAft>
                  <a:spcPct val="0"/>
                </a:spcAft>
                <a:defRPr/>
              </a:pPr>
              <a:t>19</a:t>
            </a:fld>
            <a:endParaRPr lang="en-US" dirty="0" smtClean="0">
              <a:solidFill>
                <a:prstClr val="black"/>
              </a:solidFill>
            </a:endParaRPr>
          </a:p>
        </p:txBody>
      </p:sp>
    </p:spTree>
    <p:extLst>
      <p:ext uri="{BB962C8B-B14F-4D97-AF65-F5344CB8AC3E}">
        <p14:creationId xmlns:p14="http://schemas.microsoft.com/office/powerpoint/2010/main" val="265375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9D2D7-0B26-43AB-9C8B-877580CCD86A}" type="slidenum">
              <a:rPr lang="en-US" smtClean="0"/>
              <a:pPr/>
              <a:t>21</a:t>
            </a:fld>
            <a:endParaRPr lang="en-US"/>
          </a:p>
        </p:txBody>
      </p:sp>
    </p:spTree>
    <p:extLst>
      <p:ext uri="{BB962C8B-B14F-4D97-AF65-F5344CB8AC3E}">
        <p14:creationId xmlns:p14="http://schemas.microsoft.com/office/powerpoint/2010/main" val="2802052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48C932-AABB-4F5D-A38E-59A30CE8C625}"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93944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9FA943-E11C-4F28-85E9-1711444FA151}"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2169857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7443F4-E274-4802-BACE-2D438EA7A7FD}"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304357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F3FA18-FB44-4A77-8FF6-9B9C61729857}"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396207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879000-23F0-452B-9878-972750642970}" type="datetime1">
              <a:rPr lang="en-US" smtClean="0"/>
              <a:t>5/10/2019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3482934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D71F9D-1726-4B6F-A1E0-8317F941544B}"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3593254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BF7CF1-5334-49C7-B421-FF04630ADEA6}" type="datetime1">
              <a:rPr lang="en-US" smtClean="0"/>
              <a:t>5/10/2019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65678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58C5DD-043C-4E0E-A6EA-5D6E789597A2}" type="datetime1">
              <a:rPr lang="en-US" smtClean="0"/>
              <a:t>5/10/2019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157529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4AD6A-B884-409D-8E01-A3569E9697C6}" type="datetime1">
              <a:rPr lang="en-US" smtClean="0"/>
              <a:t>5/10/2019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286547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DA574-50DA-487A-8553-1517110C6ACB}"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334132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1BD651-C59C-4D9F-8989-043C5B887830}" type="datetime1">
              <a:rPr lang="en-US" smtClean="0"/>
              <a:t>5/10/2019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D25F-78A3-48EB-AD8F-DA9F0AAE3EBA}" type="slidenum">
              <a:rPr lang="en-US" smtClean="0"/>
              <a:t>‹#›</a:t>
            </a:fld>
            <a:endParaRPr lang="en-US"/>
          </a:p>
        </p:txBody>
      </p:sp>
    </p:spTree>
    <p:extLst>
      <p:ext uri="{BB962C8B-B14F-4D97-AF65-F5344CB8AC3E}">
        <p14:creationId xmlns:p14="http://schemas.microsoft.com/office/powerpoint/2010/main" val="1183110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4E6994-985E-458A-B1C9-E91A44D7C73A}" type="datetime1">
              <a:rPr lang="en-US" smtClean="0"/>
              <a:t>5/10/2019</a:t>
            </a:fld>
            <a:endParaRPr lang="en-US"/>
          </a:p>
        </p:txBody>
      </p:sp>
      <p:sp>
        <p:nvSpPr>
          <p:cNvPr id="5" name="Footer Placeholder 4"/>
          <p:cNvSpPr>
            <a:spLocks noGrp="1"/>
          </p:cNvSpPr>
          <p:nvPr>
            <p:ph type="ftr" sz="quarter" idx="3"/>
          </p:nvPr>
        </p:nvSpPr>
        <p:spPr>
          <a:xfrm>
            <a:off x="6019800" y="63404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505200" y="632460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9DDD25F-78A3-48EB-AD8F-DA9F0AAE3EBA}" type="slidenum">
              <a:rPr lang="en-US" smtClean="0"/>
              <a:pPr/>
              <a:t>‹#›</a:t>
            </a:fld>
            <a:endParaRPr lang="en-US"/>
          </a:p>
        </p:txBody>
      </p:sp>
    </p:spTree>
    <p:extLst>
      <p:ext uri="{BB962C8B-B14F-4D97-AF65-F5344CB8AC3E}">
        <p14:creationId xmlns:p14="http://schemas.microsoft.com/office/powerpoint/2010/main" val="320913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hyperlink" Target="http://www.cleanenergyministerial.org/EnergyManagement" TargetMode="External"/><Relationship Id="rId21" Type="http://schemas.openxmlformats.org/officeDocument/2006/relationships/image" Target="../media/image29.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8.xml"/><Relationship Id="rId16" Type="http://schemas.openxmlformats.org/officeDocument/2006/relationships/image" Target="../media/image25.png"/><Relationship Id="rId20"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hyperlink" Target="http://www.driveto50001.org/" TargetMode="External"/><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driveto50001.or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jpeg"/><Relationship Id="rId26" Type="http://schemas.openxmlformats.org/officeDocument/2006/relationships/image" Target="../media/image19.png"/><Relationship Id="rId3" Type="http://schemas.openxmlformats.org/officeDocument/2006/relationships/image" Target="../media/image31.png"/><Relationship Id="rId21" Type="http://schemas.openxmlformats.org/officeDocument/2006/relationships/image" Target="../media/image2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1.png"/><Relationship Id="rId2" Type="http://schemas.openxmlformats.org/officeDocument/2006/relationships/notesSlide" Target="../notesSlides/notesSlide11.xml"/><Relationship Id="rId16" Type="http://schemas.openxmlformats.org/officeDocument/2006/relationships/image" Target="../media/image44.png"/><Relationship Id="rId20"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0.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49.png"/><Relationship Id="rId28" Type="http://schemas.openxmlformats.org/officeDocument/2006/relationships/image" Target="../media/image18.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22.png"/><Relationship Id="rId27"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2.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130425"/>
            <a:ext cx="8382000" cy="1470025"/>
          </a:xfrm>
        </p:spPr>
        <p:txBody>
          <a:bodyPr>
            <a:normAutofit fontScale="90000"/>
          </a:bodyPr>
          <a:lstStyle/>
          <a:p>
            <a:r>
              <a:rPr lang="en-US" dirty="0" smtClean="0">
                <a:solidFill>
                  <a:schemeClr val="accent1"/>
                </a:solidFill>
              </a:rPr>
              <a:t>The Value of ISO 50001 for Advancing APEC Energy Efficiency Goals </a:t>
            </a:r>
            <a:endParaRPr lang="en-US" sz="3600" dirty="0">
              <a:solidFill>
                <a:schemeClr val="accent1"/>
              </a:solidFill>
            </a:endParaRPr>
          </a:p>
        </p:txBody>
      </p:sp>
      <p:sp>
        <p:nvSpPr>
          <p:cNvPr id="3" name="Subtitle 2"/>
          <p:cNvSpPr>
            <a:spLocks noGrp="1"/>
          </p:cNvSpPr>
          <p:nvPr>
            <p:ph type="subTitle" idx="1"/>
          </p:nvPr>
        </p:nvSpPr>
        <p:spPr/>
        <p:txBody>
          <a:bodyPr>
            <a:normAutofit fontScale="85000" lnSpcReduction="20000"/>
          </a:bodyPr>
          <a:lstStyle/>
          <a:p>
            <a:r>
              <a:rPr lang="en-US" dirty="0" smtClean="0">
                <a:solidFill>
                  <a:schemeClr val="tx1"/>
                </a:solidFill>
              </a:rPr>
              <a:t>September 11, 2016</a:t>
            </a:r>
          </a:p>
          <a:p>
            <a:r>
              <a:rPr lang="en-US" dirty="0" smtClean="0">
                <a:solidFill>
                  <a:schemeClr val="tx1"/>
                </a:solidFill>
              </a:rPr>
              <a:t>Li </a:t>
            </a:r>
            <a:r>
              <a:rPr lang="en-US" dirty="0" err="1" smtClean="0">
                <a:solidFill>
                  <a:schemeClr val="tx1"/>
                </a:solidFill>
              </a:rPr>
              <a:t>Pencheng</a:t>
            </a:r>
            <a:endParaRPr lang="en-US" dirty="0">
              <a:solidFill>
                <a:schemeClr val="tx1"/>
              </a:solidFill>
            </a:endParaRPr>
          </a:p>
          <a:p>
            <a:r>
              <a:rPr lang="en-US" dirty="0" smtClean="0">
                <a:solidFill>
                  <a:schemeClr val="tx1"/>
                </a:solidFill>
              </a:rPr>
              <a:t>APEC EGEE&amp;C Workshop on ISO 50001</a:t>
            </a:r>
          </a:p>
          <a:p>
            <a:r>
              <a:rPr lang="en-US" dirty="0" err="1" smtClean="0">
                <a:solidFill>
                  <a:schemeClr val="tx1"/>
                </a:solidFill>
              </a:rPr>
              <a:t>Tarapoto</a:t>
            </a:r>
            <a:r>
              <a:rPr lang="en-US" dirty="0" smtClean="0">
                <a:solidFill>
                  <a:schemeClr val="tx1"/>
                </a:solidFill>
              </a:rPr>
              <a:t>, Peru </a:t>
            </a:r>
          </a:p>
        </p:txBody>
      </p:sp>
    </p:spTree>
    <p:extLst>
      <p:ext uri="{BB962C8B-B14F-4D97-AF65-F5344CB8AC3E}">
        <p14:creationId xmlns:p14="http://schemas.microsoft.com/office/powerpoint/2010/main" val="2794973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7" y="148771"/>
            <a:ext cx="8869363" cy="1143000"/>
          </a:xfrm>
        </p:spPr>
        <p:txBody>
          <a:bodyPr>
            <a:noAutofit/>
          </a:bodyPr>
          <a:lstStyle/>
          <a:p>
            <a:r>
              <a:rPr lang="en-US" sz="2800" b="1" dirty="0" smtClean="0">
                <a:solidFill>
                  <a:schemeClr val="tx2"/>
                </a:solidFill>
              </a:rPr>
              <a:t>Turning Best Practice Standards into Robust and consistent </a:t>
            </a:r>
            <a:r>
              <a:rPr lang="en-US" sz="2800" b="1" dirty="0">
                <a:solidFill>
                  <a:schemeClr val="tx2"/>
                </a:solidFill>
              </a:rPr>
              <a:t>Implementation</a:t>
            </a:r>
          </a:p>
        </p:txBody>
      </p:sp>
      <p:graphicFrame>
        <p:nvGraphicFramePr>
          <p:cNvPr id="6" name="Content Placeholder 5"/>
          <p:cNvGraphicFramePr>
            <a:graphicFrameLocks noGrp="1"/>
          </p:cNvGraphicFramePr>
          <p:nvPr>
            <p:ph idx="1"/>
            <p:extLst/>
          </p:nvPr>
        </p:nvGraphicFramePr>
        <p:xfrm>
          <a:off x="274637" y="1676400"/>
          <a:ext cx="8869363"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Down Arrow 2"/>
          <p:cNvSpPr/>
          <p:nvPr/>
        </p:nvSpPr>
        <p:spPr>
          <a:xfrm>
            <a:off x="1632966" y="2819400"/>
            <a:ext cx="488442" cy="4572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1632966" y="4876800"/>
            <a:ext cx="488442" cy="533400"/>
          </a:xfrm>
          <a:prstGeom prst="down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753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Background on the </a:t>
            </a:r>
            <a:r>
              <a:rPr lang="en-US" dirty="0" err="1" smtClean="0"/>
              <a:t>Iso</a:t>
            </a:r>
            <a:r>
              <a:rPr lang="en-US" dirty="0" smtClean="0"/>
              <a:t> 50001 family of standards and guidance </a:t>
            </a:r>
            <a:endParaRPr lang="en-US" dirty="0"/>
          </a:p>
        </p:txBody>
      </p:sp>
    </p:spTree>
    <p:extLst>
      <p:ext uri="{BB962C8B-B14F-4D97-AF65-F5344CB8AC3E}">
        <p14:creationId xmlns:p14="http://schemas.microsoft.com/office/powerpoint/2010/main" val="258284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role of Governments</a:t>
            </a:r>
            <a:endParaRPr lang="en-US" dirty="0"/>
          </a:p>
        </p:txBody>
      </p:sp>
      <p:sp>
        <p:nvSpPr>
          <p:cNvPr id="3" name="Content Placeholder 2"/>
          <p:cNvSpPr>
            <a:spLocks noGrp="1"/>
          </p:cNvSpPr>
          <p:nvPr>
            <p:ph idx="1"/>
          </p:nvPr>
        </p:nvSpPr>
        <p:spPr>
          <a:xfrm>
            <a:off x="-24214" y="1600200"/>
            <a:ext cx="9015814" cy="4953000"/>
          </a:xfrm>
        </p:spPr>
        <p:txBody>
          <a:bodyPr>
            <a:normAutofit/>
          </a:bodyPr>
          <a:lstStyle/>
          <a:p>
            <a:pPr marL="0" indent="0">
              <a:buNone/>
            </a:pPr>
            <a:r>
              <a:rPr lang="en-US" sz="2000" b="1" dirty="0" smtClean="0">
                <a:latin typeface="+mj-lt"/>
              </a:rPr>
              <a:t>Governments are best suited to fulfill certain needs to promote ISO 50001. </a:t>
            </a:r>
            <a:br>
              <a:rPr lang="en-US" sz="2000" b="1" dirty="0" smtClean="0">
                <a:latin typeface="+mj-lt"/>
              </a:rPr>
            </a:br>
            <a:r>
              <a:rPr lang="en-US" sz="2000" b="1" dirty="0" smtClean="0">
                <a:latin typeface="+mj-lt"/>
              </a:rPr>
              <a:t>Actions that facilitate successful ISO 50001 outcomes in industry:</a:t>
            </a:r>
          </a:p>
          <a:p>
            <a:r>
              <a:rPr lang="en-US" sz="2000" dirty="0" smtClean="0">
                <a:latin typeface="+mj-lt"/>
              </a:rPr>
              <a:t>Develop supportive policies and programs to address barriers to implementation</a:t>
            </a:r>
          </a:p>
          <a:p>
            <a:pPr lvl="1"/>
            <a:r>
              <a:rPr lang="en-US" sz="1800" dirty="0" smtClean="0">
                <a:latin typeface="+mj-lt"/>
              </a:rPr>
              <a:t>Technical resources and tools</a:t>
            </a:r>
          </a:p>
          <a:p>
            <a:pPr lvl="1"/>
            <a:r>
              <a:rPr lang="en-US" sz="1800" dirty="0" smtClean="0">
                <a:latin typeface="+mj-lt"/>
              </a:rPr>
              <a:t>Pilot projects and demonstrations</a:t>
            </a:r>
          </a:p>
          <a:p>
            <a:pPr lvl="1"/>
            <a:r>
              <a:rPr lang="en-US" sz="1800" dirty="0" smtClean="0">
                <a:latin typeface="+mj-lt"/>
              </a:rPr>
              <a:t>Workforce development programs</a:t>
            </a:r>
          </a:p>
          <a:p>
            <a:pPr lvl="1"/>
            <a:r>
              <a:rPr lang="en-US" sz="1800" dirty="0" smtClean="0">
                <a:latin typeface="+mj-lt"/>
              </a:rPr>
              <a:t>Coordination among national bodies to build quality infrastructure for programs</a:t>
            </a:r>
          </a:p>
          <a:p>
            <a:r>
              <a:rPr lang="en-US" sz="2000" dirty="0" smtClean="0">
                <a:latin typeface="+mj-lt"/>
              </a:rPr>
              <a:t>Work with </a:t>
            </a:r>
            <a:r>
              <a:rPr lang="en-US" sz="2000" dirty="0">
                <a:latin typeface="+mj-lt"/>
              </a:rPr>
              <a:t>national </a:t>
            </a:r>
            <a:r>
              <a:rPr lang="en-US" sz="2000" dirty="0" smtClean="0">
                <a:latin typeface="+mj-lt"/>
              </a:rPr>
              <a:t>accreditation, certification, and training </a:t>
            </a:r>
            <a:r>
              <a:rPr lang="en-US" sz="2000" dirty="0">
                <a:latin typeface="+mj-lt"/>
              </a:rPr>
              <a:t>bodies to ensure that quality infrastructure meets national </a:t>
            </a:r>
            <a:r>
              <a:rPr lang="en-US" sz="2000" dirty="0" smtClean="0">
                <a:latin typeface="+mj-lt"/>
              </a:rPr>
              <a:t>energy and climate goals. </a:t>
            </a:r>
          </a:p>
          <a:p>
            <a:r>
              <a:rPr lang="en-US" sz="2000" dirty="0">
                <a:latin typeface="+mj-lt"/>
              </a:rPr>
              <a:t>Provide recognition </a:t>
            </a:r>
            <a:r>
              <a:rPr lang="en-US" sz="2000" dirty="0" smtClean="0">
                <a:latin typeface="+mj-lt"/>
              </a:rPr>
              <a:t>to businesses that adopt ISO 50001 and  contribute to national energy and climate goals. </a:t>
            </a:r>
          </a:p>
          <a:p>
            <a:r>
              <a:rPr lang="en-US" sz="2000" dirty="0" smtClean="0">
                <a:latin typeface="+mj-lt"/>
              </a:rPr>
              <a:t>Leverage IPEEC and EMWG participation to ensure that domestic programs promote and are consistent with international best practices on ISO 50001 implementation. </a:t>
            </a:r>
            <a:endParaRPr lang="en-US" sz="2000" dirty="0">
              <a:latin typeface="+mj-lt"/>
            </a:endParaRPr>
          </a:p>
        </p:txBody>
      </p:sp>
    </p:spTree>
    <p:extLst>
      <p:ext uri="{BB962C8B-B14F-4D97-AF65-F5344CB8AC3E}">
        <p14:creationId xmlns:p14="http://schemas.microsoft.com/office/powerpoint/2010/main" val="10902562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057"/>
            <a:ext cx="4191000" cy="1143000"/>
          </a:xfrm>
        </p:spPr>
        <p:txBody>
          <a:bodyPr>
            <a:noAutofit/>
          </a:bodyPr>
          <a:lstStyle/>
          <a:p>
            <a:r>
              <a:rPr lang="en-US" sz="2400" b="1" dirty="0" smtClean="0"/>
              <a:t>ISO 50001 Standard Development</a:t>
            </a:r>
            <a:br>
              <a:rPr lang="en-US" sz="2400" b="1" dirty="0" smtClean="0"/>
            </a:br>
            <a:r>
              <a:rPr lang="en-US" sz="2400" b="1" dirty="0" smtClean="0"/>
              <a:t>Technical Committee - TC 301</a:t>
            </a:r>
            <a:endParaRPr lang="en-US" sz="2400" b="1" dirty="0"/>
          </a:p>
        </p:txBody>
      </p:sp>
      <p:sp>
        <p:nvSpPr>
          <p:cNvPr id="5" name="Rectangle 4"/>
          <p:cNvSpPr/>
          <p:nvPr/>
        </p:nvSpPr>
        <p:spPr>
          <a:xfrm>
            <a:off x="4371975" y="170121"/>
            <a:ext cx="1219200" cy="8382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dirty="0" smtClean="0"/>
              <a:t>TC 301</a:t>
            </a:r>
          </a:p>
          <a:p>
            <a:pPr algn="ctr"/>
            <a:r>
              <a:rPr lang="en-US" sz="1200" b="1" dirty="0" smtClean="0"/>
              <a:t>(China and U.S., Co-leads) </a:t>
            </a:r>
          </a:p>
        </p:txBody>
      </p:sp>
      <p:sp>
        <p:nvSpPr>
          <p:cNvPr id="7" name="Rectangle 6"/>
          <p:cNvSpPr/>
          <p:nvPr/>
        </p:nvSpPr>
        <p:spPr>
          <a:xfrm>
            <a:off x="1143000" y="1665135"/>
            <a:ext cx="12192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200" b="1" dirty="0" smtClean="0"/>
              <a:t>WG 1 – ENMS</a:t>
            </a:r>
          </a:p>
        </p:txBody>
      </p:sp>
      <p:sp>
        <p:nvSpPr>
          <p:cNvPr id="8" name="Rectangle 7"/>
          <p:cNvSpPr/>
          <p:nvPr/>
        </p:nvSpPr>
        <p:spPr>
          <a:xfrm>
            <a:off x="6400800" y="1641944"/>
            <a:ext cx="1219200" cy="8726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1200" b="1" dirty="0" smtClean="0"/>
              <a:t>JWG 3 </a:t>
            </a:r>
          </a:p>
          <a:p>
            <a:pPr lvl="0" algn="ctr"/>
            <a:r>
              <a:rPr lang="en-US" sz="1000" dirty="0" smtClean="0"/>
              <a:t>(with TC 257)</a:t>
            </a:r>
          </a:p>
          <a:p>
            <a:pPr lvl="0" algn="ctr"/>
            <a:r>
              <a:rPr lang="en-US" sz="1000" dirty="0" smtClean="0"/>
              <a:t>Measurement &amp; Verification </a:t>
            </a:r>
          </a:p>
        </p:txBody>
      </p:sp>
      <p:sp>
        <p:nvSpPr>
          <p:cNvPr id="9" name="Rectangle 8"/>
          <p:cNvSpPr/>
          <p:nvPr/>
        </p:nvSpPr>
        <p:spPr>
          <a:xfrm>
            <a:off x="7848600" y="1641944"/>
            <a:ext cx="1219200" cy="838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1200" b="1" dirty="0" smtClean="0"/>
              <a:t>WG 4 </a:t>
            </a:r>
          </a:p>
          <a:p>
            <a:pPr lvl="0" algn="ctr"/>
            <a:r>
              <a:rPr lang="en-US" sz="1000" dirty="0" smtClean="0"/>
              <a:t>Opportunities for Improvement</a:t>
            </a:r>
          </a:p>
        </p:txBody>
      </p:sp>
      <p:sp>
        <p:nvSpPr>
          <p:cNvPr id="10" name="Rectangle 9"/>
          <p:cNvSpPr/>
          <p:nvPr/>
        </p:nvSpPr>
        <p:spPr>
          <a:xfrm>
            <a:off x="76200" y="3276600"/>
            <a:ext cx="11430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050" dirty="0" smtClean="0"/>
              <a:t>50001 </a:t>
            </a:r>
          </a:p>
        </p:txBody>
      </p:sp>
      <p:sp>
        <p:nvSpPr>
          <p:cNvPr id="11" name="Rectangle 10"/>
          <p:cNvSpPr/>
          <p:nvPr/>
        </p:nvSpPr>
        <p:spPr>
          <a:xfrm>
            <a:off x="1295400" y="3276600"/>
            <a:ext cx="11430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050" dirty="0" smtClean="0"/>
              <a:t>Implementation Guidance</a:t>
            </a:r>
          </a:p>
        </p:txBody>
      </p:sp>
      <p:sp>
        <p:nvSpPr>
          <p:cNvPr id="12" name="Rectangle 11"/>
          <p:cNvSpPr/>
          <p:nvPr/>
        </p:nvSpPr>
        <p:spPr>
          <a:xfrm>
            <a:off x="2514600" y="3276600"/>
            <a:ext cx="1143000" cy="8382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050" dirty="0" smtClean="0"/>
              <a:t>EnMS Auditing </a:t>
            </a:r>
          </a:p>
        </p:txBody>
      </p:sp>
      <p:sp>
        <p:nvSpPr>
          <p:cNvPr id="13" name="Rectangle 12"/>
          <p:cNvSpPr/>
          <p:nvPr/>
        </p:nvSpPr>
        <p:spPr>
          <a:xfrm>
            <a:off x="3886200" y="3276600"/>
            <a:ext cx="11430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050" dirty="0" smtClean="0"/>
              <a:t>Energy Performance Indicators </a:t>
            </a:r>
          </a:p>
        </p:txBody>
      </p:sp>
      <p:sp>
        <p:nvSpPr>
          <p:cNvPr id="16" name="Rectangle 15"/>
          <p:cNvSpPr/>
          <p:nvPr/>
        </p:nvSpPr>
        <p:spPr>
          <a:xfrm>
            <a:off x="5181600" y="3276600"/>
            <a:ext cx="11430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050" dirty="0" smtClean="0"/>
              <a:t>Baselines</a:t>
            </a:r>
          </a:p>
        </p:txBody>
      </p:sp>
      <p:sp>
        <p:nvSpPr>
          <p:cNvPr id="17" name="Rectangle 16"/>
          <p:cNvSpPr/>
          <p:nvPr/>
        </p:nvSpPr>
        <p:spPr>
          <a:xfrm>
            <a:off x="4457700" y="4858246"/>
            <a:ext cx="1219200" cy="838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1200" b="1" dirty="0" smtClean="0"/>
              <a:t>ISO 50006</a:t>
            </a:r>
          </a:p>
          <a:p>
            <a:pPr lvl="0" algn="ctr"/>
            <a:r>
              <a:rPr lang="en-US" sz="900" dirty="0" smtClean="0"/>
              <a:t>Measuring Energy Performance using Energy Baselines and EnPI</a:t>
            </a:r>
            <a:endParaRPr lang="en-US" sz="900" dirty="0"/>
          </a:p>
        </p:txBody>
      </p:sp>
      <p:sp>
        <p:nvSpPr>
          <p:cNvPr id="18" name="Rectangle 17"/>
          <p:cNvSpPr/>
          <p:nvPr/>
        </p:nvSpPr>
        <p:spPr>
          <a:xfrm>
            <a:off x="1295400" y="4867523"/>
            <a:ext cx="114300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200" b="1" dirty="0" smtClean="0"/>
              <a:t>ISO 50004</a:t>
            </a:r>
          </a:p>
          <a:p>
            <a:pPr lvl="0" algn="ctr"/>
            <a:r>
              <a:rPr lang="en-US" sz="900" dirty="0" smtClean="0"/>
              <a:t>Guidance for the Implementation of an EnMS</a:t>
            </a:r>
            <a:endParaRPr lang="en-US" sz="900" dirty="0"/>
          </a:p>
        </p:txBody>
      </p:sp>
      <p:sp>
        <p:nvSpPr>
          <p:cNvPr id="19" name="Rectangle 18"/>
          <p:cNvSpPr/>
          <p:nvPr/>
        </p:nvSpPr>
        <p:spPr>
          <a:xfrm>
            <a:off x="2590800" y="4876800"/>
            <a:ext cx="1143000" cy="838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lgn="ctr"/>
            <a:r>
              <a:rPr lang="en-US" sz="1200" b="1" dirty="0" smtClean="0"/>
              <a:t>ISO 50003</a:t>
            </a:r>
          </a:p>
          <a:p>
            <a:pPr lvl="0" algn="ctr"/>
            <a:r>
              <a:rPr lang="en-US" sz="900" dirty="0" smtClean="0"/>
              <a:t>Requirements for audit and certification of an EnMS</a:t>
            </a:r>
            <a:endParaRPr lang="en-US" sz="900" dirty="0"/>
          </a:p>
        </p:txBody>
      </p:sp>
      <p:sp>
        <p:nvSpPr>
          <p:cNvPr id="20" name="Rectangle 19"/>
          <p:cNvSpPr/>
          <p:nvPr/>
        </p:nvSpPr>
        <p:spPr>
          <a:xfrm>
            <a:off x="6409414" y="4858246"/>
            <a:ext cx="12192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1200" b="1" dirty="0" smtClean="0"/>
              <a:t>ISO 50015</a:t>
            </a:r>
          </a:p>
          <a:p>
            <a:pPr lvl="0" algn="ctr"/>
            <a:r>
              <a:rPr lang="en-US" sz="900" dirty="0" smtClean="0"/>
              <a:t>Measurement and Verification</a:t>
            </a:r>
            <a:endParaRPr lang="en-US" sz="900" dirty="0"/>
          </a:p>
        </p:txBody>
      </p:sp>
      <p:sp>
        <p:nvSpPr>
          <p:cNvPr id="21" name="Rectangle 20"/>
          <p:cNvSpPr/>
          <p:nvPr/>
        </p:nvSpPr>
        <p:spPr>
          <a:xfrm>
            <a:off x="7848600" y="4858246"/>
            <a:ext cx="12192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200" b="1" dirty="0" smtClean="0"/>
              <a:t>ISO 50002</a:t>
            </a:r>
          </a:p>
          <a:p>
            <a:pPr lvl="0" algn="ctr"/>
            <a:r>
              <a:rPr lang="en-US" sz="1000" dirty="0" smtClean="0"/>
              <a:t>Energy Audits</a:t>
            </a:r>
            <a:endParaRPr lang="en-US" sz="1000" dirty="0"/>
          </a:p>
        </p:txBody>
      </p:sp>
      <p:cxnSp>
        <p:nvCxnSpPr>
          <p:cNvPr id="23" name="Straight Connector 22"/>
          <p:cNvCxnSpPr>
            <a:stCxn id="5" idx="2"/>
            <a:endCxn id="33" idx="2"/>
          </p:cNvCxnSpPr>
          <p:nvPr/>
        </p:nvCxnSpPr>
        <p:spPr>
          <a:xfrm>
            <a:off x="4981575" y="1008321"/>
            <a:ext cx="0" cy="1921734"/>
          </a:xfrm>
          <a:prstGeom prst="line">
            <a:avLst/>
          </a:prstGeom>
        </p:spPr>
        <p:style>
          <a:lnRef idx="1">
            <a:schemeClr val="accent1"/>
          </a:lnRef>
          <a:fillRef idx="0">
            <a:schemeClr val="accent1"/>
          </a:fillRef>
          <a:effectRef idx="0">
            <a:schemeClr val="accent1"/>
          </a:effectRef>
          <a:fontRef idx="minor">
            <a:schemeClr val="tx1"/>
          </a:fontRef>
        </p:style>
      </p:cxnSp>
      <p:sp>
        <p:nvSpPr>
          <p:cNvPr id="29" name="Right Bracket 28"/>
          <p:cNvSpPr/>
          <p:nvPr/>
        </p:nvSpPr>
        <p:spPr>
          <a:xfrm rot="16200000">
            <a:off x="4855928" y="-1960328"/>
            <a:ext cx="346544" cy="68580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ket 30"/>
          <p:cNvSpPr/>
          <p:nvPr/>
        </p:nvSpPr>
        <p:spPr>
          <a:xfrm rot="16200000">
            <a:off x="4136335" y="-1240734"/>
            <a:ext cx="346544" cy="541881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Right Bracket 31"/>
          <p:cNvSpPr/>
          <p:nvPr/>
        </p:nvSpPr>
        <p:spPr>
          <a:xfrm rot="16200000">
            <a:off x="1674578" y="1790256"/>
            <a:ext cx="346544" cy="262890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ight Bracket 32"/>
          <p:cNvSpPr/>
          <p:nvPr/>
        </p:nvSpPr>
        <p:spPr>
          <a:xfrm rot="16200000">
            <a:off x="4808303" y="2446102"/>
            <a:ext cx="346544" cy="131445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Rectangle 5"/>
          <p:cNvSpPr/>
          <p:nvPr/>
        </p:nvSpPr>
        <p:spPr>
          <a:xfrm>
            <a:off x="4383272" y="1676400"/>
            <a:ext cx="1219200" cy="838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a:r>
              <a:rPr lang="en-US" sz="1200" b="1" dirty="0" smtClean="0"/>
              <a:t>WG 2 – Energy </a:t>
            </a:r>
            <a:r>
              <a:rPr lang="en-US" sz="1000" dirty="0" smtClean="0"/>
              <a:t>Performance Metrics</a:t>
            </a:r>
          </a:p>
        </p:txBody>
      </p:sp>
      <p:cxnSp>
        <p:nvCxnSpPr>
          <p:cNvPr id="44" name="Straight Connector 43"/>
          <p:cNvCxnSpPr/>
          <p:nvPr/>
        </p:nvCxnSpPr>
        <p:spPr>
          <a:xfrm>
            <a:off x="1600200" y="2503335"/>
            <a:ext cx="0" cy="428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8" idx="2"/>
            <a:endCxn id="20" idx="0"/>
          </p:cNvCxnSpPr>
          <p:nvPr/>
        </p:nvCxnSpPr>
        <p:spPr>
          <a:xfrm>
            <a:off x="7010400" y="2514600"/>
            <a:ext cx="8614" cy="2343646"/>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00800" y="3273949"/>
            <a:ext cx="12192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lvl="0" algn="ctr"/>
            <a:r>
              <a:rPr lang="en-US" sz="1050" dirty="0" smtClean="0"/>
              <a:t>Measurement and Verification</a:t>
            </a:r>
            <a:endParaRPr lang="en-US" sz="1050" dirty="0"/>
          </a:p>
        </p:txBody>
      </p:sp>
      <p:cxnSp>
        <p:nvCxnSpPr>
          <p:cNvPr id="48" name="Straight Connector 47"/>
          <p:cNvCxnSpPr/>
          <p:nvPr/>
        </p:nvCxnSpPr>
        <p:spPr>
          <a:xfrm>
            <a:off x="8449586" y="2480144"/>
            <a:ext cx="8614" cy="2378102"/>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848600" y="3276600"/>
            <a:ext cx="1219200" cy="83820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lvl="0" algn="ctr"/>
            <a:r>
              <a:rPr lang="en-US" sz="1100" dirty="0" smtClean="0"/>
              <a:t>Energy Auditing</a:t>
            </a:r>
          </a:p>
        </p:txBody>
      </p:sp>
      <p:sp>
        <p:nvSpPr>
          <p:cNvPr id="49" name="Right Bracket 48"/>
          <p:cNvSpPr/>
          <p:nvPr/>
        </p:nvSpPr>
        <p:spPr>
          <a:xfrm rot="5400000">
            <a:off x="4819600" y="3630847"/>
            <a:ext cx="346544" cy="131445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1" name="Straight Connector 50"/>
          <p:cNvCxnSpPr>
            <a:stCxn id="11" idx="2"/>
            <a:endCxn id="18" idx="0"/>
          </p:cNvCxnSpPr>
          <p:nvPr/>
        </p:nvCxnSpPr>
        <p:spPr>
          <a:xfrm>
            <a:off x="1866900" y="4114800"/>
            <a:ext cx="0" cy="752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085214" y="4114800"/>
            <a:ext cx="0" cy="752723"/>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2"/>
          </p:cNvCxnSpPr>
          <p:nvPr/>
        </p:nvCxnSpPr>
        <p:spPr>
          <a:xfrm flipH="1">
            <a:off x="4981575" y="4461344"/>
            <a:ext cx="11297" cy="396902"/>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609560" y="327611"/>
            <a:ext cx="3382040" cy="646331"/>
          </a:xfrm>
          <a:prstGeom prst="rect">
            <a:avLst/>
          </a:prstGeom>
          <a:noFill/>
        </p:spPr>
        <p:txBody>
          <a:bodyPr wrap="square" rtlCol="0">
            <a:spAutoFit/>
          </a:bodyPr>
          <a:lstStyle/>
          <a:p>
            <a:r>
              <a:rPr lang="en-US" sz="1200" dirty="0"/>
              <a:t>P</a:t>
            </a:r>
            <a:r>
              <a:rPr lang="en-US" sz="1200" dirty="0" smtClean="0"/>
              <a:t>articipating countries: 50</a:t>
            </a:r>
          </a:p>
          <a:p>
            <a:r>
              <a:rPr lang="en-US" sz="1200" dirty="0" smtClean="0"/>
              <a:t>Observing countries: 24 (and international organizations such as UNIDO and others)</a:t>
            </a:r>
            <a:endParaRPr lang="en-US" sz="1200" dirty="0"/>
          </a:p>
        </p:txBody>
      </p:sp>
      <p:sp>
        <p:nvSpPr>
          <p:cNvPr id="59" name="Rectangle 58"/>
          <p:cNvSpPr/>
          <p:nvPr/>
        </p:nvSpPr>
        <p:spPr>
          <a:xfrm>
            <a:off x="295277" y="5943600"/>
            <a:ext cx="5191124" cy="830997"/>
          </a:xfrm>
          <a:prstGeom prst="rect">
            <a:avLst/>
          </a:prstGeom>
        </p:spPr>
        <p:txBody>
          <a:bodyPr wrap="square">
            <a:spAutoFit/>
          </a:bodyPr>
          <a:lstStyle/>
          <a:p>
            <a:pPr algn="ctr"/>
            <a:r>
              <a:rPr lang="en-US" sz="1600" b="1" dirty="0" smtClean="0">
                <a:solidFill>
                  <a:schemeClr val="tx2"/>
                </a:solidFill>
              </a:rPr>
              <a:t>These standards are a strong foundation for programs and resources to be developed for </a:t>
            </a:r>
            <a:r>
              <a:rPr lang="en-US" sz="1600" b="1" dirty="0">
                <a:solidFill>
                  <a:schemeClr val="tx2"/>
                </a:solidFill>
              </a:rPr>
              <a:t>industry to implement </a:t>
            </a:r>
            <a:r>
              <a:rPr lang="en-US" sz="1600" b="1" dirty="0" smtClean="0">
                <a:solidFill>
                  <a:schemeClr val="tx2"/>
                </a:solidFill>
              </a:rPr>
              <a:t>energy management and ISO 50001. </a:t>
            </a:r>
            <a:endParaRPr lang="en-US" sz="1600" b="1" dirty="0">
              <a:solidFill>
                <a:schemeClr val="tx2"/>
              </a:solidFill>
            </a:endParaRPr>
          </a:p>
        </p:txBody>
      </p:sp>
      <p:sp>
        <p:nvSpPr>
          <p:cNvPr id="60" name="Rectangle 59"/>
          <p:cNvSpPr/>
          <p:nvPr/>
        </p:nvSpPr>
        <p:spPr>
          <a:xfrm>
            <a:off x="6181725" y="6248400"/>
            <a:ext cx="1219200" cy="5149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1200" b="1" dirty="0" smtClean="0"/>
              <a:t>WG 5</a:t>
            </a:r>
          </a:p>
          <a:p>
            <a:pPr lvl="0" algn="ctr"/>
            <a:r>
              <a:rPr lang="en-US" sz="1200" dirty="0" smtClean="0"/>
              <a:t>Energy Services</a:t>
            </a:r>
          </a:p>
        </p:txBody>
      </p:sp>
      <p:sp>
        <p:nvSpPr>
          <p:cNvPr id="61" name="Rectangle 60"/>
          <p:cNvSpPr/>
          <p:nvPr/>
        </p:nvSpPr>
        <p:spPr>
          <a:xfrm>
            <a:off x="7543800" y="6248400"/>
            <a:ext cx="1219200" cy="51493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lvl="0" algn="ctr"/>
            <a:r>
              <a:rPr lang="en-US" sz="1200" b="1" dirty="0" smtClean="0"/>
              <a:t>WG 6</a:t>
            </a:r>
          </a:p>
          <a:p>
            <a:pPr lvl="0" algn="ctr"/>
            <a:r>
              <a:rPr lang="en-US" sz="1200" dirty="0" smtClean="0"/>
              <a:t>Data for EnMS</a:t>
            </a:r>
          </a:p>
        </p:txBody>
      </p:sp>
      <p:sp>
        <p:nvSpPr>
          <p:cNvPr id="62" name="TextBox 61"/>
          <p:cNvSpPr txBox="1"/>
          <p:nvPr/>
        </p:nvSpPr>
        <p:spPr>
          <a:xfrm>
            <a:off x="5753100" y="5943600"/>
            <a:ext cx="3390900" cy="276999"/>
          </a:xfrm>
          <a:prstGeom prst="rect">
            <a:avLst/>
          </a:prstGeom>
          <a:noFill/>
        </p:spPr>
        <p:txBody>
          <a:bodyPr wrap="square" rtlCol="0">
            <a:spAutoFit/>
          </a:bodyPr>
          <a:lstStyle/>
          <a:p>
            <a:r>
              <a:rPr lang="en-US" sz="1200" dirty="0" smtClean="0"/>
              <a:t>Plus more standards planned through these WGs:</a:t>
            </a:r>
            <a:endParaRPr lang="en-US" sz="1200" dirty="0"/>
          </a:p>
        </p:txBody>
      </p:sp>
    </p:spTree>
    <p:extLst>
      <p:ext uri="{BB962C8B-B14F-4D97-AF65-F5344CB8AC3E}">
        <p14:creationId xmlns:p14="http://schemas.microsoft.com/office/powerpoint/2010/main" val="1434028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267200" cy="914400"/>
          </a:xfrm>
        </p:spPr>
        <p:txBody>
          <a:bodyPr>
            <a:normAutofit/>
          </a:bodyPr>
          <a:lstStyle/>
          <a:p>
            <a:r>
              <a:rPr lang="en-US" dirty="0" smtClean="0"/>
              <a:t>ISO 50001 Family</a:t>
            </a:r>
            <a:endParaRPr lang="en-US" dirty="0"/>
          </a:p>
        </p:txBody>
      </p:sp>
      <p:sp>
        <p:nvSpPr>
          <p:cNvPr id="3" name="Rectangle 2"/>
          <p:cNvSpPr/>
          <p:nvPr/>
        </p:nvSpPr>
        <p:spPr>
          <a:xfrm>
            <a:off x="152400" y="914400"/>
            <a:ext cx="8901222" cy="630867"/>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ISO 50001</a:t>
            </a:r>
          </a:p>
          <a:p>
            <a:pPr algn="ctr"/>
            <a:r>
              <a:rPr lang="en-US" sz="1600" dirty="0" smtClean="0"/>
              <a:t>Energy management systems – Requirements with guidance for use</a:t>
            </a:r>
            <a:endParaRPr lang="en-US" sz="1600" dirty="0"/>
          </a:p>
        </p:txBody>
      </p:sp>
      <p:sp>
        <p:nvSpPr>
          <p:cNvPr id="4" name="Rectangle 3"/>
          <p:cNvSpPr/>
          <p:nvPr/>
        </p:nvSpPr>
        <p:spPr>
          <a:xfrm>
            <a:off x="152400" y="5831961"/>
            <a:ext cx="6934200" cy="53340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EnMS certification process</a:t>
            </a:r>
          </a:p>
        </p:txBody>
      </p:sp>
      <p:sp>
        <p:nvSpPr>
          <p:cNvPr id="5" name="Rectangle 4"/>
          <p:cNvSpPr/>
          <p:nvPr/>
        </p:nvSpPr>
        <p:spPr>
          <a:xfrm>
            <a:off x="189614" y="2535867"/>
            <a:ext cx="1981200"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ISO 50004</a:t>
            </a:r>
          </a:p>
          <a:p>
            <a:pPr algn="ctr"/>
            <a:r>
              <a:rPr lang="en-US" sz="1600" dirty="0" smtClean="0"/>
              <a:t>EnMS – Guidance for the implementation, maintenance and improvement of an EnMS</a:t>
            </a:r>
            <a:endParaRPr lang="en-US" sz="1600" dirty="0"/>
          </a:p>
        </p:txBody>
      </p:sp>
      <p:sp>
        <p:nvSpPr>
          <p:cNvPr id="6" name="Rectangle 5"/>
          <p:cNvSpPr/>
          <p:nvPr/>
        </p:nvSpPr>
        <p:spPr>
          <a:xfrm>
            <a:off x="2645735" y="3755067"/>
            <a:ext cx="1981200" cy="49530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Checking</a:t>
            </a:r>
          </a:p>
        </p:txBody>
      </p:sp>
      <p:sp>
        <p:nvSpPr>
          <p:cNvPr id="7" name="Rectangle 6"/>
          <p:cNvSpPr/>
          <p:nvPr/>
        </p:nvSpPr>
        <p:spPr>
          <a:xfrm>
            <a:off x="2624470" y="2688267"/>
            <a:ext cx="1981200" cy="64770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Implementation and operation</a:t>
            </a:r>
          </a:p>
        </p:txBody>
      </p:sp>
      <p:sp>
        <p:nvSpPr>
          <p:cNvPr id="8" name="Rectangle 7"/>
          <p:cNvSpPr/>
          <p:nvPr/>
        </p:nvSpPr>
        <p:spPr>
          <a:xfrm>
            <a:off x="2583712" y="1773867"/>
            <a:ext cx="1981200" cy="49530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Energy Planning</a:t>
            </a:r>
          </a:p>
        </p:txBody>
      </p:sp>
      <p:sp>
        <p:nvSpPr>
          <p:cNvPr id="9" name="Rectangle 8"/>
          <p:cNvSpPr/>
          <p:nvPr/>
        </p:nvSpPr>
        <p:spPr>
          <a:xfrm>
            <a:off x="2667000" y="4727946"/>
            <a:ext cx="1981200" cy="495300"/>
          </a:xfrm>
          <a:prstGeom prst="rect">
            <a:avLst/>
          </a:prstGeom>
          <a:ln>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Improvement</a:t>
            </a:r>
          </a:p>
        </p:txBody>
      </p:sp>
      <p:sp>
        <p:nvSpPr>
          <p:cNvPr id="10" name="Rectangle 9"/>
          <p:cNvSpPr/>
          <p:nvPr/>
        </p:nvSpPr>
        <p:spPr>
          <a:xfrm>
            <a:off x="6400800" y="1697667"/>
            <a:ext cx="2638647" cy="647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ISO 50002</a:t>
            </a:r>
          </a:p>
          <a:p>
            <a:pPr algn="ctr"/>
            <a:r>
              <a:rPr lang="en-US" sz="1600" dirty="0" smtClean="0"/>
              <a:t>Energy Audit</a:t>
            </a:r>
          </a:p>
        </p:txBody>
      </p:sp>
      <p:sp>
        <p:nvSpPr>
          <p:cNvPr id="11" name="Rectangle 10"/>
          <p:cNvSpPr/>
          <p:nvPr/>
        </p:nvSpPr>
        <p:spPr>
          <a:xfrm>
            <a:off x="6414977" y="2438400"/>
            <a:ext cx="2638647"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ISO 50006</a:t>
            </a:r>
          </a:p>
          <a:p>
            <a:pPr algn="ctr"/>
            <a:r>
              <a:rPr lang="en-US" sz="1600" dirty="0" smtClean="0"/>
              <a:t>Measuring Energy Performance</a:t>
            </a:r>
          </a:p>
        </p:txBody>
      </p:sp>
      <p:sp>
        <p:nvSpPr>
          <p:cNvPr id="12" name="Rectangle 11"/>
          <p:cNvSpPr/>
          <p:nvPr/>
        </p:nvSpPr>
        <p:spPr>
          <a:xfrm>
            <a:off x="6414977" y="3577415"/>
            <a:ext cx="2638647" cy="800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ISO 50015</a:t>
            </a:r>
          </a:p>
          <a:p>
            <a:pPr algn="ctr"/>
            <a:r>
              <a:rPr lang="en-US" sz="1600" dirty="0" smtClean="0"/>
              <a:t>M&amp;V Guidance and Principles for  Organizations</a:t>
            </a:r>
          </a:p>
        </p:txBody>
      </p:sp>
      <p:cxnSp>
        <p:nvCxnSpPr>
          <p:cNvPr id="15" name="Straight Arrow Connector 14"/>
          <p:cNvCxnSpPr>
            <a:stCxn id="5" idx="3"/>
            <a:endCxn id="8" idx="1"/>
          </p:cNvCxnSpPr>
          <p:nvPr/>
        </p:nvCxnSpPr>
        <p:spPr>
          <a:xfrm flipV="1">
            <a:off x="2170814" y="2021517"/>
            <a:ext cx="412898" cy="131445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7" idx="1"/>
          </p:cNvCxnSpPr>
          <p:nvPr/>
        </p:nvCxnSpPr>
        <p:spPr>
          <a:xfrm flipV="1">
            <a:off x="2170814" y="3012117"/>
            <a:ext cx="453656" cy="32385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5" idx="3"/>
            <a:endCxn id="6" idx="1"/>
          </p:cNvCxnSpPr>
          <p:nvPr/>
        </p:nvCxnSpPr>
        <p:spPr>
          <a:xfrm>
            <a:off x="2170814" y="3335967"/>
            <a:ext cx="474921" cy="66675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9" idx="1"/>
          </p:cNvCxnSpPr>
          <p:nvPr/>
        </p:nvCxnSpPr>
        <p:spPr>
          <a:xfrm>
            <a:off x="2170814" y="3335967"/>
            <a:ext cx="496186" cy="163962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 idx="1"/>
          </p:cNvCxnSpPr>
          <p:nvPr/>
        </p:nvCxnSpPr>
        <p:spPr>
          <a:xfrm flipH="1">
            <a:off x="4648200" y="2021517"/>
            <a:ext cx="1752600"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1" idx="1"/>
          </p:cNvCxnSpPr>
          <p:nvPr/>
        </p:nvCxnSpPr>
        <p:spPr>
          <a:xfrm flipH="1" flipV="1">
            <a:off x="4648200" y="2209800"/>
            <a:ext cx="1766777" cy="62865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2" idx="1"/>
          </p:cNvCxnSpPr>
          <p:nvPr/>
        </p:nvCxnSpPr>
        <p:spPr>
          <a:xfrm flipH="1">
            <a:off x="4724400" y="3977465"/>
            <a:ext cx="1690577" cy="0"/>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1"/>
          </p:cNvCxnSpPr>
          <p:nvPr/>
        </p:nvCxnSpPr>
        <p:spPr>
          <a:xfrm flipH="1" flipV="1">
            <a:off x="4724400" y="4155781"/>
            <a:ext cx="1711842" cy="837536"/>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876800" y="1617002"/>
            <a:ext cx="1143000" cy="461665"/>
          </a:xfrm>
          <a:prstGeom prst="rect">
            <a:avLst/>
          </a:prstGeom>
          <a:noFill/>
        </p:spPr>
        <p:txBody>
          <a:bodyPr wrap="square" rtlCol="0">
            <a:spAutoFit/>
          </a:bodyPr>
          <a:lstStyle/>
          <a:p>
            <a:r>
              <a:rPr lang="en-US" sz="1200" dirty="0" smtClean="0"/>
              <a:t>Use for energy review</a:t>
            </a:r>
            <a:endParaRPr lang="en-US" sz="1200" dirty="0"/>
          </a:p>
        </p:txBody>
      </p:sp>
      <p:sp>
        <p:nvSpPr>
          <p:cNvPr id="37" name="TextBox 36"/>
          <p:cNvSpPr txBox="1"/>
          <p:nvPr/>
        </p:nvSpPr>
        <p:spPr>
          <a:xfrm>
            <a:off x="4792623" y="2971800"/>
            <a:ext cx="1608177" cy="1015663"/>
          </a:xfrm>
          <a:prstGeom prst="rect">
            <a:avLst/>
          </a:prstGeom>
          <a:noFill/>
        </p:spPr>
        <p:txBody>
          <a:bodyPr wrap="square" rtlCol="0">
            <a:spAutoFit/>
          </a:bodyPr>
          <a:lstStyle/>
          <a:p>
            <a:r>
              <a:rPr lang="en-US" sz="1200" dirty="0" smtClean="0"/>
              <a:t>Providing the methods for monitoring, measurement, and verification of energy performance</a:t>
            </a:r>
            <a:endParaRPr lang="en-US" sz="1200" dirty="0"/>
          </a:p>
        </p:txBody>
      </p:sp>
      <p:sp>
        <p:nvSpPr>
          <p:cNvPr id="38" name="TextBox 37"/>
          <p:cNvSpPr txBox="1"/>
          <p:nvPr/>
        </p:nvSpPr>
        <p:spPr>
          <a:xfrm>
            <a:off x="5372100" y="5486400"/>
            <a:ext cx="1143000" cy="276999"/>
          </a:xfrm>
          <a:prstGeom prst="rect">
            <a:avLst/>
          </a:prstGeom>
          <a:noFill/>
        </p:spPr>
        <p:txBody>
          <a:bodyPr wrap="square" rtlCol="0">
            <a:spAutoFit/>
          </a:bodyPr>
          <a:lstStyle/>
          <a:p>
            <a:r>
              <a:rPr lang="en-US" sz="1200" dirty="0" smtClean="0"/>
              <a:t>Internal Audit</a:t>
            </a:r>
            <a:endParaRPr lang="en-US" sz="1200" dirty="0"/>
          </a:p>
        </p:txBody>
      </p:sp>
      <p:cxnSp>
        <p:nvCxnSpPr>
          <p:cNvPr id="40" name="Straight Arrow Connector 39"/>
          <p:cNvCxnSpPr/>
          <p:nvPr/>
        </p:nvCxnSpPr>
        <p:spPr>
          <a:xfrm>
            <a:off x="6515100" y="5393367"/>
            <a:ext cx="0" cy="438594"/>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42" name="Straight Arrow Connector 41"/>
          <p:cNvCxnSpPr/>
          <p:nvPr/>
        </p:nvCxnSpPr>
        <p:spPr>
          <a:xfrm>
            <a:off x="6705600" y="4377515"/>
            <a:ext cx="0" cy="14544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36242" y="4593267"/>
            <a:ext cx="2638647"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ISO 50003</a:t>
            </a:r>
          </a:p>
          <a:p>
            <a:pPr algn="ctr"/>
            <a:r>
              <a:rPr lang="en-US" sz="1600" dirty="0" smtClean="0"/>
              <a:t>Bodies providing audit and certification of EnMS</a:t>
            </a:r>
          </a:p>
        </p:txBody>
      </p:sp>
      <p:sp>
        <p:nvSpPr>
          <p:cNvPr id="43" name="TextBox 42"/>
          <p:cNvSpPr txBox="1"/>
          <p:nvPr/>
        </p:nvSpPr>
        <p:spPr>
          <a:xfrm>
            <a:off x="6781800" y="5486400"/>
            <a:ext cx="1143000" cy="276999"/>
          </a:xfrm>
          <a:prstGeom prst="rect">
            <a:avLst/>
          </a:prstGeom>
          <a:noFill/>
        </p:spPr>
        <p:txBody>
          <a:bodyPr wrap="square" rtlCol="0">
            <a:spAutoFit/>
          </a:bodyPr>
          <a:lstStyle/>
          <a:p>
            <a:r>
              <a:rPr lang="en-US" sz="1200" dirty="0" smtClean="0"/>
              <a:t>Certification</a:t>
            </a:r>
            <a:endParaRPr lang="en-US" sz="1200" dirty="0"/>
          </a:p>
        </p:txBody>
      </p:sp>
      <p:sp>
        <p:nvSpPr>
          <p:cNvPr id="45" name="Rectangle 44"/>
          <p:cNvSpPr/>
          <p:nvPr/>
        </p:nvSpPr>
        <p:spPr>
          <a:xfrm>
            <a:off x="7155712" y="5791200"/>
            <a:ext cx="1919178" cy="1013938"/>
          </a:xfrm>
          <a:prstGeom prst="rect">
            <a:avLst/>
          </a:prstGeom>
          <a:ln>
            <a:solidFill>
              <a:schemeClr val="accent4">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smtClean="0"/>
              <a:t>ISO/IEC 17021</a:t>
            </a:r>
          </a:p>
          <a:p>
            <a:pPr algn="ctr"/>
            <a:r>
              <a:rPr lang="en-US" sz="1100" dirty="0" smtClean="0"/>
              <a:t>Conformity assessment – requirements for bodies providing audit and certification of management systems</a:t>
            </a:r>
            <a:endParaRPr lang="en-US" sz="1100" dirty="0"/>
          </a:p>
        </p:txBody>
      </p:sp>
      <p:sp>
        <p:nvSpPr>
          <p:cNvPr id="46" name="Down Arrow 45"/>
          <p:cNvSpPr/>
          <p:nvPr/>
        </p:nvSpPr>
        <p:spPr>
          <a:xfrm>
            <a:off x="3352800" y="2345367"/>
            <a:ext cx="381000" cy="279547"/>
          </a:xfrm>
          <a:prstGeom prst="downArrow">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Down Arrow 46"/>
          <p:cNvSpPr/>
          <p:nvPr/>
        </p:nvSpPr>
        <p:spPr>
          <a:xfrm>
            <a:off x="3383812" y="3425014"/>
            <a:ext cx="381000" cy="279547"/>
          </a:xfrm>
          <a:prstGeom prst="downArrow">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Down Arrow 47"/>
          <p:cNvSpPr/>
          <p:nvPr/>
        </p:nvSpPr>
        <p:spPr>
          <a:xfrm>
            <a:off x="3343940" y="4377515"/>
            <a:ext cx="381000" cy="279547"/>
          </a:xfrm>
          <a:prstGeom prst="downArrow">
            <a:avLst/>
          </a:prstGeom>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TextBox 51"/>
          <p:cNvSpPr txBox="1"/>
          <p:nvPr/>
        </p:nvSpPr>
        <p:spPr>
          <a:xfrm>
            <a:off x="0" y="6581001"/>
            <a:ext cx="6172200" cy="276999"/>
          </a:xfrm>
          <a:prstGeom prst="rect">
            <a:avLst/>
          </a:prstGeom>
          <a:noFill/>
        </p:spPr>
        <p:txBody>
          <a:bodyPr wrap="square" rtlCol="0">
            <a:spAutoFit/>
          </a:bodyPr>
          <a:lstStyle/>
          <a:p>
            <a:r>
              <a:rPr lang="en-US" sz="1200" dirty="0" smtClean="0">
                <a:solidFill>
                  <a:schemeClr val="bg1">
                    <a:lumMod val="65000"/>
                  </a:schemeClr>
                </a:solidFill>
              </a:rPr>
              <a:t>Graphical representation based on presentation by Alvaro B A Pinto, Eletrobras, EEMODS, 2013.</a:t>
            </a:r>
            <a:endParaRPr lang="en-US" sz="1200" dirty="0">
              <a:solidFill>
                <a:schemeClr val="bg1">
                  <a:lumMod val="65000"/>
                </a:schemeClr>
              </a:solidFill>
            </a:endParaRPr>
          </a:p>
        </p:txBody>
      </p:sp>
    </p:spTree>
    <p:extLst>
      <p:ext uri="{BB962C8B-B14F-4D97-AF65-F5344CB8AC3E}">
        <p14:creationId xmlns:p14="http://schemas.microsoft.com/office/powerpoint/2010/main" val="2503606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Measurement and Verification of Energy Performance</a:t>
            </a:r>
            <a:endParaRPr lang="en-US" dirty="0"/>
          </a:p>
        </p:txBody>
      </p:sp>
      <p:sp>
        <p:nvSpPr>
          <p:cNvPr id="7" name="Rectangle 6"/>
          <p:cNvSpPr/>
          <p:nvPr/>
        </p:nvSpPr>
        <p:spPr>
          <a:xfrm>
            <a:off x="228600" y="1905000"/>
            <a:ext cx="2638647" cy="8001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ISO 50015</a:t>
            </a:r>
          </a:p>
          <a:p>
            <a:pPr algn="ctr"/>
            <a:r>
              <a:rPr lang="en-US" sz="1600" dirty="0" smtClean="0"/>
              <a:t>M&amp;V Guidance and Principles for  Organizations</a:t>
            </a:r>
          </a:p>
        </p:txBody>
      </p:sp>
      <p:sp>
        <p:nvSpPr>
          <p:cNvPr id="8" name="Rectangle 7"/>
          <p:cNvSpPr/>
          <p:nvPr/>
        </p:nvSpPr>
        <p:spPr>
          <a:xfrm>
            <a:off x="249865" y="3538478"/>
            <a:ext cx="2638647" cy="80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ISO 50003</a:t>
            </a:r>
          </a:p>
          <a:p>
            <a:pPr algn="ctr"/>
            <a:r>
              <a:rPr lang="en-US" sz="1600" dirty="0" smtClean="0"/>
              <a:t>Bodies providing audit and certification of EnMS</a:t>
            </a:r>
          </a:p>
        </p:txBody>
      </p:sp>
      <p:sp>
        <p:nvSpPr>
          <p:cNvPr id="9" name="TextBox 8"/>
          <p:cNvSpPr txBox="1"/>
          <p:nvPr/>
        </p:nvSpPr>
        <p:spPr>
          <a:xfrm>
            <a:off x="2978888" y="3538478"/>
            <a:ext cx="6012712" cy="2862322"/>
          </a:xfrm>
          <a:prstGeom prst="rect">
            <a:avLst/>
          </a:prstGeom>
          <a:noFill/>
          <a:ln>
            <a:solidFill>
              <a:schemeClr val="accent3"/>
            </a:solidFill>
          </a:ln>
        </p:spPr>
        <p:txBody>
          <a:bodyPr wrap="square" rtlCol="0">
            <a:spAutoFit/>
          </a:bodyPr>
          <a:lstStyle/>
          <a:p>
            <a:pPr marL="285750" indent="-285750">
              <a:buFont typeface="Arial" panose="020B0604020202020204" pitchFamily="34" charset="0"/>
              <a:buChar char="•"/>
            </a:pPr>
            <a:r>
              <a:rPr lang="en-US" dirty="0"/>
              <a:t>S</a:t>
            </a:r>
            <a:r>
              <a:rPr lang="en-US" dirty="0" smtClean="0"/>
              <a:t>pecifies </a:t>
            </a:r>
            <a:r>
              <a:rPr lang="en-US" dirty="0"/>
              <a:t>requirements for competence, consistency and impartiality in the auditing and certification of energy management systems (EnMS) for bodies providing these services. </a:t>
            </a:r>
            <a:endParaRPr lang="en-US" dirty="0" smtClean="0"/>
          </a:p>
          <a:p>
            <a:pPr marL="285750" indent="-285750">
              <a:buFont typeface="Arial" panose="020B0604020202020204" pitchFamily="34" charset="0"/>
              <a:buChar char="•"/>
            </a:pPr>
            <a:r>
              <a:rPr lang="en-US" dirty="0" smtClean="0"/>
              <a:t>In </a:t>
            </a:r>
            <a:r>
              <a:rPr lang="en-US" dirty="0"/>
              <a:t>order to ensure the effectiveness of EnMS auditing, </a:t>
            </a:r>
            <a:r>
              <a:rPr lang="en-US" dirty="0" smtClean="0"/>
              <a:t>it addresses </a:t>
            </a:r>
            <a:r>
              <a:rPr lang="en-US" dirty="0"/>
              <a:t>the auditing process, competence requirements for personnel involved in the certification process for energy management systems, the duration of audits and multi-site sampling</a:t>
            </a:r>
            <a:r>
              <a:rPr lang="en-US" dirty="0" smtClean="0"/>
              <a:t>.</a:t>
            </a:r>
          </a:p>
          <a:p>
            <a:pPr marL="285750" indent="-285750">
              <a:buFont typeface="Arial" panose="020B0604020202020204" pitchFamily="34" charset="0"/>
              <a:buChar char="•"/>
            </a:pPr>
            <a:r>
              <a:rPr lang="en-US" dirty="0" smtClean="0"/>
              <a:t>Intended to be used in conjunction with ISO/IEC 17021.</a:t>
            </a:r>
          </a:p>
        </p:txBody>
      </p:sp>
      <p:sp>
        <p:nvSpPr>
          <p:cNvPr id="10" name="TextBox 9"/>
          <p:cNvSpPr txBox="1"/>
          <p:nvPr/>
        </p:nvSpPr>
        <p:spPr>
          <a:xfrm>
            <a:off x="3048000" y="1896070"/>
            <a:ext cx="5867400" cy="923330"/>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smtClean="0"/>
              <a:t>Provides </a:t>
            </a:r>
            <a:r>
              <a:rPr lang="en-US" dirty="0"/>
              <a:t>a set of principles and guidelines for Measurement and Verification, thereby increasing the credibility of energy performance.</a:t>
            </a:r>
            <a:endParaRPr lang="en-US" dirty="0" smtClean="0"/>
          </a:p>
        </p:txBody>
      </p:sp>
    </p:spTree>
    <p:extLst>
      <p:ext uri="{BB962C8B-B14F-4D97-AF65-F5344CB8AC3E}">
        <p14:creationId xmlns:p14="http://schemas.microsoft.com/office/powerpoint/2010/main" val="2158589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Baselines and Energy Performance Indicators</a:t>
            </a:r>
            <a:endParaRPr lang="en-US" dirty="0"/>
          </a:p>
        </p:txBody>
      </p:sp>
      <p:sp>
        <p:nvSpPr>
          <p:cNvPr id="4" name="Rectangle 3"/>
          <p:cNvSpPr/>
          <p:nvPr/>
        </p:nvSpPr>
        <p:spPr>
          <a:xfrm>
            <a:off x="228600" y="1798603"/>
            <a:ext cx="2638647" cy="8001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ISO 50006</a:t>
            </a:r>
          </a:p>
          <a:p>
            <a:pPr algn="ctr"/>
            <a:r>
              <a:rPr lang="en-US" sz="1600" dirty="0" smtClean="0"/>
              <a:t>Measuring Energy Performance</a:t>
            </a:r>
          </a:p>
        </p:txBody>
      </p:sp>
      <p:sp>
        <p:nvSpPr>
          <p:cNvPr id="5" name="TextBox 4"/>
          <p:cNvSpPr txBox="1"/>
          <p:nvPr/>
        </p:nvSpPr>
        <p:spPr>
          <a:xfrm>
            <a:off x="2971800" y="1743670"/>
            <a:ext cx="5943600" cy="1200329"/>
          </a:xfrm>
          <a:prstGeom prst="rect">
            <a:avLst/>
          </a:prstGeom>
          <a:noFill/>
          <a:ln>
            <a:solidFill>
              <a:schemeClr val="accent2"/>
            </a:solidFill>
          </a:ln>
        </p:spPr>
        <p:txBody>
          <a:bodyPr wrap="square" rtlCol="0">
            <a:spAutoFit/>
          </a:bodyPr>
          <a:lstStyle/>
          <a:p>
            <a:pPr marL="285750" indent="-285750">
              <a:buFont typeface="Arial" panose="020B0604020202020204" pitchFamily="34" charset="0"/>
              <a:buChar char="•"/>
            </a:pPr>
            <a:r>
              <a:rPr lang="en-US" dirty="0" smtClean="0"/>
              <a:t>Provides </a:t>
            </a:r>
            <a:r>
              <a:rPr lang="en-US" dirty="0"/>
              <a:t>guidance to organizations on how to establish, use and maintain energy performance indicators (</a:t>
            </a:r>
            <a:r>
              <a:rPr lang="en-US" dirty="0" err="1"/>
              <a:t>EnPIs</a:t>
            </a:r>
            <a:r>
              <a:rPr lang="en-US" dirty="0"/>
              <a:t>) and energy baselines (</a:t>
            </a:r>
            <a:r>
              <a:rPr lang="en-US" dirty="0" err="1"/>
              <a:t>EnBs</a:t>
            </a:r>
            <a:r>
              <a:rPr lang="en-US" dirty="0"/>
              <a:t>) as part of the process of measuring energy performance.</a:t>
            </a:r>
          </a:p>
        </p:txBody>
      </p:sp>
      <p:sp>
        <p:nvSpPr>
          <p:cNvPr id="7" name="Rectangle 6"/>
          <p:cNvSpPr/>
          <p:nvPr/>
        </p:nvSpPr>
        <p:spPr>
          <a:xfrm>
            <a:off x="228599" y="3335967"/>
            <a:ext cx="2638647" cy="16002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ISO 50004</a:t>
            </a:r>
          </a:p>
          <a:p>
            <a:pPr algn="ctr"/>
            <a:r>
              <a:rPr lang="en-US" sz="1600" dirty="0" smtClean="0"/>
              <a:t>EnMS – Guidance for the implementation, maintenance and improvement of an EnMS</a:t>
            </a:r>
            <a:endParaRPr lang="en-US" sz="1600" dirty="0"/>
          </a:p>
        </p:txBody>
      </p:sp>
      <p:sp>
        <p:nvSpPr>
          <p:cNvPr id="8" name="TextBox 7"/>
          <p:cNvSpPr txBox="1"/>
          <p:nvPr/>
        </p:nvSpPr>
        <p:spPr>
          <a:xfrm>
            <a:off x="2971800" y="3335967"/>
            <a:ext cx="5943600" cy="1200329"/>
          </a:xfrm>
          <a:prstGeom prst="rect">
            <a:avLst/>
          </a:prstGeom>
          <a:ln w="12700"/>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Provides practical guidance and </a:t>
            </a:r>
            <a:r>
              <a:rPr lang="en-US" dirty="0"/>
              <a:t>examples for establishing, implementing, maintaining and improving an energy management system (EnMS) in accordance with the systematic approach of ISO 50001.</a:t>
            </a:r>
          </a:p>
        </p:txBody>
      </p:sp>
      <p:sp>
        <p:nvSpPr>
          <p:cNvPr id="9" name="Rectangle 8"/>
          <p:cNvSpPr/>
          <p:nvPr/>
        </p:nvSpPr>
        <p:spPr>
          <a:xfrm>
            <a:off x="228600" y="5257800"/>
            <a:ext cx="2638647" cy="6477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ISO 50002</a:t>
            </a:r>
          </a:p>
          <a:p>
            <a:pPr algn="ctr"/>
            <a:r>
              <a:rPr lang="en-US" sz="1600" dirty="0" smtClean="0"/>
              <a:t>Energy Audit</a:t>
            </a:r>
          </a:p>
        </p:txBody>
      </p:sp>
      <p:sp>
        <p:nvSpPr>
          <p:cNvPr id="10" name="TextBox 9"/>
          <p:cNvSpPr txBox="1"/>
          <p:nvPr/>
        </p:nvSpPr>
        <p:spPr>
          <a:xfrm>
            <a:off x="2971800" y="5257800"/>
            <a:ext cx="5943600" cy="923330"/>
          </a:xfrm>
          <a:prstGeom prst="rect">
            <a:avLst/>
          </a:prstGeom>
          <a:ln w="127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Specifies </a:t>
            </a:r>
            <a:r>
              <a:rPr lang="en-US" dirty="0"/>
              <a:t>the principles of carrying out energy audits, requirements for the common processes during energy audits, and deliverables for energy audits.</a:t>
            </a:r>
          </a:p>
        </p:txBody>
      </p:sp>
    </p:spTree>
    <p:extLst>
      <p:ext uri="{BB962C8B-B14F-4D97-AF65-F5344CB8AC3E}">
        <p14:creationId xmlns:p14="http://schemas.microsoft.com/office/powerpoint/2010/main" val="555000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a:t>
            </a:r>
            <a:r>
              <a:rPr lang="en-US" sz="3600" dirty="0" smtClean="0"/>
              <a:t>or energy audits and </a:t>
            </a:r>
            <a:br>
              <a:rPr lang="en-US" sz="3600" dirty="0" smtClean="0"/>
            </a:br>
            <a:r>
              <a:rPr lang="en-US" sz="3600" dirty="0" smtClean="0"/>
              <a:t>energy calculation of baseline</a:t>
            </a:r>
            <a:endParaRPr lang="en-US" sz="3600" dirty="0"/>
          </a:p>
        </p:txBody>
      </p:sp>
      <p:sp>
        <p:nvSpPr>
          <p:cNvPr id="11" name="TextBox 10"/>
          <p:cNvSpPr txBox="1"/>
          <p:nvPr/>
        </p:nvSpPr>
        <p:spPr>
          <a:xfrm>
            <a:off x="228600" y="1905000"/>
            <a:ext cx="8458200" cy="4047262"/>
          </a:xfrm>
          <a:prstGeom prst="rect">
            <a:avLst/>
          </a:prstGeom>
          <a:noFill/>
        </p:spPr>
        <p:txBody>
          <a:bodyPr wrap="square" rtlCol="0">
            <a:spAutoFit/>
          </a:bodyPr>
          <a:lstStyle/>
          <a:p>
            <a:r>
              <a:rPr lang="en-US" dirty="0" smtClean="0"/>
              <a:t>Optional: </a:t>
            </a:r>
          </a:p>
          <a:p>
            <a:endParaRPr lang="en-US" dirty="0"/>
          </a:p>
          <a:p>
            <a:r>
              <a:rPr lang="en-US" dirty="0" smtClean="0"/>
              <a:t>TC </a:t>
            </a:r>
            <a:r>
              <a:rPr lang="en-US" dirty="0"/>
              <a:t>257</a:t>
            </a:r>
            <a:r>
              <a:rPr lang="en-US" b="1" dirty="0"/>
              <a:t>:</a:t>
            </a:r>
            <a:r>
              <a:rPr lang="en-US" dirty="0"/>
              <a:t> Energy Savings Determination and </a:t>
            </a:r>
            <a:r>
              <a:rPr lang="en-US" dirty="0" smtClean="0"/>
              <a:t>Evaluation </a:t>
            </a:r>
          </a:p>
          <a:p>
            <a:pPr marL="285750" lvl="0" indent="-285750">
              <a:spcBef>
                <a:spcPts val="600"/>
              </a:spcBef>
              <a:buFont typeface="Arial" panose="020B0604020202020204" pitchFamily="34" charset="0"/>
              <a:buChar char="•"/>
            </a:pPr>
            <a:r>
              <a:rPr lang="en-US" dirty="0" smtClean="0"/>
              <a:t>ISO/DIS </a:t>
            </a:r>
            <a:r>
              <a:rPr lang="en-US" dirty="0"/>
              <a:t>17741: General technical rules for measurement, calculation and verification of energy savings of projects</a:t>
            </a:r>
          </a:p>
          <a:p>
            <a:pPr marL="285750" lvl="0" indent="-285750">
              <a:buFont typeface="Arial" panose="020B0604020202020204" pitchFamily="34" charset="0"/>
              <a:buChar char="•"/>
            </a:pPr>
            <a:r>
              <a:rPr lang="en-US" dirty="0"/>
              <a:t>ISO 17742: General calculation methods on energy efficiency and savings for countries, regions or cities </a:t>
            </a:r>
          </a:p>
          <a:p>
            <a:pPr marL="285750" lvl="0" indent="-285750">
              <a:buFont typeface="Arial" panose="020B0604020202020204" pitchFamily="34" charset="0"/>
              <a:buChar char="•"/>
            </a:pPr>
            <a:r>
              <a:rPr lang="en-US" dirty="0"/>
              <a:t>ISO/DIS 17743.2: Definition of a methodological framework applicable to calculation and reporting on energy savings, </a:t>
            </a:r>
          </a:p>
          <a:p>
            <a:pPr marL="285750" lvl="0" indent="-285750">
              <a:buFont typeface="Arial" panose="020B0604020202020204" pitchFamily="34" charset="0"/>
              <a:buChar char="•"/>
            </a:pPr>
            <a:r>
              <a:rPr lang="en-US" dirty="0"/>
              <a:t>ISO/CD 17747 (joint working group with the TC 242 (JWG4): Determination of energy savings in </a:t>
            </a:r>
            <a:r>
              <a:rPr lang="en-US" dirty="0" smtClean="0"/>
              <a:t>organizations</a:t>
            </a:r>
          </a:p>
          <a:p>
            <a:pPr marL="285750" lvl="0" indent="-285750">
              <a:buFont typeface="Arial" panose="020B0604020202020204" pitchFamily="34" charset="0"/>
              <a:buChar char="•"/>
            </a:pPr>
            <a:endParaRPr lang="en-US" dirty="0"/>
          </a:p>
          <a:p>
            <a:pPr lvl="0"/>
            <a:r>
              <a:rPr lang="en-US" dirty="0" smtClean="0"/>
              <a:t>The topics in the above standards are covered in ISO 50006 and ISO 50002. </a:t>
            </a:r>
            <a:endParaRPr lang="en-US" dirty="0"/>
          </a:p>
          <a:p>
            <a:endParaRPr lang="en-US" dirty="0"/>
          </a:p>
        </p:txBody>
      </p:sp>
    </p:spTree>
    <p:extLst>
      <p:ext uri="{BB962C8B-B14F-4D97-AF65-F5344CB8AC3E}">
        <p14:creationId xmlns:p14="http://schemas.microsoft.com/office/powerpoint/2010/main" val="2566694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International Engagement on ISO 50001</a:t>
            </a:r>
            <a:endParaRPr lang="en-US" dirty="0"/>
          </a:p>
        </p:txBody>
      </p:sp>
    </p:spTree>
    <p:extLst>
      <p:ext uri="{BB962C8B-B14F-4D97-AF65-F5344CB8AC3E}">
        <p14:creationId xmlns:p14="http://schemas.microsoft.com/office/powerpoint/2010/main" val="188625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fontScale="90000"/>
          </a:bodyPr>
          <a:lstStyle/>
          <a:p>
            <a:r>
              <a:rPr lang="en-US" dirty="0"/>
              <a:t>Energy Management Working Group</a:t>
            </a:r>
            <a:br>
              <a:rPr lang="en-US" dirty="0"/>
            </a:br>
            <a:r>
              <a:rPr lang="en-US" dirty="0"/>
              <a:t>(EMWG)</a:t>
            </a:r>
          </a:p>
        </p:txBody>
      </p:sp>
      <p:sp>
        <p:nvSpPr>
          <p:cNvPr id="2" name="Rectangle 1"/>
          <p:cNvSpPr/>
          <p:nvPr/>
        </p:nvSpPr>
        <p:spPr>
          <a:xfrm>
            <a:off x="2632089" y="5980031"/>
            <a:ext cx="3562535" cy="253916"/>
          </a:xfrm>
          <a:prstGeom prst="rect">
            <a:avLst/>
          </a:prstGeom>
          <a:ln w="19050">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050" dirty="0">
                <a:solidFill>
                  <a:srgbClr val="1F497D"/>
                </a:solidFill>
                <a:hlinkClick r:id="rId3"/>
              </a:rPr>
              <a:t>http://www.cleanenergyministerial.org/EnergyManagement</a:t>
            </a:r>
            <a:r>
              <a:rPr lang="en-US" sz="1050" dirty="0">
                <a:solidFill>
                  <a:srgbClr val="1F497D"/>
                </a:solidFill>
              </a:rPr>
              <a:t> </a:t>
            </a:r>
          </a:p>
        </p:txBody>
      </p:sp>
      <p:sp>
        <p:nvSpPr>
          <p:cNvPr id="4" name="Rectangle 3"/>
          <p:cNvSpPr/>
          <p:nvPr/>
        </p:nvSpPr>
        <p:spPr>
          <a:xfrm>
            <a:off x="371476" y="1684275"/>
            <a:ext cx="5103320" cy="1077218"/>
          </a:xfrm>
          <a:prstGeom prst="rect">
            <a:avLst/>
          </a:prstGeom>
        </p:spPr>
        <p:txBody>
          <a:bodyPr wrap="square">
            <a:spAutoFit/>
          </a:bodyPr>
          <a:lstStyle/>
          <a:p>
            <a:r>
              <a:rPr lang="en-US" sz="1600" dirty="0">
                <a:solidFill>
                  <a:prstClr val="black"/>
                </a:solidFill>
                <a:ea typeface="Verdana" panose="020B0604030504040204" pitchFamily="34" charset="0"/>
                <a:cs typeface="Verdana" panose="020B0604030504040204" pitchFamily="34" charset="0"/>
              </a:rPr>
              <a:t>The EMWG leverages the extensive expertise of its 17 member governments to </a:t>
            </a:r>
            <a:r>
              <a:rPr lang="en-US" sz="1600" b="1" dirty="0">
                <a:solidFill>
                  <a:srgbClr val="1F497D"/>
                </a:solidFill>
                <a:ea typeface="Verdana" panose="020B0604030504040204" pitchFamily="34" charset="0"/>
                <a:cs typeface="Verdana" panose="020B0604030504040204" pitchFamily="34" charset="0"/>
              </a:rPr>
              <a:t>accelerate the adoption and use of </a:t>
            </a:r>
            <a:r>
              <a:rPr lang="en-US" sz="1600" b="1" u="sng" dirty="0">
                <a:solidFill>
                  <a:srgbClr val="1F497D"/>
                </a:solidFill>
                <a:ea typeface="Verdana" panose="020B0604030504040204" pitchFamily="34" charset="0"/>
                <a:cs typeface="Verdana" panose="020B0604030504040204" pitchFamily="34" charset="0"/>
              </a:rPr>
              <a:t>energy management systems such as ISO 50001</a:t>
            </a:r>
            <a:r>
              <a:rPr lang="en-US" sz="1600" b="1" dirty="0">
                <a:solidFill>
                  <a:prstClr val="black"/>
                </a:solidFill>
                <a:ea typeface="Verdana" panose="020B0604030504040204" pitchFamily="34" charset="0"/>
                <a:cs typeface="Verdana" panose="020B0604030504040204" pitchFamily="34" charset="0"/>
              </a:rPr>
              <a:t> </a:t>
            </a:r>
            <a:r>
              <a:rPr lang="en-US" sz="1600" dirty="0">
                <a:solidFill>
                  <a:prstClr val="black"/>
                </a:solidFill>
                <a:ea typeface="Verdana" panose="020B0604030504040204" pitchFamily="34" charset="0"/>
                <a:cs typeface="Verdana" panose="020B0604030504040204" pitchFamily="34" charset="0"/>
              </a:rPr>
              <a:t>in industry and in commercial buildings worldwide. </a:t>
            </a:r>
          </a:p>
        </p:txBody>
      </p:sp>
      <p:sp>
        <p:nvSpPr>
          <p:cNvPr id="16" name="Rectangle 15"/>
          <p:cNvSpPr/>
          <p:nvPr/>
        </p:nvSpPr>
        <p:spPr>
          <a:xfrm>
            <a:off x="556284" y="2713380"/>
            <a:ext cx="4415765" cy="1944122"/>
          </a:xfrm>
          <a:prstGeom prst="rect">
            <a:avLst/>
          </a:prstGeom>
        </p:spPr>
        <p:txBody>
          <a:bodyPr wrap="square">
            <a:spAutoFit/>
          </a:bodyPr>
          <a:lstStyle/>
          <a:p>
            <a:pPr fontAlgn="base">
              <a:spcBef>
                <a:spcPts val="450"/>
              </a:spcBef>
              <a:buClr>
                <a:srgbClr val="0C5F99"/>
              </a:buClr>
            </a:pPr>
            <a:r>
              <a:rPr lang="en-US" sz="1600" b="1" u="sng" dirty="0">
                <a:solidFill>
                  <a:prstClr val="black"/>
                </a:solidFill>
                <a:ea typeface="Verdana" panose="020B0604030504040204" pitchFamily="34" charset="0"/>
                <a:cs typeface="Verdana" panose="020B0604030504040204" pitchFamily="34" charset="0"/>
              </a:rPr>
              <a:t>Fora</a:t>
            </a:r>
            <a:r>
              <a:rPr lang="en-US" sz="1600" b="1" dirty="0">
                <a:solidFill>
                  <a:prstClr val="black"/>
                </a:solidFill>
                <a:ea typeface="Verdana" panose="020B0604030504040204" pitchFamily="34" charset="0"/>
                <a:cs typeface="Verdana" panose="020B0604030504040204" pitchFamily="34" charset="0"/>
              </a:rPr>
              <a:t>: </a:t>
            </a:r>
            <a:r>
              <a:rPr lang="en-US" sz="1600" dirty="0">
                <a:solidFill>
                  <a:prstClr val="black"/>
                </a:solidFill>
                <a:ea typeface="Verdana" panose="020B0604030504040204" pitchFamily="34" charset="0"/>
                <a:cs typeface="Verdana" panose="020B0604030504040204" pitchFamily="34" charset="0"/>
              </a:rPr>
              <a:t>The EMWG is an initiative of the Clean Energy Ministerial and IPEEC and also reports out to the G20 Energy Efficiency Action Plan. </a:t>
            </a:r>
          </a:p>
          <a:p>
            <a:pPr fontAlgn="base">
              <a:spcBef>
                <a:spcPts val="450"/>
              </a:spcBef>
              <a:buClr>
                <a:srgbClr val="0C5F99"/>
              </a:buClr>
            </a:pPr>
            <a:r>
              <a:rPr lang="en-US" sz="1600" b="1" u="sng" dirty="0">
                <a:solidFill>
                  <a:prstClr val="black"/>
                </a:solidFill>
                <a:ea typeface="Verdana" panose="020B0604030504040204" pitchFamily="34" charset="0"/>
                <a:cs typeface="Verdana" panose="020B0604030504040204" pitchFamily="34" charset="0"/>
              </a:rPr>
              <a:t>Partners</a:t>
            </a:r>
            <a:r>
              <a:rPr lang="en-US" sz="1600" dirty="0">
                <a:solidFill>
                  <a:prstClr val="black"/>
                </a:solidFill>
                <a:ea typeface="Verdana" panose="020B0604030504040204" pitchFamily="34" charset="0"/>
                <a:cs typeface="Verdana" panose="020B0604030504040204" pitchFamily="34" charset="0"/>
              </a:rPr>
              <a:t>:</a:t>
            </a:r>
            <a:r>
              <a:rPr lang="en-US" sz="1600" b="1" dirty="0">
                <a:solidFill>
                  <a:prstClr val="black"/>
                </a:solidFill>
                <a:ea typeface="Verdana" panose="020B0604030504040204" pitchFamily="34" charset="0"/>
                <a:cs typeface="Verdana" panose="020B0604030504040204" pitchFamily="34" charset="0"/>
              </a:rPr>
              <a:t> </a:t>
            </a:r>
            <a:r>
              <a:rPr lang="en-US" sz="1600" dirty="0">
                <a:solidFill>
                  <a:prstClr val="black"/>
                </a:solidFill>
                <a:ea typeface="Verdana" panose="020B0604030504040204" pitchFamily="34" charset="0"/>
                <a:cs typeface="Verdana" panose="020B0604030504040204" pitchFamily="34" charset="0"/>
              </a:rPr>
              <a:t>A range of organizations promoting energy efficiency and energy management (e.g., UNIDO, Institute for Industrial Productivity, etc.). </a:t>
            </a:r>
          </a:p>
          <a:p>
            <a:pPr fontAlgn="base">
              <a:spcBef>
                <a:spcPts val="450"/>
              </a:spcBef>
              <a:buClr>
                <a:srgbClr val="0C5F99"/>
              </a:buClr>
            </a:pPr>
            <a:r>
              <a:rPr lang="en-US" sz="1600" dirty="0">
                <a:solidFill>
                  <a:prstClr val="black"/>
                </a:solidFill>
                <a:ea typeface="Verdana" panose="020B0604030504040204" pitchFamily="34" charset="0"/>
                <a:cs typeface="Verdana" panose="020B0604030504040204" pitchFamily="34" charset="0"/>
              </a:rPr>
              <a:t>The EMWG is a Category A Liaison to ISO TC 301.</a:t>
            </a:r>
          </a:p>
        </p:txBody>
      </p:sp>
      <p:grpSp>
        <p:nvGrpSpPr>
          <p:cNvPr id="123" name="Group 7"/>
          <p:cNvGrpSpPr>
            <a:grpSpLocks/>
          </p:cNvGrpSpPr>
          <p:nvPr/>
        </p:nvGrpSpPr>
        <p:grpSpPr bwMode="auto">
          <a:xfrm>
            <a:off x="6541571" y="5379354"/>
            <a:ext cx="750526" cy="637566"/>
            <a:chOff x="7772400" y="5276850"/>
            <a:chExt cx="1000701" cy="850087"/>
          </a:xfrm>
        </p:grpSpPr>
        <p:sp>
          <p:nvSpPr>
            <p:cNvPr id="124" name="TextBox 291"/>
            <p:cNvSpPr txBox="1">
              <a:spLocks noChangeArrowheads="1"/>
            </p:cNvSpPr>
            <p:nvPr/>
          </p:nvSpPr>
          <p:spPr bwMode="auto">
            <a:xfrm>
              <a:off x="7772400" y="5849938"/>
              <a:ext cx="1000701"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United States</a:t>
              </a:r>
            </a:p>
          </p:txBody>
        </p:sp>
        <p:pic>
          <p:nvPicPr>
            <p:cNvPr id="125" name="Picture 58" descr="http://www.wikispaces.micds.org/file/view/US.FLAG.jpg/180734251/US.FLAG.jpg"/>
            <p:cNvPicPr>
              <a:picLocks noChangeArrowheads="1"/>
            </p:cNvPicPr>
            <p:nvPr/>
          </p:nvPicPr>
          <p:blipFill>
            <a:blip r:embed="rId4" cstate="print"/>
            <a:srcRect/>
            <a:stretch>
              <a:fillRect/>
            </a:stretch>
          </p:blipFill>
          <p:spPr bwMode="auto">
            <a:xfrm>
              <a:off x="7813675" y="5276850"/>
              <a:ext cx="836613" cy="590550"/>
            </a:xfrm>
            <a:prstGeom prst="rect">
              <a:avLst/>
            </a:prstGeom>
            <a:noFill/>
            <a:ln w="9525">
              <a:noFill/>
              <a:miter lim="800000"/>
              <a:headEnd/>
              <a:tailEnd/>
            </a:ln>
          </p:spPr>
        </p:pic>
      </p:grpSp>
      <p:grpSp>
        <p:nvGrpSpPr>
          <p:cNvPr id="126" name="Group 13"/>
          <p:cNvGrpSpPr>
            <a:grpSpLocks/>
          </p:cNvGrpSpPr>
          <p:nvPr/>
        </p:nvGrpSpPr>
        <p:grpSpPr bwMode="auto">
          <a:xfrm>
            <a:off x="6142141" y="3427007"/>
            <a:ext cx="628650" cy="631611"/>
            <a:chOff x="6340475" y="3568700"/>
            <a:chExt cx="838200" cy="842149"/>
          </a:xfrm>
        </p:grpSpPr>
        <p:sp>
          <p:nvSpPr>
            <p:cNvPr id="127" name="TextBox 275"/>
            <p:cNvSpPr txBox="1">
              <a:spLocks noChangeArrowheads="1"/>
            </p:cNvSpPr>
            <p:nvPr/>
          </p:nvSpPr>
          <p:spPr bwMode="auto">
            <a:xfrm>
              <a:off x="6523038" y="4133850"/>
              <a:ext cx="530488"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India</a:t>
              </a:r>
            </a:p>
          </p:txBody>
        </p:sp>
        <p:pic>
          <p:nvPicPr>
            <p:cNvPr id="128" name="Picture 30" descr="http://www.mapsofindia.com/maps/india/india-flag.jpg"/>
            <p:cNvPicPr>
              <a:picLocks noChangeArrowheads="1"/>
            </p:cNvPicPr>
            <p:nvPr/>
          </p:nvPicPr>
          <p:blipFill>
            <a:blip r:embed="rId5" cstate="print"/>
            <a:srcRect/>
            <a:stretch>
              <a:fillRect/>
            </a:stretch>
          </p:blipFill>
          <p:spPr bwMode="auto">
            <a:xfrm>
              <a:off x="6340475" y="3568700"/>
              <a:ext cx="838200" cy="590550"/>
            </a:xfrm>
            <a:prstGeom prst="rect">
              <a:avLst/>
            </a:prstGeom>
            <a:noFill/>
            <a:ln w="9525">
              <a:noFill/>
              <a:miter lim="800000"/>
              <a:headEnd/>
              <a:tailEnd/>
            </a:ln>
          </p:spPr>
        </p:pic>
      </p:grpSp>
      <p:grpSp>
        <p:nvGrpSpPr>
          <p:cNvPr id="129" name="Group 16"/>
          <p:cNvGrpSpPr>
            <a:grpSpLocks/>
          </p:cNvGrpSpPr>
          <p:nvPr/>
        </p:nvGrpSpPr>
        <p:grpSpPr bwMode="auto">
          <a:xfrm>
            <a:off x="6881118" y="2132902"/>
            <a:ext cx="627460" cy="629230"/>
            <a:chOff x="4868863" y="2714625"/>
            <a:chExt cx="836612" cy="838975"/>
          </a:xfrm>
        </p:grpSpPr>
        <p:sp>
          <p:nvSpPr>
            <p:cNvPr id="130" name="TextBox 263"/>
            <p:cNvSpPr txBox="1">
              <a:spLocks noChangeArrowheads="1"/>
            </p:cNvSpPr>
            <p:nvPr/>
          </p:nvSpPr>
          <p:spPr bwMode="auto">
            <a:xfrm>
              <a:off x="4983163" y="3276601"/>
              <a:ext cx="663002"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Canada</a:t>
              </a:r>
            </a:p>
          </p:txBody>
        </p:sp>
        <p:pic>
          <p:nvPicPr>
            <p:cNvPr id="131" name="Picture 16" descr="http://www.gsea.org/SiteCollectionImages/flag_canada.gif"/>
            <p:cNvPicPr>
              <a:picLocks noChangeArrowheads="1"/>
            </p:cNvPicPr>
            <p:nvPr/>
          </p:nvPicPr>
          <p:blipFill>
            <a:blip r:embed="rId6" cstate="print"/>
            <a:srcRect/>
            <a:stretch>
              <a:fillRect/>
            </a:stretch>
          </p:blipFill>
          <p:spPr bwMode="auto">
            <a:xfrm>
              <a:off x="4868863" y="2714625"/>
              <a:ext cx="836612" cy="590550"/>
            </a:xfrm>
            <a:prstGeom prst="rect">
              <a:avLst/>
            </a:prstGeom>
            <a:noFill/>
            <a:ln w="9525">
              <a:noFill/>
              <a:miter lim="800000"/>
              <a:headEnd/>
              <a:tailEnd/>
            </a:ln>
          </p:spPr>
        </p:pic>
      </p:grpSp>
      <p:grpSp>
        <p:nvGrpSpPr>
          <p:cNvPr id="132" name="Group 22"/>
          <p:cNvGrpSpPr>
            <a:grpSpLocks/>
          </p:cNvGrpSpPr>
          <p:nvPr/>
        </p:nvGrpSpPr>
        <p:grpSpPr bwMode="auto">
          <a:xfrm>
            <a:off x="5741495" y="2758179"/>
            <a:ext cx="1428750" cy="629230"/>
            <a:chOff x="1395664" y="2714625"/>
            <a:chExt cx="1905000" cy="838975"/>
          </a:xfrm>
        </p:grpSpPr>
        <p:sp>
          <p:nvSpPr>
            <p:cNvPr id="133" name="TextBox 259"/>
            <p:cNvSpPr txBox="1">
              <a:spLocks noChangeArrowheads="1"/>
            </p:cNvSpPr>
            <p:nvPr/>
          </p:nvSpPr>
          <p:spPr bwMode="auto">
            <a:xfrm>
              <a:off x="1395664" y="3276601"/>
              <a:ext cx="1905000" cy="276999"/>
            </a:xfrm>
            <a:prstGeom prst="rect">
              <a:avLst/>
            </a:prstGeom>
            <a:noFill/>
            <a:ln w="9525">
              <a:noFill/>
              <a:miter lim="800000"/>
              <a:headEnd/>
              <a:tailEnd/>
            </a:ln>
          </p:spPr>
          <p:txBody>
            <a:bodyPr>
              <a:spAutoFit/>
            </a:bodyPr>
            <a:lstStyle/>
            <a:p>
              <a:pPr algn="ctr"/>
              <a:r>
                <a:rPr lang="en-US" sz="750" dirty="0">
                  <a:solidFill>
                    <a:prstClr val="black"/>
                  </a:solidFill>
                  <a:latin typeface="Tahoma" pitchFamily="34" charset="0"/>
                  <a:cs typeface="Tahoma" pitchFamily="34" charset="0"/>
                </a:rPr>
                <a:t>European Commission</a:t>
              </a:r>
            </a:p>
          </p:txBody>
        </p:sp>
        <p:pic>
          <p:nvPicPr>
            <p:cNvPr id="134" name="Picture 10" descr="http://www.hzz.hr/cards2003/userdocsimages/EU_Flag.jpg"/>
            <p:cNvPicPr>
              <a:picLocks noChangeAspect="1" noChangeArrowheads="1"/>
            </p:cNvPicPr>
            <p:nvPr/>
          </p:nvPicPr>
          <p:blipFill>
            <a:blip r:embed="rId7" cstate="print"/>
            <a:srcRect/>
            <a:stretch>
              <a:fillRect/>
            </a:stretch>
          </p:blipFill>
          <p:spPr bwMode="auto">
            <a:xfrm>
              <a:off x="1928813" y="2714625"/>
              <a:ext cx="833437" cy="590550"/>
            </a:xfrm>
            <a:prstGeom prst="rect">
              <a:avLst/>
            </a:prstGeom>
            <a:noFill/>
            <a:ln w="9525">
              <a:noFill/>
              <a:miter lim="800000"/>
              <a:headEnd/>
              <a:tailEnd/>
            </a:ln>
          </p:spPr>
        </p:pic>
      </p:grpSp>
      <p:grpSp>
        <p:nvGrpSpPr>
          <p:cNvPr id="135" name="Group 25"/>
          <p:cNvGrpSpPr>
            <a:grpSpLocks/>
          </p:cNvGrpSpPr>
          <p:nvPr/>
        </p:nvGrpSpPr>
        <p:grpSpPr bwMode="auto">
          <a:xfrm>
            <a:off x="6133902" y="2123685"/>
            <a:ext cx="626269" cy="629230"/>
            <a:chOff x="457200" y="2714625"/>
            <a:chExt cx="835025" cy="838975"/>
          </a:xfrm>
        </p:grpSpPr>
        <p:sp>
          <p:nvSpPr>
            <p:cNvPr id="136" name="TextBox 256"/>
            <p:cNvSpPr txBox="1">
              <a:spLocks noChangeArrowheads="1"/>
            </p:cNvSpPr>
            <p:nvPr/>
          </p:nvSpPr>
          <p:spPr bwMode="auto">
            <a:xfrm>
              <a:off x="538163" y="3276601"/>
              <a:ext cx="733534"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Australia</a:t>
              </a:r>
            </a:p>
          </p:txBody>
        </p:sp>
        <p:pic>
          <p:nvPicPr>
            <p:cNvPr id="137" name="Picture 4" descr="http://www.doreebonner.co.uk/upload/images/dbi_flag_australia.gif"/>
            <p:cNvPicPr>
              <a:picLocks noChangeAspect="1" noChangeArrowheads="1"/>
            </p:cNvPicPr>
            <p:nvPr/>
          </p:nvPicPr>
          <p:blipFill>
            <a:blip r:embed="rId8" cstate="print"/>
            <a:srcRect/>
            <a:stretch>
              <a:fillRect/>
            </a:stretch>
          </p:blipFill>
          <p:spPr bwMode="auto">
            <a:xfrm>
              <a:off x="457200" y="2714625"/>
              <a:ext cx="835025" cy="590550"/>
            </a:xfrm>
            <a:prstGeom prst="rect">
              <a:avLst/>
            </a:prstGeom>
            <a:noFill/>
            <a:ln w="9525">
              <a:noFill/>
              <a:miter lim="800000"/>
              <a:headEnd/>
              <a:tailEnd/>
            </a:ln>
          </p:spPr>
        </p:pic>
      </p:grpSp>
      <p:grpSp>
        <p:nvGrpSpPr>
          <p:cNvPr id="138" name="Group 31"/>
          <p:cNvGrpSpPr>
            <a:grpSpLocks/>
          </p:cNvGrpSpPr>
          <p:nvPr/>
        </p:nvGrpSpPr>
        <p:grpSpPr bwMode="auto">
          <a:xfrm>
            <a:off x="6900540" y="4721963"/>
            <a:ext cx="627460" cy="637566"/>
            <a:chOff x="1928813" y="5276850"/>
            <a:chExt cx="836612" cy="850087"/>
          </a:xfrm>
        </p:grpSpPr>
        <p:sp>
          <p:nvSpPr>
            <p:cNvPr id="139" name="TextBox 290"/>
            <p:cNvSpPr txBox="1">
              <a:spLocks noChangeArrowheads="1"/>
            </p:cNvSpPr>
            <p:nvPr/>
          </p:nvSpPr>
          <p:spPr bwMode="auto">
            <a:xfrm>
              <a:off x="2032000" y="5849938"/>
              <a:ext cx="690787"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Sweden</a:t>
              </a:r>
            </a:p>
          </p:txBody>
        </p:sp>
        <p:pic>
          <p:nvPicPr>
            <p:cNvPr id="140" name="Picture 50" descr="http://www.flagshiz.com/upload/Sweden_Flag.gif"/>
            <p:cNvPicPr>
              <a:picLocks noChangeArrowheads="1"/>
            </p:cNvPicPr>
            <p:nvPr/>
          </p:nvPicPr>
          <p:blipFill>
            <a:blip r:embed="rId9" cstate="print"/>
            <a:srcRect/>
            <a:stretch>
              <a:fillRect/>
            </a:stretch>
          </p:blipFill>
          <p:spPr bwMode="auto">
            <a:xfrm>
              <a:off x="1928813" y="5276850"/>
              <a:ext cx="836612" cy="590550"/>
            </a:xfrm>
            <a:prstGeom prst="rect">
              <a:avLst/>
            </a:prstGeom>
            <a:noFill/>
            <a:ln w="9525">
              <a:noFill/>
              <a:miter lim="800000"/>
              <a:headEnd/>
              <a:tailEnd/>
            </a:ln>
          </p:spPr>
        </p:pic>
      </p:grpSp>
      <p:grpSp>
        <p:nvGrpSpPr>
          <p:cNvPr id="141" name="Group 34"/>
          <p:cNvGrpSpPr>
            <a:grpSpLocks/>
          </p:cNvGrpSpPr>
          <p:nvPr/>
        </p:nvGrpSpPr>
        <p:grpSpPr bwMode="auto">
          <a:xfrm>
            <a:off x="7716569" y="3395161"/>
            <a:ext cx="627459" cy="635184"/>
            <a:chOff x="1928813" y="4422775"/>
            <a:chExt cx="836612" cy="846911"/>
          </a:xfrm>
        </p:grpSpPr>
        <p:sp>
          <p:nvSpPr>
            <p:cNvPr id="142" name="TextBox 283"/>
            <p:cNvSpPr txBox="1">
              <a:spLocks noChangeArrowheads="1"/>
            </p:cNvSpPr>
            <p:nvPr/>
          </p:nvSpPr>
          <p:spPr bwMode="auto">
            <a:xfrm>
              <a:off x="2089150" y="4992688"/>
              <a:ext cx="573235"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Japan</a:t>
              </a:r>
            </a:p>
          </p:txBody>
        </p:sp>
        <p:pic>
          <p:nvPicPr>
            <p:cNvPr id="143" name="Picture 36" descr="http://images.allrefer.com/reference/world/flag-images/japan-flag.gif"/>
            <p:cNvPicPr>
              <a:picLocks noChangeArrowheads="1"/>
            </p:cNvPicPr>
            <p:nvPr/>
          </p:nvPicPr>
          <p:blipFill>
            <a:blip r:embed="rId10" cstate="print"/>
            <a:srcRect/>
            <a:stretch>
              <a:fillRect/>
            </a:stretch>
          </p:blipFill>
          <p:spPr bwMode="auto">
            <a:xfrm>
              <a:off x="1928813" y="4422775"/>
              <a:ext cx="836612" cy="590550"/>
            </a:xfrm>
            <a:prstGeom prst="rect">
              <a:avLst/>
            </a:prstGeom>
            <a:noFill/>
            <a:ln w="9525">
              <a:noFill/>
              <a:miter lim="800000"/>
              <a:headEnd/>
              <a:tailEnd/>
            </a:ln>
          </p:spPr>
        </p:pic>
      </p:grpSp>
      <p:grpSp>
        <p:nvGrpSpPr>
          <p:cNvPr id="144" name="Group 37"/>
          <p:cNvGrpSpPr>
            <a:grpSpLocks/>
          </p:cNvGrpSpPr>
          <p:nvPr/>
        </p:nvGrpSpPr>
        <p:grpSpPr bwMode="auto">
          <a:xfrm>
            <a:off x="7712109" y="4067295"/>
            <a:ext cx="627459" cy="635184"/>
            <a:chOff x="4868863" y="4422775"/>
            <a:chExt cx="836612" cy="846911"/>
          </a:xfrm>
        </p:grpSpPr>
        <p:sp>
          <p:nvSpPr>
            <p:cNvPr id="145" name="TextBox 285"/>
            <p:cNvSpPr txBox="1">
              <a:spLocks noChangeArrowheads="1"/>
            </p:cNvSpPr>
            <p:nvPr/>
          </p:nvSpPr>
          <p:spPr bwMode="auto">
            <a:xfrm>
              <a:off x="5000626" y="4992688"/>
              <a:ext cx="637355"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Mexico</a:t>
              </a:r>
            </a:p>
          </p:txBody>
        </p:sp>
        <p:pic>
          <p:nvPicPr>
            <p:cNvPr id="146" name="Picture 40" descr="http://www.appliedlanguage.com/flags_of_the_world/large_flag_of_mexico.gif"/>
            <p:cNvPicPr>
              <a:picLocks noChangeArrowheads="1"/>
            </p:cNvPicPr>
            <p:nvPr/>
          </p:nvPicPr>
          <p:blipFill>
            <a:blip r:embed="rId11" cstate="print"/>
            <a:srcRect/>
            <a:stretch>
              <a:fillRect/>
            </a:stretch>
          </p:blipFill>
          <p:spPr bwMode="auto">
            <a:xfrm>
              <a:off x="4868863" y="4422775"/>
              <a:ext cx="836612" cy="590550"/>
            </a:xfrm>
            <a:prstGeom prst="rect">
              <a:avLst/>
            </a:prstGeom>
            <a:noFill/>
            <a:ln w="9525">
              <a:noFill/>
              <a:miter lim="800000"/>
              <a:headEnd/>
              <a:tailEnd/>
            </a:ln>
          </p:spPr>
        </p:pic>
      </p:grpSp>
      <p:grpSp>
        <p:nvGrpSpPr>
          <p:cNvPr id="147" name="Group 40"/>
          <p:cNvGrpSpPr>
            <a:grpSpLocks/>
          </p:cNvGrpSpPr>
          <p:nvPr/>
        </p:nvGrpSpPr>
        <p:grpSpPr bwMode="auto">
          <a:xfrm>
            <a:off x="6136999" y="4048917"/>
            <a:ext cx="625078" cy="635184"/>
            <a:chOff x="3398838" y="4422775"/>
            <a:chExt cx="833437" cy="846911"/>
          </a:xfrm>
        </p:grpSpPr>
        <p:sp>
          <p:nvSpPr>
            <p:cNvPr id="148" name="TextBox 284"/>
            <p:cNvSpPr txBox="1">
              <a:spLocks noChangeArrowheads="1"/>
            </p:cNvSpPr>
            <p:nvPr/>
          </p:nvSpPr>
          <p:spPr bwMode="auto">
            <a:xfrm>
              <a:off x="3560763" y="4992688"/>
              <a:ext cx="573234"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Korea</a:t>
              </a:r>
            </a:p>
          </p:txBody>
        </p:sp>
        <p:pic>
          <p:nvPicPr>
            <p:cNvPr id="149" name="Picture 38" descr="http://www.evbatterynews.com/wp-content/uploads/2010/12/S_Korea-Flag.gif"/>
            <p:cNvPicPr>
              <a:picLocks noChangeArrowheads="1"/>
            </p:cNvPicPr>
            <p:nvPr/>
          </p:nvPicPr>
          <p:blipFill>
            <a:blip r:embed="rId12" cstate="print"/>
            <a:srcRect/>
            <a:stretch>
              <a:fillRect/>
            </a:stretch>
          </p:blipFill>
          <p:spPr bwMode="auto">
            <a:xfrm>
              <a:off x="3398838" y="4422775"/>
              <a:ext cx="833437" cy="590550"/>
            </a:xfrm>
            <a:prstGeom prst="rect">
              <a:avLst/>
            </a:prstGeom>
            <a:noFill/>
            <a:ln w="9525">
              <a:noFill/>
              <a:miter lim="800000"/>
              <a:headEnd/>
              <a:tailEnd/>
            </a:ln>
          </p:spPr>
        </p:pic>
      </p:grpSp>
      <p:grpSp>
        <p:nvGrpSpPr>
          <p:cNvPr id="150" name="Group 28"/>
          <p:cNvGrpSpPr>
            <a:grpSpLocks/>
          </p:cNvGrpSpPr>
          <p:nvPr/>
        </p:nvGrpSpPr>
        <p:grpSpPr bwMode="auto">
          <a:xfrm>
            <a:off x="6102174" y="4708108"/>
            <a:ext cx="701278" cy="637566"/>
            <a:chOff x="436563" y="5276850"/>
            <a:chExt cx="935037" cy="850087"/>
          </a:xfrm>
        </p:grpSpPr>
        <p:sp>
          <p:nvSpPr>
            <p:cNvPr id="151" name="TextBox 288"/>
            <p:cNvSpPr txBox="1">
              <a:spLocks noChangeArrowheads="1"/>
            </p:cNvSpPr>
            <p:nvPr/>
          </p:nvSpPr>
          <p:spPr bwMode="auto">
            <a:xfrm>
              <a:off x="436563" y="5849938"/>
              <a:ext cx="935037" cy="276999"/>
            </a:xfrm>
            <a:prstGeom prst="rect">
              <a:avLst/>
            </a:prstGeom>
            <a:noFill/>
            <a:ln w="9525">
              <a:noFill/>
              <a:miter lim="800000"/>
              <a:headEnd/>
              <a:tailEnd/>
            </a:ln>
          </p:spPr>
          <p:txBody>
            <a:bodyPr>
              <a:spAutoFit/>
            </a:bodyPr>
            <a:lstStyle/>
            <a:p>
              <a:pPr algn="ctr"/>
              <a:r>
                <a:rPr lang="en-US" sz="750" dirty="0">
                  <a:solidFill>
                    <a:prstClr val="black"/>
                  </a:solidFill>
                  <a:latin typeface="Tahoma" pitchFamily="34" charset="0"/>
                  <a:cs typeface="Tahoma" pitchFamily="34" charset="0"/>
                </a:rPr>
                <a:t>South Africa</a:t>
              </a:r>
            </a:p>
          </p:txBody>
        </p:sp>
        <p:pic>
          <p:nvPicPr>
            <p:cNvPr id="152" name="Picture 48" descr="http://flagsandanthems.com/media/flags/flag-south-africa.gif"/>
            <p:cNvPicPr>
              <a:picLocks noChangeArrowheads="1"/>
            </p:cNvPicPr>
            <p:nvPr/>
          </p:nvPicPr>
          <p:blipFill>
            <a:blip r:embed="rId13" cstate="print"/>
            <a:srcRect/>
            <a:stretch>
              <a:fillRect/>
            </a:stretch>
          </p:blipFill>
          <p:spPr bwMode="auto">
            <a:xfrm>
              <a:off x="457200" y="5276850"/>
              <a:ext cx="835025" cy="590550"/>
            </a:xfrm>
            <a:prstGeom prst="rect">
              <a:avLst/>
            </a:prstGeom>
            <a:noFill/>
            <a:ln w="9525">
              <a:noFill/>
              <a:miter lim="800000"/>
              <a:headEnd/>
              <a:tailEnd/>
            </a:ln>
          </p:spPr>
        </p:pic>
      </p:grpSp>
      <p:sp>
        <p:nvSpPr>
          <p:cNvPr id="153" name="TextBox 276"/>
          <p:cNvSpPr txBox="1">
            <a:spLocks noChangeArrowheads="1"/>
          </p:cNvSpPr>
          <p:nvPr/>
        </p:nvSpPr>
        <p:spPr bwMode="auto">
          <a:xfrm>
            <a:off x="6916834" y="3830143"/>
            <a:ext cx="598241" cy="207749"/>
          </a:xfrm>
          <a:prstGeom prst="rect">
            <a:avLst/>
          </a:prstGeom>
          <a:noFill/>
          <a:ln w="9525">
            <a:noFill/>
            <a:miter lim="800000"/>
            <a:headEnd/>
            <a:tailEnd/>
          </a:ln>
        </p:spPr>
        <p:txBody>
          <a:bodyPr wrap="none">
            <a:spAutoFit/>
          </a:bodyPr>
          <a:lstStyle/>
          <a:p>
            <a:r>
              <a:rPr lang="en-US" sz="750">
                <a:solidFill>
                  <a:prstClr val="black"/>
                </a:solidFill>
                <a:latin typeface="Tahoma" pitchFamily="34" charset="0"/>
                <a:cs typeface="Tahoma" pitchFamily="34" charset="0"/>
              </a:rPr>
              <a:t>Indonesia</a:t>
            </a:r>
          </a:p>
        </p:txBody>
      </p:sp>
      <p:pic>
        <p:nvPicPr>
          <p:cNvPr id="154" name="Picture 32" descr="http://upload.wikimedia.org/wikipedia/commons/9/95/Indonesia_flag_300.png"/>
          <p:cNvPicPr>
            <a:picLocks noChangeArrowheads="1"/>
          </p:cNvPicPr>
          <p:nvPr/>
        </p:nvPicPr>
        <p:blipFill>
          <a:blip r:embed="rId14" cstate="print"/>
          <a:srcRect/>
          <a:stretch>
            <a:fillRect/>
          </a:stretch>
        </p:blipFill>
        <p:spPr bwMode="auto">
          <a:xfrm>
            <a:off x="6881118" y="3406280"/>
            <a:ext cx="626269" cy="442913"/>
          </a:xfrm>
          <a:prstGeom prst="rect">
            <a:avLst/>
          </a:prstGeom>
          <a:noFill/>
          <a:ln w="9525">
            <a:noFill/>
            <a:miter lim="800000"/>
            <a:headEnd/>
            <a:tailEnd/>
          </a:ln>
        </p:spPr>
      </p:pic>
      <p:sp>
        <p:nvSpPr>
          <p:cNvPr id="155" name="TextBox 275"/>
          <p:cNvSpPr txBox="1">
            <a:spLocks noChangeArrowheads="1"/>
          </p:cNvSpPr>
          <p:nvPr/>
        </p:nvSpPr>
        <p:spPr bwMode="auto">
          <a:xfrm>
            <a:off x="7855743" y="2562358"/>
            <a:ext cx="391454" cy="20774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Chile</a:t>
            </a:r>
          </a:p>
        </p:txBody>
      </p:sp>
      <p:pic>
        <p:nvPicPr>
          <p:cNvPr id="156"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09021" y="2160680"/>
            <a:ext cx="630936" cy="419523"/>
          </a:xfrm>
          <a:prstGeom prst="rect">
            <a:avLst/>
          </a:prstGeom>
          <a:noFill/>
          <a:ln w="9525">
            <a:solidFill>
              <a:schemeClr val="bg1">
                <a:lumMod val="9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7" name="Group 6"/>
          <p:cNvGrpSpPr/>
          <p:nvPr/>
        </p:nvGrpSpPr>
        <p:grpSpPr>
          <a:xfrm>
            <a:off x="6871487" y="4060408"/>
            <a:ext cx="713657" cy="626007"/>
            <a:chOff x="9494642" y="2319055"/>
            <a:chExt cx="951542" cy="834675"/>
          </a:xfrm>
        </p:grpSpPr>
        <p:sp>
          <p:nvSpPr>
            <p:cNvPr id="41" name="TextBox 256"/>
            <p:cNvSpPr txBox="1">
              <a:spLocks noChangeArrowheads="1"/>
            </p:cNvSpPr>
            <p:nvPr/>
          </p:nvSpPr>
          <p:spPr bwMode="auto">
            <a:xfrm>
              <a:off x="9494642" y="2876732"/>
              <a:ext cx="951542" cy="276998"/>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Saudi Arabia</a:t>
              </a:r>
            </a:p>
          </p:txBody>
        </p:sp>
        <p:pic>
          <p:nvPicPr>
            <p:cNvPr id="6" name="Picture 5"/>
            <p:cNvPicPr>
              <a:picLocks noChangeAspect="1"/>
            </p:cNvPicPr>
            <p:nvPr/>
          </p:nvPicPr>
          <p:blipFill>
            <a:blip r:embed="rId16"/>
            <a:stretch>
              <a:fillRect/>
            </a:stretch>
          </p:blipFill>
          <p:spPr>
            <a:xfrm>
              <a:off x="9523288" y="2319055"/>
              <a:ext cx="846703" cy="563443"/>
            </a:xfrm>
            <a:prstGeom prst="rect">
              <a:avLst/>
            </a:prstGeom>
          </p:spPr>
        </p:pic>
      </p:grpSp>
      <p:grpSp>
        <p:nvGrpSpPr>
          <p:cNvPr id="10" name="Group 9"/>
          <p:cNvGrpSpPr/>
          <p:nvPr/>
        </p:nvGrpSpPr>
        <p:grpSpPr>
          <a:xfrm>
            <a:off x="6881118" y="2789866"/>
            <a:ext cx="626924" cy="588566"/>
            <a:chOff x="9516881" y="2600616"/>
            <a:chExt cx="835899" cy="784754"/>
          </a:xfrm>
        </p:grpSpPr>
        <p:sp>
          <p:nvSpPr>
            <p:cNvPr id="51" name="TextBox 256"/>
            <p:cNvSpPr txBox="1">
              <a:spLocks noChangeArrowheads="1"/>
            </p:cNvSpPr>
            <p:nvPr/>
          </p:nvSpPr>
          <p:spPr bwMode="auto">
            <a:xfrm>
              <a:off x="9638914" y="3108371"/>
              <a:ext cx="650179" cy="276999"/>
            </a:xfrm>
            <a:prstGeom prst="rect">
              <a:avLst/>
            </a:prstGeom>
            <a:noFill/>
            <a:ln w="9525">
              <a:noFill/>
              <a:miter lim="800000"/>
              <a:headEnd/>
              <a:tailEnd/>
            </a:ln>
          </p:spPr>
          <p:txBody>
            <a:bodyPr wrap="none">
              <a:spAutoFit/>
            </a:bodyPr>
            <a:lstStyle/>
            <a:p>
              <a:r>
                <a:rPr lang="en-US" sz="750" dirty="0">
                  <a:solidFill>
                    <a:prstClr val="black"/>
                  </a:solidFill>
                  <a:latin typeface="Tahoma" pitchFamily="34" charset="0"/>
                  <a:cs typeface="Tahoma" pitchFamily="34" charset="0"/>
                </a:rPr>
                <a:t>Finland</a:t>
              </a:r>
            </a:p>
          </p:txBody>
        </p:sp>
        <p:pic>
          <p:nvPicPr>
            <p:cNvPr id="9" name="Picture 8"/>
            <p:cNvPicPr>
              <a:picLocks noChangeAspect="1"/>
            </p:cNvPicPr>
            <p:nvPr/>
          </p:nvPicPr>
          <p:blipFill>
            <a:blip r:embed="rId17"/>
            <a:stretch>
              <a:fillRect/>
            </a:stretch>
          </p:blipFill>
          <p:spPr>
            <a:xfrm>
              <a:off x="9516881" y="2600616"/>
              <a:ext cx="835899" cy="509694"/>
            </a:xfrm>
            <a:prstGeom prst="rect">
              <a:avLst/>
            </a:prstGeom>
            <a:ln w="3175">
              <a:solidFill>
                <a:schemeClr val="bg1">
                  <a:lumMod val="75000"/>
                </a:schemeClr>
              </a:solidFill>
            </a:ln>
            <a:effectLst/>
          </p:spPr>
        </p:pic>
      </p:grpSp>
      <p:sp>
        <p:nvSpPr>
          <p:cNvPr id="57" name="TextBox 256"/>
          <p:cNvSpPr txBox="1">
            <a:spLocks noChangeArrowheads="1"/>
          </p:cNvSpPr>
          <p:nvPr/>
        </p:nvSpPr>
        <p:spPr bwMode="auto">
          <a:xfrm>
            <a:off x="7756217" y="3164681"/>
            <a:ext cx="590281" cy="207749"/>
          </a:xfrm>
          <a:prstGeom prst="rect">
            <a:avLst/>
          </a:prstGeom>
          <a:noFill/>
          <a:ln w="9525">
            <a:noFill/>
            <a:miter lim="800000"/>
            <a:headEnd/>
            <a:tailEnd/>
          </a:ln>
        </p:spPr>
        <p:txBody>
          <a:bodyPr wrap="square">
            <a:spAutoFit/>
          </a:bodyPr>
          <a:lstStyle/>
          <a:p>
            <a:r>
              <a:rPr lang="en-US" sz="750" dirty="0">
                <a:solidFill>
                  <a:prstClr val="black"/>
                </a:solidFill>
                <a:latin typeface="Tahoma" pitchFamily="34" charset="0"/>
                <a:cs typeface="Tahoma" pitchFamily="34" charset="0"/>
              </a:rPr>
              <a:t>Germany</a:t>
            </a:r>
          </a:p>
        </p:txBody>
      </p:sp>
      <p:pic>
        <p:nvPicPr>
          <p:cNvPr id="61" name="Picture 60"/>
          <p:cNvPicPr>
            <a:picLocks noChangeAspect="1"/>
          </p:cNvPicPr>
          <p:nvPr/>
        </p:nvPicPr>
        <p:blipFill rotWithShape="1">
          <a:blip r:embed="rId18"/>
          <a:srcRect r="4627" b="7454"/>
          <a:stretch/>
        </p:blipFill>
        <p:spPr>
          <a:xfrm>
            <a:off x="7709021" y="2781746"/>
            <a:ext cx="637478" cy="371147"/>
          </a:xfrm>
          <a:prstGeom prst="rect">
            <a:avLst/>
          </a:prstGeom>
        </p:spPr>
      </p:pic>
      <p:sp>
        <p:nvSpPr>
          <p:cNvPr id="5" name="Rectangle 4"/>
          <p:cNvSpPr/>
          <p:nvPr/>
        </p:nvSpPr>
        <p:spPr>
          <a:xfrm>
            <a:off x="628651" y="4836145"/>
            <a:ext cx="4540070" cy="1077218"/>
          </a:xfrm>
          <a:prstGeom prst="rect">
            <a:avLst/>
          </a:prstGeom>
          <a:solidFill>
            <a:schemeClr val="bg1"/>
          </a:solidFill>
          <a:ln>
            <a:solidFill>
              <a:schemeClr val="tx2"/>
            </a:solidFill>
          </a:ln>
        </p:spPr>
        <p:txBody>
          <a:bodyPr wrap="square">
            <a:spAutoFit/>
          </a:bodyPr>
          <a:lstStyle/>
          <a:p>
            <a:r>
              <a:rPr lang="en-US" sz="1600" b="1" dirty="0">
                <a:solidFill>
                  <a:srgbClr val="1F497D"/>
                </a:solidFill>
                <a:ea typeface="Verdana" panose="020B0604030504040204" pitchFamily="34" charset="0"/>
                <a:cs typeface="Verdana" panose="020B0604030504040204" pitchFamily="34" charset="0"/>
              </a:rPr>
              <a:t>EMWG’s Energy Management Campaign</a:t>
            </a:r>
            <a:r>
              <a:rPr lang="en-US" sz="1600" dirty="0"/>
              <a:t>: Driving action to reach 50,001 global certifications to ISO 50001 by 2020.</a:t>
            </a:r>
          </a:p>
          <a:p>
            <a:r>
              <a:rPr lang="en-US" sz="1600" dirty="0">
                <a:hlinkClick r:id="rId19"/>
              </a:rPr>
              <a:t>www.driveto50001.org</a:t>
            </a:r>
            <a:r>
              <a:rPr lang="en-US" sz="1600" dirty="0"/>
              <a:t>   </a:t>
            </a:r>
          </a:p>
        </p:txBody>
      </p:sp>
      <p:grpSp>
        <p:nvGrpSpPr>
          <p:cNvPr id="14" name="Group 13"/>
          <p:cNvGrpSpPr/>
          <p:nvPr/>
        </p:nvGrpSpPr>
        <p:grpSpPr>
          <a:xfrm>
            <a:off x="7623685" y="4706013"/>
            <a:ext cx="773091" cy="734272"/>
            <a:chOff x="12535464" y="5074774"/>
            <a:chExt cx="1030788" cy="979030"/>
          </a:xfrm>
        </p:grpSpPr>
        <p:pic>
          <p:nvPicPr>
            <p:cNvPr id="13" name="Picture 12"/>
            <p:cNvPicPr>
              <a:picLocks noChangeAspect="1"/>
            </p:cNvPicPr>
            <p:nvPr/>
          </p:nvPicPr>
          <p:blipFill>
            <a:blip r:embed="rId20"/>
            <a:stretch>
              <a:fillRect/>
            </a:stretch>
          </p:blipFill>
          <p:spPr>
            <a:xfrm>
              <a:off x="12606625" y="5074774"/>
              <a:ext cx="850133" cy="621405"/>
            </a:xfrm>
            <a:prstGeom prst="rect">
              <a:avLst/>
            </a:prstGeom>
          </p:spPr>
        </p:pic>
        <p:sp>
          <p:nvSpPr>
            <p:cNvPr id="55" name="TextBox 291"/>
            <p:cNvSpPr txBox="1">
              <a:spLocks noChangeArrowheads="1"/>
            </p:cNvSpPr>
            <p:nvPr/>
          </p:nvSpPr>
          <p:spPr bwMode="auto">
            <a:xfrm>
              <a:off x="12535464" y="5622917"/>
              <a:ext cx="1030788" cy="430887"/>
            </a:xfrm>
            <a:prstGeom prst="rect">
              <a:avLst/>
            </a:prstGeom>
            <a:noFill/>
            <a:ln w="9525">
              <a:noFill/>
              <a:miter lim="800000"/>
              <a:headEnd/>
              <a:tailEnd/>
            </a:ln>
          </p:spPr>
          <p:txBody>
            <a:bodyPr wrap="square">
              <a:spAutoFit/>
            </a:bodyPr>
            <a:lstStyle/>
            <a:p>
              <a:pPr algn="ctr"/>
              <a:r>
                <a:rPr lang="en-US" sz="750" dirty="0">
                  <a:solidFill>
                    <a:prstClr val="black"/>
                  </a:solidFill>
                  <a:latin typeface="Tahoma" pitchFamily="34" charset="0"/>
                  <a:cs typeface="Tahoma" pitchFamily="34" charset="0"/>
                </a:rPr>
                <a:t>United Arab Emirates</a:t>
              </a:r>
            </a:p>
          </p:txBody>
        </p:sp>
      </p:grpSp>
      <p:grpSp>
        <p:nvGrpSpPr>
          <p:cNvPr id="11" name="Group 10"/>
          <p:cNvGrpSpPr/>
          <p:nvPr/>
        </p:nvGrpSpPr>
        <p:grpSpPr>
          <a:xfrm>
            <a:off x="7245975" y="5378148"/>
            <a:ext cx="894797" cy="639253"/>
            <a:chOff x="7245975" y="5378148"/>
            <a:chExt cx="894797" cy="639253"/>
          </a:xfrm>
        </p:grpSpPr>
        <p:pic>
          <p:nvPicPr>
            <p:cNvPr id="8" name="Picture 7"/>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353051" y="5378148"/>
              <a:ext cx="660649" cy="439632"/>
            </a:xfrm>
            <a:prstGeom prst="rect">
              <a:avLst/>
            </a:prstGeom>
          </p:spPr>
        </p:pic>
        <p:sp>
          <p:nvSpPr>
            <p:cNvPr id="56" name="TextBox 291"/>
            <p:cNvSpPr txBox="1">
              <a:spLocks noChangeArrowheads="1"/>
            </p:cNvSpPr>
            <p:nvPr/>
          </p:nvSpPr>
          <p:spPr bwMode="auto">
            <a:xfrm>
              <a:off x="7245975" y="5809652"/>
              <a:ext cx="894797" cy="207749"/>
            </a:xfrm>
            <a:prstGeom prst="rect">
              <a:avLst/>
            </a:prstGeom>
            <a:noFill/>
            <a:ln w="9525">
              <a:noFill/>
              <a:miter lim="800000"/>
              <a:headEnd/>
              <a:tailEnd/>
            </a:ln>
          </p:spPr>
          <p:txBody>
            <a:bodyPr wrap="none">
              <a:spAutoFit/>
            </a:bodyPr>
            <a:lstStyle/>
            <a:p>
              <a:r>
                <a:rPr lang="en-US" sz="750" dirty="0" smtClean="0">
                  <a:solidFill>
                    <a:prstClr val="black"/>
                  </a:solidFill>
                  <a:latin typeface="Tahoma" pitchFamily="34" charset="0"/>
                  <a:cs typeface="Tahoma" pitchFamily="34" charset="0"/>
                </a:rPr>
                <a:t>China (observer)</a:t>
              </a:r>
              <a:endParaRPr lang="en-US" sz="750" dirty="0">
                <a:solidFill>
                  <a:prstClr val="black"/>
                </a:solidFill>
                <a:latin typeface="Tahoma" pitchFamily="34" charset="0"/>
                <a:cs typeface="Tahoma" pitchFamily="34" charset="0"/>
              </a:endParaRPr>
            </a:p>
          </p:txBody>
        </p:sp>
      </p:grpSp>
    </p:spTree>
    <p:extLst>
      <p:ext uri="{BB962C8B-B14F-4D97-AF65-F5344CB8AC3E}">
        <p14:creationId xmlns:p14="http://schemas.microsoft.com/office/powerpoint/2010/main" val="2663701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362200"/>
            <a:ext cx="7772400" cy="1362075"/>
          </a:xfrm>
        </p:spPr>
        <p:txBody>
          <a:bodyPr>
            <a:normAutofit fontScale="90000"/>
          </a:bodyPr>
          <a:lstStyle/>
          <a:p>
            <a:r>
              <a:rPr lang="en-US" dirty="0" smtClean="0"/>
              <a:t>Energy management systems (ENMS) – a key tool for meeting National goals</a:t>
            </a:r>
            <a:endParaRPr lang="en-US" dirty="0"/>
          </a:p>
        </p:txBody>
      </p:sp>
    </p:spTree>
    <p:extLst>
      <p:ext uri="{BB962C8B-B14F-4D97-AF65-F5344CB8AC3E}">
        <p14:creationId xmlns:p14="http://schemas.microsoft.com/office/powerpoint/2010/main" val="37847223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EMWG Background </a:t>
            </a:r>
            <a:endParaRPr lang="en-US" dirty="0"/>
          </a:p>
        </p:txBody>
      </p:sp>
      <p:sp>
        <p:nvSpPr>
          <p:cNvPr id="3" name="Content Placeholder 2"/>
          <p:cNvSpPr>
            <a:spLocks noGrp="1"/>
          </p:cNvSpPr>
          <p:nvPr>
            <p:ph idx="1"/>
          </p:nvPr>
        </p:nvSpPr>
        <p:spPr/>
        <p:txBody>
          <a:bodyPr/>
          <a:lstStyle/>
          <a:p>
            <a:r>
              <a:rPr lang="en-US" dirty="0" smtClean="0"/>
              <a:t>CEM, IPEEC, G20, Campaign</a:t>
            </a:r>
          </a:p>
          <a:p>
            <a:r>
              <a:rPr lang="en-US" dirty="0" smtClean="0"/>
              <a:t>CEM8 </a:t>
            </a:r>
            <a:endParaRPr lang="en-US" dirty="0"/>
          </a:p>
        </p:txBody>
      </p:sp>
    </p:spTree>
    <p:extLst>
      <p:ext uri="{BB962C8B-B14F-4D97-AF65-F5344CB8AC3E}">
        <p14:creationId xmlns:p14="http://schemas.microsoft.com/office/powerpoint/2010/main" val="1252800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6694" y="304800"/>
            <a:ext cx="8147306" cy="914400"/>
          </a:xfrm>
        </p:spPr>
        <p:txBody>
          <a:bodyPr>
            <a:noAutofit/>
          </a:bodyPr>
          <a:lstStyle/>
          <a:p>
            <a:pPr lvl="0"/>
            <a:r>
              <a:rPr lang="en-US" sz="2400" dirty="0" smtClean="0"/>
              <a:t>Energy Management Campaign</a:t>
            </a:r>
            <a:endParaRPr lang="en-US" sz="1600" dirty="0">
              <a:solidFill>
                <a:srgbClr val="1F862F"/>
              </a:solidFill>
            </a:endParaRPr>
          </a:p>
        </p:txBody>
      </p:sp>
      <p:sp>
        <p:nvSpPr>
          <p:cNvPr id="3" name="Text Placeholder 2"/>
          <p:cNvSpPr>
            <a:spLocks noGrp="1"/>
          </p:cNvSpPr>
          <p:nvPr>
            <p:ph idx="1"/>
          </p:nvPr>
        </p:nvSpPr>
        <p:spPr>
          <a:xfrm>
            <a:off x="304800" y="2819400"/>
            <a:ext cx="8458200" cy="2895600"/>
          </a:xfrm>
        </p:spPr>
        <p:txBody>
          <a:bodyPr>
            <a:noAutofit/>
          </a:bodyPr>
          <a:lstStyle/>
          <a:p>
            <a:pPr marL="0" indent="0">
              <a:buNone/>
            </a:pPr>
            <a:r>
              <a:rPr lang="en-US" sz="1800" i="1" dirty="0" smtClean="0"/>
              <a:t>Through </a:t>
            </a:r>
            <a:r>
              <a:rPr lang="en-US" sz="1800" i="1" dirty="0"/>
              <a:t>this campaign, </a:t>
            </a:r>
            <a:r>
              <a:rPr lang="en-US" sz="1800" i="1" dirty="0" smtClean="0"/>
              <a:t>public </a:t>
            </a:r>
            <a:r>
              <a:rPr lang="en-US" sz="1800" i="1" dirty="0"/>
              <a:t>and private </a:t>
            </a:r>
            <a:r>
              <a:rPr lang="en-US" sz="1800" i="1" dirty="0" smtClean="0"/>
              <a:t>partners will </a:t>
            </a:r>
            <a:r>
              <a:rPr lang="en-US" sz="1800" i="1" dirty="0"/>
              <a:t>drive action to reach [</a:t>
            </a:r>
            <a:r>
              <a:rPr lang="en-US" sz="1800" i="1" dirty="0" smtClean="0"/>
              <a:t>50,001] global certifications </a:t>
            </a:r>
            <a:r>
              <a:rPr lang="en-US" sz="1800" i="1" dirty="0"/>
              <a:t>to the ISO 50001 international </a:t>
            </a:r>
            <a:r>
              <a:rPr lang="en-US" sz="1800" i="1" dirty="0" smtClean="0"/>
              <a:t>by </a:t>
            </a:r>
            <a:r>
              <a:rPr lang="en-US" sz="1800" i="1" dirty="0"/>
              <a:t>2020. </a:t>
            </a:r>
            <a:endParaRPr lang="en-US" sz="1800" dirty="0"/>
          </a:p>
          <a:p>
            <a:pPr marL="0" indent="0">
              <a:buNone/>
            </a:pPr>
            <a:r>
              <a:rPr lang="en-US" sz="1800" b="1" dirty="0" smtClean="0"/>
              <a:t>The Energy Management Campaign </a:t>
            </a:r>
            <a:r>
              <a:rPr lang="en-US" sz="1800" dirty="0" smtClean="0"/>
              <a:t>recruits partners to:</a:t>
            </a:r>
          </a:p>
          <a:p>
            <a:pPr lvl="0"/>
            <a:r>
              <a:rPr lang="en-US" sz="1800" b="1" dirty="0" smtClean="0"/>
              <a:t>Endorse </a:t>
            </a:r>
            <a:r>
              <a:rPr lang="en-US" sz="1800" dirty="0" smtClean="0"/>
              <a:t>key</a:t>
            </a:r>
            <a:r>
              <a:rPr lang="en-US" sz="1800" b="1" dirty="0" smtClean="0"/>
              <a:t> </a:t>
            </a:r>
            <a:r>
              <a:rPr lang="en-US" sz="1800" dirty="0" smtClean="0"/>
              <a:t>principles for quality implementation of ISO 50001;</a:t>
            </a:r>
          </a:p>
          <a:p>
            <a:pPr lvl="0"/>
            <a:r>
              <a:rPr lang="en-US" sz="1800" b="1" dirty="0" smtClean="0"/>
              <a:t>Pledge</a:t>
            </a:r>
            <a:r>
              <a:rPr lang="en-US" sz="1800" dirty="0" smtClean="0"/>
              <a:t> concrete actions to promote uptake of the standard and principles;</a:t>
            </a:r>
          </a:p>
          <a:p>
            <a:pPr lvl="0"/>
            <a:r>
              <a:rPr lang="en-US" sz="1800" b="1" dirty="0" smtClean="0"/>
              <a:t>Contribute </a:t>
            </a:r>
            <a:r>
              <a:rPr lang="en-US" sz="1800" dirty="0" smtClean="0"/>
              <a:t>to international technical exchange through CEM;</a:t>
            </a:r>
          </a:p>
          <a:p>
            <a:pPr lvl="0"/>
            <a:r>
              <a:rPr lang="en-US" sz="1800" b="1" dirty="0" smtClean="0"/>
              <a:t>Recognize</a:t>
            </a:r>
            <a:r>
              <a:rPr lang="en-US" sz="1800" dirty="0" smtClean="0"/>
              <a:t> leadership through CEM Energy Management Leadership Awards, and;</a:t>
            </a:r>
          </a:p>
          <a:p>
            <a:pPr lvl="0"/>
            <a:r>
              <a:rPr lang="en-US" sz="1800" b="1" dirty="0" smtClean="0"/>
              <a:t>Track</a:t>
            </a:r>
            <a:r>
              <a:rPr lang="en-US" sz="1800" dirty="0" smtClean="0"/>
              <a:t> </a:t>
            </a:r>
            <a:r>
              <a:rPr lang="en-US" sz="1800" b="1" dirty="0" smtClean="0"/>
              <a:t>and share </a:t>
            </a:r>
            <a:r>
              <a:rPr lang="en-US" sz="1800" dirty="0" smtClean="0"/>
              <a:t>progress on uptake of the standard.</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665729"/>
            <a:ext cx="5943188" cy="1011941"/>
          </a:xfrm>
          <a:prstGeom prst="rect">
            <a:avLst/>
          </a:prstGeom>
        </p:spPr>
      </p:pic>
      <p:sp>
        <p:nvSpPr>
          <p:cNvPr id="6" name="Rectangle 5"/>
          <p:cNvSpPr/>
          <p:nvPr/>
        </p:nvSpPr>
        <p:spPr>
          <a:xfrm>
            <a:off x="3048000" y="5672064"/>
            <a:ext cx="2416687" cy="369332"/>
          </a:xfrm>
          <a:prstGeom prst="rect">
            <a:avLst/>
          </a:prstGeom>
          <a:ln>
            <a:solidFill>
              <a:srgbClr val="97C02F"/>
            </a:solidFill>
          </a:ln>
        </p:spPr>
        <p:txBody>
          <a:bodyPr wrap="none">
            <a:spAutoFit/>
          </a:bodyPr>
          <a:lstStyle/>
          <a:p>
            <a:r>
              <a:rPr lang="en-US" b="1" dirty="0" smtClean="0">
                <a:hlinkClick r:id="rId4"/>
              </a:rPr>
              <a:t>www.Driveto50001.org</a:t>
            </a:r>
            <a:endParaRPr lang="en-US" b="1" dirty="0"/>
          </a:p>
        </p:txBody>
      </p:sp>
    </p:spTree>
    <p:extLst>
      <p:ext uri="{BB962C8B-B14F-4D97-AF65-F5344CB8AC3E}">
        <p14:creationId xmlns:p14="http://schemas.microsoft.com/office/powerpoint/2010/main" val="155025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Management Campaign</a:t>
            </a:r>
            <a:br>
              <a:rPr lang="en-US" dirty="0" smtClean="0"/>
            </a:br>
            <a:endParaRPr lang="en-US" dirty="0">
              <a:solidFill>
                <a:srgbClr val="1F862F"/>
              </a:solidFill>
            </a:endParaRPr>
          </a:p>
        </p:txBody>
      </p:sp>
      <p:sp>
        <p:nvSpPr>
          <p:cNvPr id="5" name="Text Placeholder 2"/>
          <p:cNvSpPr>
            <a:spLocks noGrp="1"/>
          </p:cNvSpPr>
          <p:nvPr>
            <p:ph idx="1"/>
          </p:nvPr>
        </p:nvSpPr>
        <p:spPr>
          <a:xfrm>
            <a:off x="2288" y="1524000"/>
            <a:ext cx="8532112" cy="4876800"/>
          </a:xfrm>
        </p:spPr>
        <p:txBody>
          <a:bodyPr>
            <a:noAutofit/>
          </a:bodyPr>
          <a:lstStyle/>
          <a:p>
            <a:pPr marL="0" indent="0">
              <a:buNone/>
            </a:pPr>
            <a:r>
              <a:rPr lang="en-US" sz="1800" b="1" dirty="0"/>
              <a:t>The </a:t>
            </a:r>
            <a:r>
              <a:rPr lang="en-US" sz="1800" b="1" dirty="0" smtClean="0"/>
              <a:t>Energy </a:t>
            </a:r>
            <a:r>
              <a:rPr lang="en-US" sz="1800" b="1" dirty="0"/>
              <a:t>Management Campaign: A Drive to [50,001] Energy-Saving Partners</a:t>
            </a:r>
            <a:endParaRPr lang="en-US" sz="1800" dirty="0"/>
          </a:p>
          <a:p>
            <a:pPr marL="0" indent="0">
              <a:buNone/>
            </a:pPr>
            <a:r>
              <a:rPr lang="en-US" sz="1800" dirty="0" smtClean="0"/>
              <a:t>Leaders are rallying </a:t>
            </a:r>
            <a:r>
              <a:rPr lang="en-US" sz="1800" dirty="0"/>
              <a:t>around </a:t>
            </a:r>
            <a:r>
              <a:rPr lang="en-US" sz="1800" dirty="0" smtClean="0"/>
              <a:t>ISO 50001’s business-friendly approach, which </a:t>
            </a:r>
            <a:r>
              <a:rPr lang="en-US" sz="1800" dirty="0"/>
              <a:t>draws upon best practices from over 50 countries and is already demonstrating steep improvements among the 12,000+ early adopters.</a:t>
            </a:r>
            <a:endParaRPr lang="en-US" sz="1800" b="1" dirty="0" smtClean="0"/>
          </a:p>
          <a:p>
            <a:pPr marL="0" indent="0">
              <a:buNone/>
            </a:pPr>
            <a:r>
              <a:rPr lang="en-US" sz="1800" b="1" dirty="0" smtClean="0"/>
              <a:t/>
            </a:r>
            <a:br>
              <a:rPr lang="en-US" sz="1800" b="1" dirty="0" smtClean="0"/>
            </a:br>
            <a:r>
              <a:rPr lang="en-US" sz="1800" b="1" dirty="0" smtClean="0"/>
              <a:t>Who can participate</a:t>
            </a:r>
            <a:r>
              <a:rPr lang="en-US" sz="1800" dirty="0" smtClean="0"/>
              <a:t>:</a:t>
            </a:r>
          </a:p>
          <a:p>
            <a:r>
              <a:rPr lang="en-US" sz="1800" b="1" dirty="0" smtClean="0"/>
              <a:t>Governments: </a:t>
            </a:r>
            <a:r>
              <a:rPr lang="en-US" sz="1800" dirty="0" smtClean="0"/>
              <a:t>National </a:t>
            </a:r>
            <a:r>
              <a:rPr lang="en-US" sz="1800" dirty="0"/>
              <a:t>governments, municipalities, and other sub-national governments implementing programs and policies to accelerate transformative change in energy use within their jurisdictions</a:t>
            </a:r>
            <a:endParaRPr lang="en-US" sz="1800" b="1" dirty="0" smtClean="0"/>
          </a:p>
          <a:p>
            <a:r>
              <a:rPr lang="en-US" sz="1800" b="1" dirty="0" smtClean="0"/>
              <a:t>Companies: </a:t>
            </a:r>
            <a:r>
              <a:rPr lang="en-US" sz="1800" dirty="0" smtClean="0"/>
              <a:t>Energy </a:t>
            </a:r>
            <a:r>
              <a:rPr lang="en-US" sz="1800" dirty="0"/>
              <a:t>end users who are leaders in executing innovative business strategies that address both sustainability and profitability goals</a:t>
            </a:r>
            <a:endParaRPr lang="en-US" sz="1800" b="1" dirty="0" smtClean="0"/>
          </a:p>
          <a:p>
            <a:r>
              <a:rPr lang="en-US" sz="1800" b="1" dirty="0" smtClean="0"/>
              <a:t>Supporting Organizations:</a:t>
            </a:r>
            <a:r>
              <a:rPr lang="en-US" sz="1800" dirty="0" smtClean="0"/>
              <a:t> </a:t>
            </a:r>
            <a:r>
              <a:rPr lang="en-US" sz="1800" dirty="0"/>
              <a:t>Companies, organizations, and initiatives providing essential support for advancing clean energy and sustainability solutions in the industrial and commercial sectors</a:t>
            </a:r>
            <a:endParaRPr lang="en-US" sz="1800" dirty="0" smtClean="0"/>
          </a:p>
        </p:txBody>
      </p:sp>
    </p:spTree>
    <p:extLst>
      <p:ext uri="{BB962C8B-B14F-4D97-AF65-F5344CB8AC3E}">
        <p14:creationId xmlns:p14="http://schemas.microsoft.com/office/powerpoint/2010/main" val="114272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7025" y="1471129"/>
            <a:ext cx="5932775" cy="968650"/>
          </a:xfrm>
          <a:prstGeom prst="rect">
            <a:avLst/>
          </a:prstGeom>
        </p:spPr>
        <p:txBody>
          <a:bodyPr vert="horz" lIns="91440" tIns="45720" rIns="91440" bIns="45720" rtlCol="0" anchor="ctr">
            <a:noAutofit/>
          </a:bodyPr>
          <a:lstStyle>
            <a:lvl1pPr marL="0" indent="0" algn="l" defTabSz="914400" rtl="0" eaLnBrk="1" latinLnBrk="0" hangingPunct="1">
              <a:spcBef>
                <a:spcPct val="0"/>
              </a:spcBef>
              <a:buNone/>
              <a:defRPr sz="2800" b="1" kern="1200" cap="all" baseline="0">
                <a:solidFill>
                  <a:srgbClr val="214A73"/>
                </a:solidFill>
                <a:latin typeface="Verdana" panose="020B0604030504040204" pitchFamily="34" charset="0"/>
                <a:ea typeface="Verdana" panose="020B0604030504040204" pitchFamily="34" charset="0"/>
                <a:cs typeface="Verdana" panose="020B0604030504040204" pitchFamily="34" charset="0"/>
              </a:defRPr>
            </a:lvl1pPr>
          </a:lstStyle>
          <a:p>
            <a:r>
              <a:rPr lang="en-US" sz="1600" cap="none" dirty="0" smtClean="0">
                <a:latin typeface="+mn-lt"/>
              </a:rPr>
              <a:t>Campaign launched at the 7</a:t>
            </a:r>
            <a:r>
              <a:rPr lang="en-US" sz="1600" cap="none" baseline="30000" dirty="0" smtClean="0">
                <a:latin typeface="+mn-lt"/>
              </a:rPr>
              <a:t>th</a:t>
            </a:r>
            <a:r>
              <a:rPr lang="en-US" sz="1600" cap="none" dirty="0" smtClean="0">
                <a:latin typeface="+mn-lt"/>
              </a:rPr>
              <a:t> Clean Energy Ministerial in June 2016: </a:t>
            </a:r>
          </a:p>
          <a:p>
            <a:pPr marL="342900" indent="-342900">
              <a:buFont typeface="Arial" panose="020B0604020202020204" pitchFamily="34" charset="0"/>
              <a:buChar char="•"/>
            </a:pPr>
            <a:r>
              <a:rPr lang="en-US" sz="1600" b="0" cap="none" dirty="0" smtClean="0">
                <a:latin typeface="+mn-lt"/>
              </a:rPr>
              <a:t>Endorsement from 15 countries, 6 companies, 4 supporting orgs</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324148"/>
            <a:ext cx="5173465" cy="880881"/>
          </a:xfrm>
          <a:prstGeom prst="rect">
            <a:avLst/>
          </a:prstGeom>
        </p:spPr>
      </p:pic>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37158" y="3969069"/>
            <a:ext cx="753975" cy="458185"/>
          </a:xfrm>
          <a:prstGeom prst="rect">
            <a:avLst/>
          </a:prstGeom>
        </p:spPr>
      </p:pic>
      <p:pic>
        <p:nvPicPr>
          <p:cNvPr id="13" name="Picture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4199" y="4778480"/>
            <a:ext cx="979891" cy="74360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97135" y="5330510"/>
            <a:ext cx="2634016" cy="1125126"/>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3476" y="5612935"/>
            <a:ext cx="1478660" cy="487844"/>
          </a:xfrm>
          <a:prstGeom prst="rect">
            <a:avLst/>
          </a:prstGeom>
        </p:spPr>
      </p:pic>
      <p:pic>
        <p:nvPicPr>
          <p:cNvPr id="16" name="Picture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48083" y="3002184"/>
            <a:ext cx="1732120" cy="427273"/>
          </a:xfrm>
          <a:prstGeom prst="rect">
            <a:avLst/>
          </a:prstGeom>
        </p:spPr>
      </p:pic>
      <p:pic>
        <p:nvPicPr>
          <p:cNvPr id="17" name="Picture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29000" y="2516003"/>
            <a:ext cx="1774845" cy="1087714"/>
          </a:xfrm>
          <a:prstGeom prst="rect">
            <a:avLst/>
          </a:prstGeom>
        </p:spPr>
      </p:pic>
      <p:pic>
        <p:nvPicPr>
          <p:cNvPr id="18" name="Picture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0798" y="5286458"/>
            <a:ext cx="1010519" cy="932788"/>
          </a:xfrm>
          <a:prstGeom prst="rect">
            <a:avLst/>
          </a:prstGeom>
        </p:spPr>
      </p:pic>
      <p:pic>
        <p:nvPicPr>
          <p:cNvPr id="19" name="Picture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03845" y="2746398"/>
            <a:ext cx="1862796" cy="495350"/>
          </a:xfrm>
          <a:prstGeom prst="rect">
            <a:avLst/>
          </a:prstGeom>
        </p:spPr>
      </p:pic>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835544" y="3936215"/>
            <a:ext cx="1074525" cy="1074525"/>
          </a:xfrm>
          <a:prstGeom prst="rect">
            <a:avLst/>
          </a:prstGeom>
        </p:spPr>
      </p:pic>
      <p:pic>
        <p:nvPicPr>
          <p:cNvPr id="21" name="Picture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07829" y="4145004"/>
            <a:ext cx="1877074" cy="564499"/>
          </a:xfrm>
          <a:prstGeom prst="rect">
            <a:avLst/>
          </a:prstGeom>
        </p:spPr>
      </p:pic>
      <p:pic>
        <p:nvPicPr>
          <p:cNvPr id="25" name="Picture 2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86635" y="2565340"/>
            <a:ext cx="919415" cy="525791"/>
          </a:xfrm>
          <a:prstGeom prst="rect">
            <a:avLst/>
          </a:prstGeom>
          <a:ln>
            <a:solidFill>
              <a:schemeClr val="bg1">
                <a:lumMod val="65000"/>
              </a:schemeClr>
            </a:solidFill>
          </a:ln>
        </p:spPr>
      </p:pic>
      <p:pic>
        <p:nvPicPr>
          <p:cNvPr id="26" name="Picture 25"/>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18815" y="2577754"/>
            <a:ext cx="1043110" cy="521555"/>
          </a:xfrm>
          <a:prstGeom prst="rect">
            <a:avLst/>
          </a:prstGeom>
          <a:ln>
            <a:solidFill>
              <a:schemeClr val="bg1">
                <a:lumMod val="65000"/>
              </a:schemeClr>
            </a:solidFill>
          </a:ln>
        </p:spPr>
      </p:pic>
      <p:pic>
        <p:nvPicPr>
          <p:cNvPr id="27" name="Picture 26"/>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8815" y="3255396"/>
            <a:ext cx="980138" cy="598864"/>
          </a:xfrm>
          <a:prstGeom prst="rect">
            <a:avLst/>
          </a:prstGeom>
          <a:ln>
            <a:solidFill>
              <a:schemeClr val="bg1">
                <a:lumMod val="65000"/>
              </a:schemeClr>
            </a:solidFill>
          </a:ln>
        </p:spPr>
      </p:pic>
      <p:pic>
        <p:nvPicPr>
          <p:cNvPr id="28" name="Picture 27"/>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340744" y="2604193"/>
            <a:ext cx="961627" cy="506119"/>
          </a:xfrm>
          <a:prstGeom prst="rect">
            <a:avLst/>
          </a:prstGeom>
          <a:ln>
            <a:solidFill>
              <a:schemeClr val="bg1">
                <a:lumMod val="65000"/>
              </a:schemeClr>
            </a:solidFill>
          </a:ln>
        </p:spPr>
      </p:pic>
      <p:pic>
        <p:nvPicPr>
          <p:cNvPr id="29" name="Picture 28"/>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2340743" y="3293635"/>
            <a:ext cx="961627" cy="560625"/>
          </a:xfrm>
          <a:prstGeom prst="rect">
            <a:avLst/>
          </a:prstGeom>
          <a:ln>
            <a:solidFill>
              <a:schemeClr val="bg1">
                <a:lumMod val="65000"/>
              </a:schemeClr>
            </a:solidFill>
          </a:ln>
        </p:spPr>
      </p:pic>
      <p:pic>
        <p:nvPicPr>
          <p:cNvPr id="30"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2359134" y="4776867"/>
            <a:ext cx="940321" cy="62524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10" descr="http://www.hzz.hr/cards2003/userdocsimages/EU_Flag.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1299335" y="4760950"/>
            <a:ext cx="906715" cy="642472"/>
          </a:xfrm>
          <a:prstGeom prst="rect">
            <a:avLst/>
          </a:prstGeom>
          <a:noFill/>
          <a:ln w="9525">
            <a:noFill/>
            <a:miter lim="800000"/>
            <a:headEnd/>
            <a:tailEnd/>
          </a:ln>
        </p:spPr>
      </p:pic>
      <p:pic>
        <p:nvPicPr>
          <p:cNvPr id="32" name="Picture 38" descr="http://www.evbatterynews.com/wp-content/uploads/2010/12/S_Korea-Flag.gif"/>
          <p:cNvPicPr>
            <a:picLocks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1234380" y="3914294"/>
            <a:ext cx="984370" cy="689540"/>
          </a:xfrm>
          <a:prstGeom prst="rect">
            <a:avLst/>
          </a:prstGeom>
          <a:noFill/>
          <a:ln w="9525">
            <a:noFill/>
            <a:miter lim="800000"/>
            <a:headEnd/>
            <a:tailEnd/>
          </a:ln>
        </p:spPr>
      </p:pic>
      <p:pic>
        <p:nvPicPr>
          <p:cNvPr id="33" name="Picture 48" descr="http://flagsandanthems.com/media/flags/flag-south-africa.gif"/>
          <p:cNvPicPr>
            <a:picLocks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06052" y="4742095"/>
            <a:ext cx="979039" cy="608939"/>
          </a:xfrm>
          <a:prstGeom prst="rect">
            <a:avLst/>
          </a:prstGeom>
          <a:noFill/>
          <a:ln w="9525">
            <a:noFill/>
            <a:miter lim="800000"/>
            <a:headEnd/>
            <a:tailEnd/>
          </a:ln>
        </p:spPr>
      </p:pic>
      <p:pic>
        <p:nvPicPr>
          <p:cNvPr id="34" name="Picture 46" descr="http://russia.adoption.com/uni/cms/Image/international/flag-russia.gif"/>
          <p:cNvPicPr>
            <a:picLocks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06052" y="5534180"/>
            <a:ext cx="961891" cy="605914"/>
          </a:xfrm>
          <a:prstGeom prst="rect">
            <a:avLst/>
          </a:prstGeom>
          <a:noFill/>
          <a:ln w="9525">
            <a:noFill/>
            <a:miter lim="800000"/>
            <a:headEnd/>
            <a:tailEnd/>
          </a:ln>
        </p:spPr>
      </p:pic>
      <p:pic>
        <p:nvPicPr>
          <p:cNvPr id="35" name="Picture 34"/>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1286635" y="5560539"/>
            <a:ext cx="919415" cy="611830"/>
          </a:xfrm>
          <a:prstGeom prst="rect">
            <a:avLst/>
          </a:prstGeom>
        </p:spPr>
      </p:pic>
      <p:pic>
        <p:nvPicPr>
          <p:cNvPr id="36" name="Picture 35"/>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2340743" y="3933924"/>
            <a:ext cx="961627" cy="702902"/>
          </a:xfrm>
          <a:prstGeom prst="rect">
            <a:avLst/>
          </a:prstGeom>
        </p:spPr>
      </p:pic>
      <p:pic>
        <p:nvPicPr>
          <p:cNvPr id="37" name="Picture 36" descr="http://images.allrefer.com/reference/world/flag-images/japan-flag.gif"/>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10700" y="3948728"/>
            <a:ext cx="1001016" cy="637281"/>
          </a:xfrm>
          <a:prstGeom prst="rect">
            <a:avLst/>
          </a:prstGeom>
          <a:noFill/>
          <a:ln w="9525">
            <a:noFill/>
            <a:miter lim="800000"/>
            <a:headEnd/>
            <a:tailEnd/>
          </a:ln>
        </p:spPr>
      </p:pic>
      <p:pic>
        <p:nvPicPr>
          <p:cNvPr id="38" name="Picture 37"/>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1238410" y="3284851"/>
            <a:ext cx="980340" cy="570764"/>
          </a:xfrm>
          <a:prstGeom prst="rect">
            <a:avLst/>
          </a:prstGeom>
        </p:spPr>
      </p:pic>
      <p:pic>
        <p:nvPicPr>
          <p:cNvPr id="39" name="Picture 50" descr="http://www.flagshiz.com/upload/Sweden_Flag.gif"/>
          <p:cNvPicPr>
            <a:picLocks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359134" y="5571179"/>
            <a:ext cx="940321" cy="601190"/>
          </a:xfrm>
          <a:prstGeom prst="rect">
            <a:avLst/>
          </a:prstGeom>
          <a:noFill/>
          <a:ln w="9525">
            <a:noFill/>
            <a:miter lim="800000"/>
            <a:headEnd/>
            <a:tailEnd/>
          </a:ln>
        </p:spPr>
      </p:pic>
    </p:spTree>
    <p:extLst>
      <p:ext uri="{BB962C8B-B14F-4D97-AF65-F5344CB8AC3E}">
        <p14:creationId xmlns:p14="http://schemas.microsoft.com/office/powerpoint/2010/main" val="2735739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Despite Significant Benefits…Lots of Untapped Potential</a:t>
            </a:r>
          </a:p>
        </p:txBody>
      </p:sp>
      <p:pic>
        <p:nvPicPr>
          <p:cNvPr id="4" name="Picture 3"/>
          <p:cNvPicPr>
            <a:picLocks noGrp="1" noChangeAspect="1" noChangeArrowheads="1"/>
          </p:cNvPicPr>
          <p:nvPr/>
        </p:nvPicPr>
        <p:blipFill>
          <a:blip r:embed="rId3" cstate="print"/>
          <a:srcRect/>
          <a:stretch>
            <a:fillRect/>
          </a:stretch>
        </p:blipFill>
        <p:spPr bwMode="auto">
          <a:xfrm>
            <a:off x="463999" y="1872887"/>
            <a:ext cx="8229600" cy="3776799"/>
          </a:xfrm>
          <a:prstGeom prst="rect">
            <a:avLst/>
          </a:prstGeom>
          <a:noFill/>
          <a:ln w="9525">
            <a:noFill/>
            <a:miter lim="800000"/>
            <a:headEnd/>
            <a:tailEnd/>
          </a:ln>
        </p:spPr>
      </p:pic>
      <p:sp>
        <p:nvSpPr>
          <p:cNvPr id="6" name="TextBox 5"/>
          <p:cNvSpPr txBox="1"/>
          <p:nvPr/>
        </p:nvSpPr>
        <p:spPr>
          <a:xfrm>
            <a:off x="5373456" y="1558446"/>
            <a:ext cx="3352800"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rgbClr val="1F497D"/>
                </a:solidFill>
              </a:rPr>
              <a:t>Source: World Energy Outlook, IEA 2012</a:t>
            </a:r>
            <a:endParaRPr lang="en-US" sz="1400" dirty="0">
              <a:solidFill>
                <a:srgbClr val="1F497D"/>
              </a:solidFill>
            </a:endParaRPr>
          </a:p>
        </p:txBody>
      </p:sp>
      <p:sp>
        <p:nvSpPr>
          <p:cNvPr id="3" name="TextBox 2"/>
          <p:cNvSpPr txBox="1"/>
          <p:nvPr/>
        </p:nvSpPr>
        <p:spPr>
          <a:xfrm>
            <a:off x="838200" y="5791200"/>
            <a:ext cx="7696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i="1" dirty="0">
                <a:solidFill>
                  <a:prstClr val="black"/>
                </a:solidFill>
              </a:rPr>
              <a:t>Supportive policies are needed to remove barriers and facilitate market adoption</a:t>
            </a:r>
          </a:p>
        </p:txBody>
      </p:sp>
    </p:spTree>
    <p:extLst>
      <p:ext uri="{BB962C8B-B14F-4D97-AF65-F5344CB8AC3E}">
        <p14:creationId xmlns:p14="http://schemas.microsoft.com/office/powerpoint/2010/main" val="3218144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4716649" y="3132338"/>
          <a:ext cx="4114800" cy="215319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292272" y="5252349"/>
            <a:ext cx="2743200" cy="615553"/>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Energy &amp; </a:t>
            </a:r>
            <a:r>
              <a:rPr lang="en-US" dirty="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ost Savings  </a:t>
            </a:r>
            <a:r>
              <a:rPr lang="en-US" sz="1600" dirty="0" smtClean="0">
                <a:latin typeface="Calibri" panose="020F0502020204030204" pitchFamily="34" charset="0"/>
                <a:cs typeface="Calibri" panose="020F0502020204030204" pitchFamily="34" charset="0"/>
              </a:rPr>
              <a:t>(over time)  </a:t>
            </a:r>
            <a:endParaRPr lang="en-US" sz="1600" dirty="0">
              <a:latin typeface="Calibri" panose="020F0502020204030204" pitchFamily="34" charset="0"/>
              <a:cs typeface="Calibri" panose="020F0502020204030204" pitchFamily="34" charset="0"/>
            </a:endParaRPr>
          </a:p>
        </p:txBody>
      </p:sp>
      <p:grpSp>
        <p:nvGrpSpPr>
          <p:cNvPr id="11" name="Group 10"/>
          <p:cNvGrpSpPr/>
          <p:nvPr/>
        </p:nvGrpSpPr>
        <p:grpSpPr>
          <a:xfrm rot="1456100">
            <a:off x="4766104" y="3765706"/>
            <a:ext cx="258451" cy="198625"/>
            <a:chOff x="790694" y="3747298"/>
            <a:chExt cx="258451" cy="198625"/>
          </a:xfrm>
          <a:gradFill>
            <a:gsLst>
              <a:gs pos="0">
                <a:schemeClr val="accent2">
                  <a:lumMod val="75000"/>
                </a:schemeClr>
              </a:gs>
              <a:gs pos="50000">
                <a:schemeClr val="accent2">
                  <a:lumMod val="60000"/>
                  <a:lumOff val="40000"/>
                </a:schemeClr>
              </a:gs>
              <a:gs pos="100000">
                <a:schemeClr val="accent2">
                  <a:lumMod val="20000"/>
                  <a:lumOff val="80000"/>
                </a:schemeClr>
              </a:gs>
            </a:gsLst>
            <a:lin ang="5400000" scaled="0"/>
          </a:gradFill>
        </p:grpSpPr>
        <p:sp>
          <p:nvSpPr>
            <p:cNvPr id="8" name="Round Same Side Corner Rectangle 7"/>
            <p:cNvSpPr/>
            <p:nvPr/>
          </p:nvSpPr>
          <p:spPr>
            <a:xfrm rot="9173277">
              <a:off x="790694" y="3747298"/>
              <a:ext cx="258451" cy="139794"/>
            </a:xfrm>
            <a:prstGeom prst="round2SameRect">
              <a:avLst>
                <a:gd name="adj1" fmla="val 50000"/>
                <a:gd name="adj2" fmla="val 0"/>
              </a:avLst>
            </a:prstGeom>
            <a:grp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891540" y="390020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994411" y="3853248"/>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Box 17"/>
          <p:cNvSpPr txBox="1"/>
          <p:nvPr/>
        </p:nvSpPr>
        <p:spPr>
          <a:xfrm>
            <a:off x="4796679" y="2152556"/>
            <a:ext cx="4130942" cy="1323439"/>
          </a:xfrm>
          <a:prstGeom prst="rect">
            <a:avLst/>
          </a:prstGeom>
          <a:noFill/>
        </p:spPr>
        <p:txBody>
          <a:bodyPr wrap="square" rtlCol="0">
            <a:spAutoFit/>
          </a:bodyPr>
          <a:lstStyle/>
          <a:p>
            <a:pPr algn="ctr"/>
            <a:r>
              <a:rPr lang="en-US" sz="2000" b="1" dirty="0" smtClean="0"/>
              <a:t>The result is that over time energy performance fluctuates and efficiency potential goes unrealized!</a:t>
            </a:r>
          </a:p>
          <a:p>
            <a:pPr algn="ctr"/>
            <a:endParaRPr lang="en-US" sz="2000" dirty="0"/>
          </a:p>
        </p:txBody>
      </p:sp>
      <p:sp>
        <p:nvSpPr>
          <p:cNvPr id="12" name="Title 11"/>
          <p:cNvSpPr>
            <a:spLocks noGrp="1"/>
          </p:cNvSpPr>
          <p:nvPr>
            <p:ph type="title"/>
          </p:nvPr>
        </p:nvSpPr>
        <p:spPr>
          <a:xfrm>
            <a:off x="203201" y="287774"/>
            <a:ext cx="8940800" cy="1082814"/>
          </a:xfrm>
        </p:spPr>
        <p:txBody>
          <a:bodyPr>
            <a:normAutofit fontScale="90000"/>
          </a:bodyPr>
          <a:lstStyle/>
          <a:p>
            <a:r>
              <a:rPr lang="en-US" dirty="0" smtClean="0"/>
              <a:t>Current practice: Project-Based approach to energy efficiency</a:t>
            </a:r>
            <a:endParaRPr lang="en-US" dirty="0"/>
          </a:p>
        </p:txBody>
      </p:sp>
      <p:grpSp>
        <p:nvGrpSpPr>
          <p:cNvPr id="25" name="Group 24"/>
          <p:cNvGrpSpPr/>
          <p:nvPr/>
        </p:nvGrpSpPr>
        <p:grpSpPr>
          <a:xfrm>
            <a:off x="830780" y="2655132"/>
            <a:ext cx="2438403" cy="982065"/>
            <a:chOff x="1054948" y="866729"/>
            <a:chExt cx="2532697" cy="1501712"/>
          </a:xfrm>
          <a:solidFill>
            <a:schemeClr val="tx2">
              <a:lumMod val="40000"/>
              <a:lumOff val="60000"/>
            </a:schemeClr>
          </a:solidFill>
        </p:grpSpPr>
        <p:sp>
          <p:nvSpPr>
            <p:cNvPr id="26" name="Flowchart: Alternate Process 25"/>
            <p:cNvSpPr/>
            <p:nvPr/>
          </p:nvSpPr>
          <p:spPr>
            <a:xfrm>
              <a:off x="1054948" y="866729"/>
              <a:ext cx="2532697" cy="1501712"/>
            </a:xfrm>
            <a:prstGeom prst="flowChartAlternateProcess">
              <a:avLst/>
            </a:prstGeom>
            <a:solidFill>
              <a:schemeClr val="accent2"/>
            </a:solidFill>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sp>
        <p:sp>
          <p:nvSpPr>
            <p:cNvPr id="27" name="Flowchart: Alternate Process 4"/>
            <p:cNvSpPr/>
            <p:nvPr/>
          </p:nvSpPr>
          <p:spPr>
            <a:xfrm>
              <a:off x="1425628" y="1556806"/>
              <a:ext cx="1791335" cy="609794"/>
            </a:xfrm>
            <a:prstGeom prst="rect">
              <a:avLst/>
            </a:prstGeom>
            <a:solidFill>
              <a:schemeClr val="accent2"/>
            </a:solidFill>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n-US" sz="2400" b="1" kern="1200" dirty="0" smtClean="0">
                  <a:solidFill>
                    <a:schemeClr val="bg1"/>
                  </a:solidFill>
                </a:rPr>
                <a:t>Technological Change</a:t>
              </a:r>
            </a:p>
            <a:p>
              <a:pPr lvl="0" algn="ctr" defTabSz="711200">
                <a:lnSpc>
                  <a:spcPct val="90000"/>
                </a:lnSpc>
                <a:spcBef>
                  <a:spcPct val="0"/>
                </a:spcBef>
                <a:spcAft>
                  <a:spcPct val="35000"/>
                </a:spcAft>
              </a:pPr>
              <a:endParaRPr lang="en-US" sz="1600" kern="1200" dirty="0">
                <a:solidFill>
                  <a:schemeClr val="bg1"/>
                </a:solidFill>
              </a:endParaRPr>
            </a:p>
          </p:txBody>
        </p:sp>
      </p:grpSp>
      <p:sp>
        <p:nvSpPr>
          <p:cNvPr id="15" name="Rectangle 14"/>
          <p:cNvSpPr/>
          <p:nvPr/>
        </p:nvSpPr>
        <p:spPr>
          <a:xfrm>
            <a:off x="304800" y="3864525"/>
            <a:ext cx="3987800" cy="1938992"/>
          </a:xfrm>
          <a:prstGeom prst="rect">
            <a:avLst/>
          </a:prstGeom>
        </p:spPr>
        <p:txBody>
          <a:bodyPr wrap="square">
            <a:spAutoFit/>
          </a:bodyPr>
          <a:lstStyle/>
          <a:p>
            <a:r>
              <a:rPr lang="en-US" sz="2000" dirty="0" smtClean="0"/>
              <a:t>Key challenges with this approach: </a:t>
            </a:r>
          </a:p>
          <a:p>
            <a:pPr marL="285750" indent="-285750">
              <a:buClr>
                <a:schemeClr val="tx2"/>
              </a:buClr>
              <a:buFont typeface="Arial" panose="020B0604020202020204" pitchFamily="34" charset="0"/>
              <a:buChar char="•"/>
            </a:pPr>
            <a:r>
              <a:rPr lang="en-US" sz="2000" u="sng" dirty="0" smtClean="0"/>
              <a:t>Investments in projects are cyclical</a:t>
            </a:r>
          </a:p>
          <a:p>
            <a:pPr>
              <a:buClr>
                <a:schemeClr val="tx2"/>
              </a:buClr>
            </a:pPr>
            <a:r>
              <a:rPr lang="en-US" sz="2000" dirty="0" smtClean="0"/>
              <a:t> </a:t>
            </a:r>
          </a:p>
          <a:p>
            <a:pPr marL="285750" indent="-285750">
              <a:buClr>
                <a:schemeClr val="tx2"/>
              </a:buClr>
              <a:buFont typeface="Arial" panose="020B0604020202020204" pitchFamily="34" charset="0"/>
              <a:buChar char="•"/>
            </a:pPr>
            <a:r>
              <a:rPr lang="en-US" sz="2000" u="sng" dirty="0" smtClean="0"/>
              <a:t>Energy saving of projects are often not sustained</a:t>
            </a:r>
            <a:endParaRPr lang="en-US" sz="2000" dirty="0" smtClean="0"/>
          </a:p>
        </p:txBody>
      </p:sp>
      <p:sp>
        <p:nvSpPr>
          <p:cNvPr id="2" name="TextBox 1"/>
          <p:cNvSpPr txBox="1"/>
          <p:nvPr/>
        </p:nvSpPr>
        <p:spPr>
          <a:xfrm>
            <a:off x="203200" y="1651914"/>
            <a:ext cx="3979911" cy="923330"/>
          </a:xfrm>
          <a:prstGeom prst="rect">
            <a:avLst/>
          </a:prstGeom>
          <a:noFill/>
        </p:spPr>
        <p:txBody>
          <a:bodyPr wrap="square" rtlCol="0">
            <a:spAutoFit/>
          </a:bodyPr>
          <a:lstStyle/>
          <a:p>
            <a:r>
              <a:rPr lang="en-US" dirty="0"/>
              <a:t>Project - based approach </a:t>
            </a:r>
            <a:r>
              <a:rPr lang="en-US" dirty="0" smtClean="0"/>
              <a:t>focuses </a:t>
            </a:r>
            <a:r>
              <a:rPr lang="en-US" dirty="0"/>
              <a:t>more on investments in new, more </a:t>
            </a:r>
            <a:r>
              <a:rPr lang="en-US" dirty="0" smtClean="0"/>
              <a:t>efficient </a:t>
            </a:r>
            <a:r>
              <a:rPr lang="en-US" dirty="0"/>
              <a:t>technologies. </a:t>
            </a:r>
          </a:p>
        </p:txBody>
      </p:sp>
    </p:spTree>
    <p:extLst>
      <p:ext uri="{BB962C8B-B14F-4D97-AF65-F5344CB8AC3E}">
        <p14:creationId xmlns:p14="http://schemas.microsoft.com/office/powerpoint/2010/main" val="136826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3"/>
          <a:stretch>
            <a:fillRect/>
          </a:stretch>
        </p:blipFill>
        <p:spPr>
          <a:xfrm>
            <a:off x="509314" y="1276022"/>
            <a:ext cx="2877561" cy="1426588"/>
          </a:xfrm>
          <a:prstGeom prst="rect">
            <a:avLst/>
          </a:prstGeom>
        </p:spPr>
      </p:pic>
      <p:pic>
        <p:nvPicPr>
          <p:cNvPr id="4" name="Picture 3"/>
          <p:cNvPicPr>
            <a:picLocks noChangeAspect="1"/>
          </p:cNvPicPr>
          <p:nvPr/>
        </p:nvPicPr>
        <p:blipFill>
          <a:blip r:embed="rId4"/>
          <a:stretch>
            <a:fillRect/>
          </a:stretch>
        </p:blipFill>
        <p:spPr>
          <a:xfrm>
            <a:off x="6089780" y="4485794"/>
            <a:ext cx="2773920" cy="1499746"/>
          </a:xfrm>
          <a:prstGeom prst="rect">
            <a:avLst/>
          </a:prstGeom>
        </p:spPr>
      </p:pic>
      <p:sp>
        <p:nvSpPr>
          <p:cNvPr id="17" name="TextBox 16"/>
          <p:cNvSpPr txBox="1"/>
          <p:nvPr/>
        </p:nvSpPr>
        <p:spPr>
          <a:xfrm>
            <a:off x="307453" y="2584537"/>
            <a:ext cx="3121757" cy="645129"/>
          </a:xfrm>
          <a:prstGeom prst="rect">
            <a:avLst/>
          </a:prstGeom>
          <a:solidFill>
            <a:schemeClr val="bg2"/>
          </a:solidFill>
          <a:ln w="76200">
            <a:solidFill>
              <a:srgbClr val="1F862F"/>
            </a:solidFill>
          </a:ln>
        </p:spPr>
        <p:txBody>
          <a:bodyPr wrap="square" lIns="90251" tIns="45125" rIns="90251" bIns="45125" rtlCol="0">
            <a:spAutoFit/>
          </a:bodyPr>
          <a:lstStyle/>
          <a:p>
            <a:pPr algn="ctr"/>
            <a:r>
              <a:rPr lang="en-US" b="1" dirty="0" smtClean="0">
                <a:latin typeface="Arial"/>
                <a:cs typeface="Arial"/>
              </a:rPr>
              <a:t>Project-Based Focus on Technological Change</a:t>
            </a:r>
            <a:endParaRPr lang="en-US" b="1" dirty="0">
              <a:latin typeface="Arial"/>
              <a:cs typeface="Arial"/>
            </a:endParaRPr>
          </a:p>
        </p:txBody>
      </p:sp>
      <p:sp>
        <p:nvSpPr>
          <p:cNvPr id="18" name="TextBox 17"/>
          <p:cNvSpPr txBox="1"/>
          <p:nvPr/>
        </p:nvSpPr>
        <p:spPr>
          <a:xfrm>
            <a:off x="6388334" y="5591548"/>
            <a:ext cx="1394135" cy="398908"/>
          </a:xfrm>
          <a:prstGeom prst="rect">
            <a:avLst/>
          </a:prstGeom>
          <a:solidFill>
            <a:srgbClr val="FFFFFF"/>
          </a:solidFill>
          <a:ln w="76200" cmpd="sng">
            <a:solidFill>
              <a:srgbClr val="FF0000"/>
            </a:solidFill>
          </a:ln>
        </p:spPr>
        <p:txBody>
          <a:bodyPr wrap="none" lIns="90251" tIns="45125" rIns="90251" bIns="45125" rtlCol="0">
            <a:spAutoFit/>
          </a:bodyPr>
          <a:lstStyle/>
          <a:p>
            <a:pPr algn="ctr"/>
            <a:r>
              <a:rPr lang="en-US" sz="2000" b="1" dirty="0" smtClean="0">
                <a:latin typeface="Arial"/>
                <a:cs typeface="Arial"/>
              </a:rPr>
              <a:t>Controls?</a:t>
            </a:r>
            <a:endParaRPr lang="en-US" sz="2000" b="1" dirty="0">
              <a:latin typeface="Arial"/>
              <a:cs typeface="Arial"/>
            </a:endParaRPr>
          </a:p>
        </p:txBody>
      </p:sp>
      <p:pic>
        <p:nvPicPr>
          <p:cNvPr id="3" name="Picture 2"/>
          <p:cNvPicPr>
            <a:picLocks noChangeAspect="1"/>
          </p:cNvPicPr>
          <p:nvPr/>
        </p:nvPicPr>
        <p:blipFill>
          <a:blip r:embed="rId5"/>
          <a:stretch>
            <a:fillRect/>
          </a:stretch>
        </p:blipFill>
        <p:spPr>
          <a:xfrm>
            <a:off x="3111699" y="4106334"/>
            <a:ext cx="2591025" cy="2219136"/>
          </a:xfrm>
          <a:prstGeom prst="rect">
            <a:avLst/>
          </a:prstGeom>
        </p:spPr>
      </p:pic>
      <p:pic>
        <p:nvPicPr>
          <p:cNvPr id="9" name="Picture 8"/>
          <p:cNvPicPr>
            <a:picLocks noChangeAspect="1"/>
          </p:cNvPicPr>
          <p:nvPr/>
        </p:nvPicPr>
        <p:blipFill>
          <a:blip r:embed="rId6"/>
          <a:stretch>
            <a:fillRect/>
          </a:stretch>
        </p:blipFill>
        <p:spPr>
          <a:xfrm>
            <a:off x="206777" y="3725149"/>
            <a:ext cx="2517866" cy="1713124"/>
          </a:xfrm>
          <a:prstGeom prst="rect">
            <a:avLst/>
          </a:prstGeom>
        </p:spPr>
      </p:pic>
      <p:sp>
        <p:nvSpPr>
          <p:cNvPr id="19" name="TextBox 18"/>
          <p:cNvSpPr txBox="1"/>
          <p:nvPr/>
        </p:nvSpPr>
        <p:spPr>
          <a:xfrm>
            <a:off x="3177214" y="4581711"/>
            <a:ext cx="1180936" cy="398908"/>
          </a:xfrm>
          <a:prstGeom prst="rect">
            <a:avLst/>
          </a:prstGeom>
          <a:solidFill>
            <a:schemeClr val="bg1"/>
          </a:solidFill>
          <a:ln w="76200" cmpd="sng">
            <a:solidFill>
              <a:srgbClr val="FF0000"/>
            </a:solidFill>
          </a:ln>
        </p:spPr>
        <p:txBody>
          <a:bodyPr wrap="none" lIns="90251" tIns="45125" rIns="90251" bIns="45125" rtlCol="0">
            <a:spAutoFit/>
          </a:bodyPr>
          <a:lstStyle/>
          <a:p>
            <a:pPr algn="ctr"/>
            <a:r>
              <a:rPr lang="en-US" sz="2000" b="1" dirty="0" smtClean="0">
                <a:latin typeface="Arial"/>
                <a:cs typeface="Arial"/>
              </a:rPr>
              <a:t>People?</a:t>
            </a:r>
            <a:endParaRPr lang="en-US" sz="2000" b="1" dirty="0">
              <a:latin typeface="Arial"/>
              <a:cs typeface="Arial"/>
            </a:endParaRPr>
          </a:p>
        </p:txBody>
      </p:sp>
      <p:sp>
        <p:nvSpPr>
          <p:cNvPr id="31" name="TextBox 30"/>
          <p:cNvSpPr txBox="1"/>
          <p:nvPr/>
        </p:nvSpPr>
        <p:spPr>
          <a:xfrm>
            <a:off x="151473" y="5215902"/>
            <a:ext cx="2416852" cy="706684"/>
          </a:xfrm>
          <a:prstGeom prst="rect">
            <a:avLst/>
          </a:prstGeom>
          <a:solidFill>
            <a:schemeClr val="bg1"/>
          </a:solidFill>
          <a:ln w="76200" cmpd="sng">
            <a:solidFill>
              <a:srgbClr val="FF0000"/>
            </a:solidFill>
          </a:ln>
        </p:spPr>
        <p:txBody>
          <a:bodyPr wrap="none" lIns="90251" tIns="45125" rIns="90251" bIns="45125" rtlCol="0">
            <a:spAutoFit/>
          </a:bodyPr>
          <a:lstStyle/>
          <a:p>
            <a:pPr algn="ctr"/>
            <a:r>
              <a:rPr lang="en-US" sz="2000" b="1" dirty="0">
                <a:latin typeface="Arial"/>
                <a:cs typeface="Arial"/>
              </a:rPr>
              <a:t>Raw Materials and</a:t>
            </a:r>
          </a:p>
          <a:p>
            <a:pPr algn="ctr"/>
            <a:r>
              <a:rPr lang="en-US" sz="2000" b="1" dirty="0">
                <a:latin typeface="Arial"/>
                <a:cs typeface="Arial"/>
              </a:rPr>
              <a:t>Energy </a:t>
            </a:r>
            <a:r>
              <a:rPr lang="en-US" sz="2000" b="1" dirty="0" smtClean="0">
                <a:latin typeface="Arial"/>
                <a:cs typeface="Arial"/>
              </a:rPr>
              <a:t>Sources? </a:t>
            </a:r>
            <a:endParaRPr lang="en-US" sz="2000" b="1" dirty="0">
              <a:latin typeface="Arial"/>
              <a:cs typeface="Arial"/>
            </a:endParaRPr>
          </a:p>
        </p:txBody>
      </p:sp>
      <p:sp>
        <p:nvSpPr>
          <p:cNvPr id="36" name="Title 1"/>
          <p:cNvSpPr txBox="1">
            <a:spLocks/>
          </p:cNvSpPr>
          <p:nvPr/>
        </p:nvSpPr>
        <p:spPr bwMode="auto">
          <a:xfrm>
            <a:off x="307453" y="253811"/>
            <a:ext cx="8524292" cy="7142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88525" tIns="43485" rIns="88525" bIns="43485" numCol="1" anchor="ctr" anchorCtr="0" compatLnSpc="1">
            <a:prstTxWarp prst="textNoShape">
              <a:avLst/>
            </a:prstTxWarp>
          </a:bodyPr>
          <a:lstStyle>
            <a:lvl1pPr algn="ctr" rtl="0" eaLnBrk="0" fontAlgn="base" hangingPunct="0">
              <a:lnSpc>
                <a:spcPct val="85000"/>
              </a:lnSpc>
              <a:spcBef>
                <a:spcPct val="0"/>
              </a:spcBef>
              <a:spcAft>
                <a:spcPct val="0"/>
              </a:spcAft>
              <a:defRPr sz="3500" b="1">
                <a:solidFill>
                  <a:srgbClr val="00218C"/>
                </a:solidFill>
                <a:latin typeface="+mj-lt"/>
                <a:ea typeface="ＭＳ Ｐゴシック" pitchFamily="-111" charset="-128"/>
                <a:cs typeface="ＭＳ Ｐゴシック" pitchFamily="-111" charset="-128"/>
              </a:defRPr>
            </a:lvl1pPr>
            <a:lvl2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2pPr>
            <a:lvl3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3pPr>
            <a:lvl4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4pPr>
            <a:lvl5pPr algn="ctr" rtl="0" eaLnBrk="0" fontAlgn="base" hangingPunct="0">
              <a:lnSpc>
                <a:spcPct val="85000"/>
              </a:lnSpc>
              <a:spcBef>
                <a:spcPct val="0"/>
              </a:spcBef>
              <a:spcAft>
                <a:spcPct val="0"/>
              </a:spcAft>
              <a:defRPr sz="3500" b="1">
                <a:solidFill>
                  <a:srgbClr val="00218C"/>
                </a:solidFill>
                <a:latin typeface="Arial" pitchFamily="-111" charset="0"/>
                <a:ea typeface="ＭＳ Ｐゴシック" pitchFamily="-111" charset="-128"/>
                <a:cs typeface="ＭＳ Ｐゴシック" pitchFamily="-111" charset="-128"/>
              </a:defRPr>
            </a:lvl5pPr>
            <a:lvl6pPr marL="492006" algn="ctr" rtl="0" eaLnBrk="0" fontAlgn="base" hangingPunct="0">
              <a:lnSpc>
                <a:spcPct val="85000"/>
              </a:lnSpc>
              <a:spcBef>
                <a:spcPct val="0"/>
              </a:spcBef>
              <a:spcAft>
                <a:spcPct val="0"/>
              </a:spcAft>
              <a:defRPr sz="3500" b="1">
                <a:solidFill>
                  <a:srgbClr val="00218C"/>
                </a:solidFill>
                <a:latin typeface="Arial" pitchFamily="-111" charset="0"/>
              </a:defRPr>
            </a:lvl6pPr>
            <a:lvl7pPr marL="984011" algn="ctr" rtl="0" eaLnBrk="0" fontAlgn="base" hangingPunct="0">
              <a:lnSpc>
                <a:spcPct val="85000"/>
              </a:lnSpc>
              <a:spcBef>
                <a:spcPct val="0"/>
              </a:spcBef>
              <a:spcAft>
                <a:spcPct val="0"/>
              </a:spcAft>
              <a:defRPr sz="3500" b="1">
                <a:solidFill>
                  <a:srgbClr val="00218C"/>
                </a:solidFill>
                <a:latin typeface="Arial" pitchFamily="-111" charset="0"/>
              </a:defRPr>
            </a:lvl7pPr>
            <a:lvl8pPr marL="1476017" algn="ctr" rtl="0" eaLnBrk="0" fontAlgn="base" hangingPunct="0">
              <a:lnSpc>
                <a:spcPct val="85000"/>
              </a:lnSpc>
              <a:spcBef>
                <a:spcPct val="0"/>
              </a:spcBef>
              <a:spcAft>
                <a:spcPct val="0"/>
              </a:spcAft>
              <a:defRPr sz="3500" b="1">
                <a:solidFill>
                  <a:srgbClr val="00218C"/>
                </a:solidFill>
                <a:latin typeface="Arial" pitchFamily="-111" charset="0"/>
              </a:defRPr>
            </a:lvl8pPr>
            <a:lvl9pPr marL="1968022" algn="ctr" rtl="0" eaLnBrk="0" fontAlgn="base" hangingPunct="0">
              <a:lnSpc>
                <a:spcPct val="85000"/>
              </a:lnSpc>
              <a:spcBef>
                <a:spcPct val="0"/>
              </a:spcBef>
              <a:spcAft>
                <a:spcPct val="0"/>
              </a:spcAft>
              <a:defRPr sz="3500" b="1">
                <a:solidFill>
                  <a:srgbClr val="00218C"/>
                </a:solidFill>
                <a:latin typeface="Arial" pitchFamily="-111" charset="0"/>
              </a:defRPr>
            </a:lvl9pPr>
          </a:lstStyle>
          <a:p>
            <a:pPr algn="l"/>
            <a:r>
              <a:rPr lang="en-US" sz="28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What is Missing in the Project-Based Approach to Energy Efficiency?</a:t>
            </a:r>
            <a:endParaRPr lang="en-US" sz="28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3870030" y="1791987"/>
            <a:ext cx="1974980" cy="1938992"/>
          </a:xfrm>
          <a:prstGeom prst="rect">
            <a:avLst/>
          </a:prstGeom>
          <a:noFill/>
        </p:spPr>
        <p:txBody>
          <a:bodyPr wrap="square" rtlCol="0">
            <a:spAutoFit/>
          </a:bodyPr>
          <a:lstStyle/>
          <a:p>
            <a:r>
              <a:rPr lang="en-US" sz="4000" b="1" dirty="0" smtClean="0">
                <a:solidFill>
                  <a:srgbClr val="FF0000"/>
                </a:solidFill>
              </a:rPr>
              <a:t>But what about…</a:t>
            </a:r>
            <a:endParaRPr lang="en-US" sz="4000" b="1" dirty="0">
              <a:solidFill>
                <a:srgbClr val="FF0000"/>
              </a:solidFill>
            </a:endParaRPr>
          </a:p>
        </p:txBody>
      </p:sp>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1343" y="1596229"/>
            <a:ext cx="2780905" cy="2098602"/>
          </a:xfrm>
          <a:prstGeom prst="rect">
            <a:avLst/>
          </a:prstGeom>
        </p:spPr>
      </p:pic>
      <p:sp>
        <p:nvSpPr>
          <p:cNvPr id="54" name="TextBox 53"/>
          <p:cNvSpPr txBox="1"/>
          <p:nvPr/>
        </p:nvSpPr>
        <p:spPr>
          <a:xfrm>
            <a:off x="6142755" y="3707426"/>
            <a:ext cx="2545091" cy="398908"/>
          </a:xfrm>
          <a:prstGeom prst="rect">
            <a:avLst/>
          </a:prstGeom>
          <a:solidFill>
            <a:schemeClr val="bg1"/>
          </a:solidFill>
          <a:ln w="76200" cmpd="sng">
            <a:solidFill>
              <a:srgbClr val="FF0000"/>
            </a:solidFill>
          </a:ln>
        </p:spPr>
        <p:txBody>
          <a:bodyPr wrap="none" lIns="90251" tIns="45125" rIns="90251" bIns="45125" rtlCol="0">
            <a:spAutoFit/>
          </a:bodyPr>
          <a:lstStyle/>
          <a:p>
            <a:pPr algn="ctr"/>
            <a:r>
              <a:rPr lang="en-US" sz="2000" b="1" dirty="0" smtClean="0">
                <a:latin typeface="Arial"/>
                <a:cs typeface="Arial"/>
              </a:rPr>
              <a:t>Holistic strategies?</a:t>
            </a:r>
            <a:endParaRPr lang="en-US" sz="2000" b="1" dirty="0">
              <a:latin typeface="Arial"/>
              <a:cs typeface="Arial"/>
            </a:endParaRPr>
          </a:p>
        </p:txBody>
      </p:sp>
    </p:spTree>
    <p:extLst>
      <p:ext uri="{BB962C8B-B14F-4D97-AF65-F5344CB8AC3E}">
        <p14:creationId xmlns:p14="http://schemas.microsoft.com/office/powerpoint/2010/main" val="3078579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4884684" y="2706174"/>
          <a:ext cx="3848100" cy="28955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454464" y="5372100"/>
            <a:ext cx="2743200" cy="861774"/>
          </a:xfrm>
          <a:prstGeom prst="rect">
            <a:avLst/>
          </a:prstGeom>
          <a:noFill/>
        </p:spPr>
        <p:txBody>
          <a:bodyPr wrap="square" rtlCol="0">
            <a:spAutoFit/>
          </a:bodyPr>
          <a:lstStyle/>
          <a:p>
            <a:pPr algn="ct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Energy &amp; Cost Savings</a:t>
            </a:r>
          </a:p>
          <a:p>
            <a:pPr algn="ctr"/>
            <a: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t>(over time)  </a:t>
            </a:r>
          </a:p>
          <a:p>
            <a:pPr algn="ctr"/>
            <a:endParaRPr lang="en-US" dirty="0">
              <a:solidFill>
                <a:prstClr val="black"/>
              </a:solidFill>
              <a:cs typeface="Calibri" panose="020F0502020204030204" pitchFamily="34" charset="0"/>
            </a:endParaRPr>
          </a:p>
        </p:txBody>
      </p:sp>
      <p:grpSp>
        <p:nvGrpSpPr>
          <p:cNvPr id="20" name="Group 19"/>
          <p:cNvGrpSpPr/>
          <p:nvPr/>
        </p:nvGrpSpPr>
        <p:grpSpPr>
          <a:xfrm rot="478965">
            <a:off x="4942351" y="4375803"/>
            <a:ext cx="258451" cy="198625"/>
            <a:chOff x="790694" y="3747298"/>
            <a:chExt cx="258451" cy="198625"/>
          </a:xfrm>
          <a:gradFill>
            <a:gsLst>
              <a:gs pos="0">
                <a:schemeClr val="accent2">
                  <a:lumMod val="50000"/>
                </a:schemeClr>
              </a:gs>
              <a:gs pos="50000">
                <a:schemeClr val="accent2">
                  <a:lumMod val="75000"/>
                </a:schemeClr>
              </a:gs>
              <a:gs pos="100000">
                <a:schemeClr val="accent2">
                  <a:lumMod val="20000"/>
                  <a:lumOff val="80000"/>
                </a:schemeClr>
              </a:gs>
            </a:gsLst>
            <a:lin ang="5400000" scaled="0"/>
          </a:gradFill>
        </p:grpSpPr>
        <p:sp>
          <p:nvSpPr>
            <p:cNvPr id="21" name="Round Same Side Corner Rectangle 20"/>
            <p:cNvSpPr/>
            <p:nvPr/>
          </p:nvSpPr>
          <p:spPr>
            <a:xfrm rot="9173277">
              <a:off x="790694" y="3747298"/>
              <a:ext cx="258451" cy="139794"/>
            </a:xfrm>
            <a:prstGeom prst="round2SameRect">
              <a:avLst>
                <a:gd name="adj1" fmla="val 50000"/>
                <a:gd name="adj2" fmla="val 0"/>
              </a:avLst>
            </a:prstGeom>
            <a:grp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p:nvSpPr>
          <p:spPr>
            <a:xfrm>
              <a:off x="891540" y="3900204"/>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p:cNvSpPr/>
            <p:nvPr/>
          </p:nvSpPr>
          <p:spPr>
            <a:xfrm>
              <a:off x="994411" y="3853248"/>
              <a:ext cx="45719" cy="45719"/>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TextBox 23"/>
          <p:cNvSpPr txBox="1"/>
          <p:nvPr/>
        </p:nvSpPr>
        <p:spPr>
          <a:xfrm>
            <a:off x="5166455" y="2826309"/>
            <a:ext cx="3319219" cy="338554"/>
          </a:xfrm>
          <a:prstGeom prst="rect">
            <a:avLst/>
          </a:prstGeom>
          <a:noFill/>
        </p:spPr>
        <p:txBody>
          <a:bodyPr wrap="square" rtlCol="0">
            <a:spAutoFit/>
          </a:bodyPr>
          <a:lstStyle/>
          <a:p>
            <a:pPr algn="ct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Continuous improvement!</a:t>
            </a:r>
          </a:p>
        </p:txBody>
      </p:sp>
      <p:sp>
        <p:nvSpPr>
          <p:cNvPr id="12" name="Title 11"/>
          <p:cNvSpPr>
            <a:spLocks noGrp="1"/>
          </p:cNvSpPr>
          <p:nvPr>
            <p:ph type="title"/>
          </p:nvPr>
        </p:nvSpPr>
        <p:spPr>
          <a:xfrm>
            <a:off x="304800" y="272337"/>
            <a:ext cx="8839200" cy="1082814"/>
          </a:xfrm>
        </p:spPr>
        <p:txBody>
          <a:bodyPr>
            <a:normAutofit fontScale="90000"/>
          </a:bodyPr>
          <a:lstStyle/>
          <a:p>
            <a:r>
              <a:rPr lang="en-US" dirty="0"/>
              <a:t>A more </a:t>
            </a:r>
            <a:r>
              <a:rPr lang="en-US" dirty="0" smtClean="0"/>
              <a:t>Comprehensive approach </a:t>
            </a:r>
            <a:r>
              <a:rPr lang="en-US" dirty="0"/>
              <a:t>to Energy </a:t>
            </a:r>
            <a:r>
              <a:rPr lang="en-US" dirty="0" smtClean="0"/>
              <a:t>Efficiency is needed</a:t>
            </a:r>
            <a:endParaRPr lang="en-US" dirty="0"/>
          </a:p>
        </p:txBody>
      </p:sp>
      <p:graphicFrame>
        <p:nvGraphicFramePr>
          <p:cNvPr id="19" name="Content Placeholder 6"/>
          <p:cNvGraphicFramePr>
            <a:graphicFrameLocks noGrp="1"/>
          </p:cNvGraphicFramePr>
          <p:nvPr>
            <p:ph sz="half" idx="4294967295"/>
            <p:extLst/>
          </p:nvPr>
        </p:nvGraphicFramePr>
        <p:xfrm>
          <a:off x="228600" y="2286000"/>
          <a:ext cx="4124325" cy="34033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Right Arrow 13"/>
          <p:cNvSpPr/>
          <p:nvPr/>
        </p:nvSpPr>
        <p:spPr>
          <a:xfrm>
            <a:off x="3432066" y="3852968"/>
            <a:ext cx="14986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ectangle 15"/>
          <p:cNvSpPr/>
          <p:nvPr/>
        </p:nvSpPr>
        <p:spPr>
          <a:xfrm>
            <a:off x="200025" y="1524000"/>
            <a:ext cx="8705850" cy="923330"/>
          </a:xfrm>
          <a:prstGeom prst="rect">
            <a:avLst/>
          </a:prstGeom>
        </p:spPr>
        <p:txBody>
          <a:bodyPr wrap="square">
            <a:spAutoFit/>
          </a:bodyPr>
          <a:lstStyle/>
          <a:p>
            <a:pPr algn="ct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Organizations that target behavioral and organizational barriers, as well as technological, can achieve </a:t>
            </a:r>
            <a:r>
              <a:rPr lang="en-US" u="sng" dirty="0">
                <a:solidFill>
                  <a:srgbClr val="1F497D"/>
                </a:solidFill>
                <a:latin typeface="Verdana" panose="020B0604030504040204" pitchFamily="34" charset="0"/>
                <a:ea typeface="Verdana" panose="020B0604030504040204" pitchFamily="34" charset="0"/>
                <a:cs typeface="Verdana" panose="020B0604030504040204" pitchFamily="34" charset="0"/>
              </a:rPr>
              <a:t>continual improvement in energy performance</a:t>
            </a:r>
            <a:r>
              <a:rPr lang="en-US"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sp>
        <p:nvSpPr>
          <p:cNvPr id="15" name="14 CuadroTexto"/>
          <p:cNvSpPr txBox="1"/>
          <p:nvPr/>
        </p:nvSpPr>
        <p:spPr>
          <a:xfrm>
            <a:off x="76200" y="5628680"/>
            <a:ext cx="4643438" cy="830997"/>
          </a:xfrm>
          <a:prstGeom prst="rect">
            <a:avLst/>
          </a:prstGeom>
          <a:solidFill>
            <a:schemeClr val="bg1"/>
          </a:solidFill>
        </p:spPr>
        <p:txBody>
          <a:bodyPr wrap="square" rtlCol="0">
            <a:spAutoFit/>
          </a:bodyPr>
          <a:lstStyle/>
          <a:p>
            <a:pPr algn="ctr"/>
            <a:r>
              <a:rPr lang="es-MX" sz="1600" dirty="0">
                <a:solidFill>
                  <a:prstClr val="black"/>
                </a:solidFill>
                <a:latin typeface="Verdana" panose="020B0604030504040204" pitchFamily="34" charset="0"/>
                <a:ea typeface="Verdana" panose="020B0604030504040204" pitchFamily="34" charset="0"/>
                <a:cs typeface="Verdana" panose="020B0604030504040204" pitchFamily="34" charset="0"/>
              </a:rPr>
              <a:t>Staff at </a:t>
            </a:r>
            <a:r>
              <a:rPr lang="en-US"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every</a:t>
            </a:r>
            <a:r>
              <a:rPr lang="es-MX"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n-US"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level</a:t>
            </a:r>
            <a:r>
              <a:rPr lang="es-MX" sz="1600" u="sng"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es-MX" sz="1600" dirty="0">
                <a:solidFill>
                  <a:prstClr val="black"/>
                </a:solidFill>
                <a:latin typeface="Verdana" panose="020B0604030504040204" pitchFamily="34" charset="0"/>
                <a:ea typeface="Verdana" panose="020B0604030504040204" pitchFamily="34" charset="0"/>
                <a:cs typeface="Verdana" panose="020B0604030504040204" pitchFamily="34" charset="0"/>
              </a:rPr>
              <a:t>of </a:t>
            </a:r>
            <a:r>
              <a:rPr lang="en-US" sz="1600" dirty="0">
                <a:solidFill>
                  <a:prstClr val="black"/>
                </a:solidFill>
                <a:latin typeface="Verdana" panose="020B0604030504040204" pitchFamily="34" charset="0"/>
                <a:ea typeface="Verdana" panose="020B0604030504040204" pitchFamily="34" charset="0"/>
                <a:cs typeface="Verdana" panose="020B0604030504040204" pitchFamily="34" charset="0"/>
              </a:rPr>
              <a:t>an organization need to be engaged and involved in order to achieve energy goals!</a:t>
            </a:r>
          </a:p>
        </p:txBody>
      </p:sp>
      <p:cxnSp>
        <p:nvCxnSpPr>
          <p:cNvPr id="28" name="27 Conector recto de flecha"/>
          <p:cNvCxnSpPr/>
          <p:nvPr/>
        </p:nvCxnSpPr>
        <p:spPr>
          <a:xfrm flipV="1">
            <a:off x="3048000" y="5105400"/>
            <a:ext cx="45720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flipH="1" flipV="1">
            <a:off x="1219200" y="5105400"/>
            <a:ext cx="388124"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87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11222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5" descr="3M"/>
          <p:cNvPicPr>
            <a:picLocks noChangeAspect="1" noChangeArrowheads="1"/>
          </p:cNvPicPr>
          <p:nvPr/>
        </p:nvPicPr>
        <p:blipFill>
          <a:blip r:embed="rId3" cstate="email"/>
          <a:srcRect/>
          <a:stretch>
            <a:fillRect/>
          </a:stretch>
        </p:blipFill>
        <p:spPr bwMode="auto">
          <a:xfrm>
            <a:off x="6795236" y="3540513"/>
            <a:ext cx="1155700" cy="723786"/>
          </a:xfrm>
          <a:prstGeom prst="rect">
            <a:avLst/>
          </a:prstGeom>
          <a:noFill/>
          <a:ln w="9525">
            <a:noFill/>
            <a:miter lim="800000"/>
            <a:headEnd/>
            <a:tailEnd/>
          </a:ln>
        </p:spPr>
      </p:pic>
      <p:pic>
        <p:nvPicPr>
          <p:cNvPr id="26" name="Picture 21" descr="Nissan-logo.jpg"/>
          <p:cNvPicPr>
            <a:picLocks noChangeAspect="1"/>
          </p:cNvPicPr>
          <p:nvPr/>
        </p:nvPicPr>
        <p:blipFill>
          <a:blip r:embed="rId4" cstate="email">
            <a:clrChange>
              <a:clrFrom>
                <a:srgbClr val="FFFFFF"/>
              </a:clrFrom>
              <a:clrTo>
                <a:srgbClr val="FFFFFF">
                  <a:alpha val="0"/>
                </a:srgbClr>
              </a:clrTo>
            </a:clrChange>
          </a:blip>
          <a:srcRect/>
          <a:stretch>
            <a:fillRect/>
          </a:stretch>
        </p:blipFill>
        <p:spPr bwMode="auto">
          <a:xfrm>
            <a:off x="3493513" y="3807492"/>
            <a:ext cx="2031445" cy="293688"/>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071" y="3575759"/>
            <a:ext cx="2515819" cy="68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23236" y="4392833"/>
            <a:ext cx="4572000" cy="584775"/>
          </a:xfrm>
          <a:prstGeom prst="rect">
            <a:avLst/>
          </a:prstGeom>
        </p:spPr>
        <p:txBody>
          <a:bodyPr>
            <a:spAutoFit/>
          </a:bodyPr>
          <a:lstStyle/>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	</a:t>
            </a:r>
          </a:p>
        </p:txBody>
      </p:sp>
      <p:grpSp>
        <p:nvGrpSpPr>
          <p:cNvPr id="17" name="Group 16"/>
          <p:cNvGrpSpPr/>
          <p:nvPr/>
        </p:nvGrpSpPr>
        <p:grpSpPr>
          <a:xfrm>
            <a:off x="103519" y="4307480"/>
            <a:ext cx="2812925" cy="1755139"/>
            <a:chOff x="744" y="145603"/>
            <a:chExt cx="2902148" cy="1757756"/>
          </a:xfrm>
        </p:grpSpPr>
        <p:sp>
          <p:nvSpPr>
            <p:cNvPr id="19" name="Rectangle 18"/>
            <p:cNvSpPr/>
            <p:nvPr/>
          </p:nvSpPr>
          <p:spPr>
            <a:xfrm>
              <a:off x="744" y="145603"/>
              <a:ext cx="2902148" cy="1741289"/>
            </a:xfrm>
            <a:prstGeom prst="rect">
              <a:avLst/>
            </a:prstGeom>
            <a:ln/>
          </p:spPr>
          <p:style>
            <a:lnRef idx="2">
              <a:schemeClr val="accent3"/>
            </a:lnRef>
            <a:fillRef idx="1">
              <a:schemeClr val="lt1"/>
            </a:fillRef>
            <a:effectRef idx="0">
              <a:schemeClr val="accent3"/>
            </a:effectRef>
            <a:fontRef idx="minor">
              <a:schemeClr val="dk1"/>
            </a:fontRef>
          </p:style>
        </p:sp>
        <p:sp>
          <p:nvSpPr>
            <p:cNvPr id="20" name="Rectangle 19"/>
            <p:cNvSpPr/>
            <p:nvPr/>
          </p:nvSpPr>
          <p:spPr>
            <a:xfrm>
              <a:off x="744" y="145603"/>
              <a:ext cx="2902148" cy="1757756"/>
            </a:xfrm>
            <a:prstGeom prst="rect">
              <a:avLst/>
            </a:prstGeom>
          </p:spPr>
          <p:style>
            <a:lnRef idx="2">
              <a:schemeClr val="accent3"/>
            </a:lnRef>
            <a:fillRef idx="1">
              <a:schemeClr val="lt1"/>
            </a:fillRef>
            <a:effectRef idx="0">
              <a:schemeClr val="accent3"/>
            </a:effectRef>
            <a:fontRef idx="minor">
              <a:schemeClr val="dk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Almost</a:t>
              </a:r>
              <a:r>
                <a:rPr lang="en-US" sz="24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 9 gigawatt-hours of energy saved </a:t>
              </a:r>
              <a:r>
                <a:rPr lang="en-US"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in 2014</a:t>
              </a:r>
              <a:endParaRPr lang="en-US" sz="24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1" name="Group 20"/>
          <p:cNvGrpSpPr/>
          <p:nvPr/>
        </p:nvGrpSpPr>
        <p:grpSpPr>
          <a:xfrm>
            <a:off x="3060984" y="4307480"/>
            <a:ext cx="2841496" cy="1764013"/>
            <a:chOff x="1633124" y="2206003"/>
            <a:chExt cx="3125390" cy="1875234"/>
          </a:xfrm>
        </p:grpSpPr>
        <p:sp>
          <p:nvSpPr>
            <p:cNvPr id="22" name="Rectangle 21"/>
            <p:cNvSpPr/>
            <p:nvPr/>
          </p:nvSpPr>
          <p:spPr>
            <a:xfrm>
              <a:off x="1633124" y="2206003"/>
              <a:ext cx="3125390" cy="1875234"/>
            </a:xfrm>
            <a:prstGeom prst="rect">
              <a:avLst/>
            </a:prstGeom>
          </p:spPr>
          <p:style>
            <a:lnRef idx="2">
              <a:schemeClr val="accent3"/>
            </a:lnRef>
            <a:fillRef idx="1">
              <a:schemeClr val="lt1"/>
            </a:fillRef>
            <a:effectRef idx="0">
              <a:schemeClr val="accent3"/>
            </a:effectRef>
            <a:fontRef idx="minor">
              <a:schemeClr val="dk1"/>
            </a:fontRef>
          </p:style>
        </p:sp>
        <p:sp>
          <p:nvSpPr>
            <p:cNvPr id="23" name="Rectangle 22"/>
            <p:cNvSpPr/>
            <p:nvPr/>
          </p:nvSpPr>
          <p:spPr>
            <a:xfrm>
              <a:off x="1780945" y="2306171"/>
              <a:ext cx="2829747" cy="1757332"/>
            </a:xfrm>
            <a:prstGeom prst="rect">
              <a:avLst/>
            </a:prstGeom>
            <a:ln>
              <a:noFill/>
            </a:ln>
          </p:spPr>
          <p:style>
            <a:lnRef idx="2">
              <a:schemeClr val="accent3"/>
            </a:lnRef>
            <a:fillRef idx="1">
              <a:schemeClr val="lt1"/>
            </a:fillRef>
            <a:effectRef idx="0">
              <a:schemeClr val="accent3"/>
            </a:effectRef>
            <a:fontRef idx="minor">
              <a:schemeClr val="dk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$900,000 savings in first year with 4 month payback</a:t>
              </a:r>
              <a:endParaRPr lang="en-US" sz="24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24" name="Group 23"/>
          <p:cNvGrpSpPr/>
          <p:nvPr/>
        </p:nvGrpSpPr>
        <p:grpSpPr>
          <a:xfrm>
            <a:off x="6019800" y="4298606"/>
            <a:ext cx="3056261" cy="1781763"/>
            <a:chOff x="3962400" y="676615"/>
            <a:chExt cx="3696294" cy="2016152"/>
          </a:xfrm>
        </p:grpSpPr>
        <p:sp>
          <p:nvSpPr>
            <p:cNvPr id="27" name="Rectangle 26"/>
            <p:cNvSpPr/>
            <p:nvPr/>
          </p:nvSpPr>
          <p:spPr>
            <a:xfrm>
              <a:off x="3962400" y="676615"/>
              <a:ext cx="3696294" cy="2016152"/>
            </a:xfrm>
            <a:prstGeom prst="rect">
              <a:avLst/>
            </a:prstGeom>
          </p:spPr>
          <p:style>
            <a:lnRef idx="2">
              <a:schemeClr val="accent3"/>
            </a:lnRef>
            <a:fillRef idx="1">
              <a:schemeClr val="lt1"/>
            </a:fillRef>
            <a:effectRef idx="0">
              <a:schemeClr val="accent3"/>
            </a:effectRef>
            <a:fontRef idx="minor">
              <a:schemeClr val="dk1"/>
            </a:fontRef>
          </p:style>
        </p:sp>
        <p:sp>
          <p:nvSpPr>
            <p:cNvPr id="28" name="Rectangle 27"/>
            <p:cNvSpPr/>
            <p:nvPr/>
          </p:nvSpPr>
          <p:spPr>
            <a:xfrm>
              <a:off x="4131357" y="715327"/>
              <a:ext cx="3517664" cy="1789520"/>
            </a:xfrm>
            <a:prstGeom prst="rect">
              <a:avLst/>
            </a:prstGeom>
            <a:ln>
              <a:noFill/>
            </a:ln>
          </p:spPr>
          <p:style>
            <a:lnRef idx="2">
              <a:schemeClr val="accent3"/>
            </a:lnRef>
            <a:fillRef idx="1">
              <a:schemeClr val="lt1"/>
            </a:fillRef>
            <a:effectRef idx="0">
              <a:schemeClr val="accent3"/>
            </a:effectRef>
            <a:fontRef idx="minor">
              <a:schemeClr val="dk1"/>
            </a:fontRef>
          </p:style>
          <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altLang="en-US" sz="2400" dirty="0">
                  <a:solidFill>
                    <a:schemeClr val="tx2"/>
                  </a:solidFill>
                  <a:latin typeface="Verdana" panose="020B0604030504040204" pitchFamily="34" charset="0"/>
                  <a:ea typeface="Verdana" panose="020B0604030504040204" pitchFamily="34" charset="0"/>
                  <a:cs typeface="Verdana" panose="020B0604030504040204" pitchFamily="34" charset="0"/>
                </a:rPr>
                <a:t>I</a:t>
              </a:r>
              <a:r>
                <a:rPr kumimoji="0" lang="en-US" altLang="en-US" sz="2400" b="0" i="0" u="none" strike="noStrike" kern="1200"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mproved energy performance by 15.2% 2</a:t>
              </a:r>
              <a:r>
                <a:rPr kumimoji="0" lang="en-US" altLang="en-US" sz="2400" b="0" i="0" u="none" strike="noStrike" kern="1200" cap="none" normalizeH="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 y</a:t>
              </a:r>
              <a:r>
                <a:rPr kumimoji="0" lang="en-US" altLang="en-US" sz="2400" b="0" i="0" u="none" strike="noStrike" kern="1200" cap="none" normalizeH="0" baseline="0" dirty="0" smtClean="0">
                  <a:ln>
                    <a:noFill/>
                  </a:ln>
                  <a:solidFill>
                    <a:schemeClr val="tx2"/>
                  </a:solidFill>
                  <a:effectLst/>
                  <a:latin typeface="Verdana" panose="020B0604030504040204" pitchFamily="34" charset="0"/>
                  <a:ea typeface="Verdana" panose="020B0604030504040204" pitchFamily="34" charset="0"/>
                  <a:cs typeface="Verdana" panose="020B0604030504040204" pitchFamily="34" charset="0"/>
                </a:rPr>
                <a:t>ears  </a:t>
              </a:r>
              <a:endParaRPr lang="en-US" sz="2400" kern="12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 name="Rectangle 1"/>
          <p:cNvSpPr/>
          <p:nvPr/>
        </p:nvSpPr>
        <p:spPr>
          <a:xfrm>
            <a:off x="283597" y="1661545"/>
            <a:ext cx="8506223" cy="1429622"/>
          </a:xfrm>
          <a:prstGeom prst="rect">
            <a:avLst/>
          </a:prstGeom>
          <a:solidFill>
            <a:schemeClr val="tx2">
              <a:lumMod val="75000"/>
            </a:schemeClr>
          </a:solidFill>
        </p:spPr>
        <p:txBody>
          <a:bodyPr wrap="square">
            <a:spAutoFit/>
          </a:bodyPr>
          <a:lstStyle/>
          <a:p>
            <a:pPr marL="234950" algn="ctr">
              <a:lnSpc>
                <a:spcPct val="110000"/>
              </a:lnSpc>
              <a:buClr>
                <a:srgbClr val="92D050"/>
              </a:buClr>
            </a:pP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2000" b="1"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Global Savings Potential to 2030</a:t>
            </a:r>
          </a:p>
          <a:p>
            <a:pPr marL="234950" algn="r">
              <a:lnSpc>
                <a:spcPct val="110000"/>
              </a:lnSpc>
              <a:buClr>
                <a:srgbClr val="92D050"/>
              </a:buClr>
            </a:pPr>
            <a:r>
              <a:rPr lang="en-US" sz="1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~62 </a:t>
            </a:r>
            <a:r>
              <a:rPr lang="en-US" sz="1900" dirty="0" err="1">
                <a:solidFill>
                  <a:schemeClr val="bg1"/>
                </a:solidFill>
                <a:latin typeface="Verdana" panose="020B0604030504040204" pitchFamily="34" charset="0"/>
                <a:ea typeface="Verdana" panose="020B0604030504040204" pitchFamily="34" charset="0"/>
                <a:cs typeface="Verdana" panose="020B0604030504040204" pitchFamily="34" charset="0"/>
              </a:rPr>
              <a:t>exajoules</a:t>
            </a:r>
            <a:r>
              <a:rPr lang="en-US" sz="1900" dirty="0">
                <a:solidFill>
                  <a:schemeClr val="bg1"/>
                </a:solidFill>
                <a:latin typeface="Verdana" panose="020B0604030504040204" pitchFamily="34" charset="0"/>
                <a:ea typeface="Verdana" panose="020B0604030504040204" pitchFamily="34" charset="0"/>
                <a:cs typeface="Verdana" panose="020B0604030504040204" pitchFamily="34" charset="0"/>
              </a:rPr>
              <a:t> of cumulative energy savings</a:t>
            </a:r>
          </a:p>
          <a:p>
            <a:pPr marL="234950" algn="r">
              <a:lnSpc>
                <a:spcPct val="110000"/>
              </a:lnSpc>
              <a:buClr>
                <a:srgbClr val="92D050"/>
              </a:buClr>
            </a:pPr>
            <a:r>
              <a:rPr lang="en-US" sz="1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$600 </a:t>
            </a:r>
            <a:r>
              <a:rPr lang="en-US" sz="1900" dirty="0">
                <a:solidFill>
                  <a:schemeClr val="bg1"/>
                </a:solidFill>
                <a:latin typeface="Verdana" panose="020B0604030504040204" pitchFamily="34" charset="0"/>
                <a:ea typeface="Verdana" panose="020B0604030504040204" pitchFamily="34" charset="0"/>
                <a:cs typeface="Verdana" panose="020B0604030504040204" pitchFamily="34" charset="0"/>
              </a:rPr>
              <a:t>billion in energy costs </a:t>
            </a:r>
          </a:p>
          <a:p>
            <a:pPr marL="234950" algn="r">
              <a:lnSpc>
                <a:spcPct val="110000"/>
              </a:lnSpc>
              <a:buClr>
                <a:srgbClr val="92D050"/>
              </a:buClr>
            </a:pPr>
            <a:r>
              <a:rPr lang="en-US" sz="19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en-US" sz="1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,500 </a:t>
            </a:r>
            <a:r>
              <a:rPr lang="en-US" sz="1900" dirty="0">
                <a:solidFill>
                  <a:schemeClr val="bg1"/>
                </a:solidFill>
                <a:latin typeface="Verdana" panose="020B0604030504040204" pitchFamily="34" charset="0"/>
                <a:ea typeface="Verdana" panose="020B0604030504040204" pitchFamily="34" charset="0"/>
                <a:cs typeface="Verdana" panose="020B0604030504040204" pitchFamily="34" charset="0"/>
              </a:rPr>
              <a:t>Mt of CO</a:t>
            </a:r>
            <a:r>
              <a:rPr lang="en-US" sz="1900" baseline="-250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en-US" sz="1900" dirty="0">
                <a:solidFill>
                  <a:schemeClr val="bg1"/>
                </a:solidFill>
                <a:latin typeface="Verdana" panose="020B0604030504040204" pitchFamily="34" charset="0"/>
                <a:ea typeface="Verdana" panose="020B0604030504040204" pitchFamily="34" charset="0"/>
                <a:cs typeface="Verdana" panose="020B0604030504040204" pitchFamily="34" charset="0"/>
              </a:rPr>
              <a:t> emissions </a:t>
            </a:r>
            <a:r>
              <a:rPr lang="en-US" sz="19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avoided</a:t>
            </a:r>
            <a:endParaRPr lang="en-US" sz="19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Rounded Rectangle 31"/>
          <p:cNvSpPr/>
          <p:nvPr/>
        </p:nvSpPr>
        <p:spPr>
          <a:xfrm>
            <a:off x="194013" y="1758964"/>
            <a:ext cx="2777541" cy="1234784"/>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buClr>
                <a:srgbClr val="85B939"/>
              </a:buClr>
            </a:pPr>
            <a:endParaRPr lang="en-US" b="1" dirty="0">
              <a:solidFill>
                <a:srgbClr val="85B939"/>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345491" y="1735411"/>
            <a:ext cx="2934958" cy="1292662"/>
          </a:xfrm>
          <a:prstGeom prst="rect">
            <a:avLst/>
          </a:prstGeom>
          <a:noFill/>
        </p:spPr>
        <p:txBody>
          <a:bodyPr wrap="square" rtlCol="0">
            <a:spAutoFit/>
          </a:bodyPr>
          <a:lstStyle/>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ISO 50001 International Standard</a:t>
            </a:r>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35292" y="403469"/>
            <a:ext cx="9144000" cy="523220"/>
          </a:xfrm>
          <a:prstGeom prst="rect">
            <a:avLst/>
          </a:prstGeom>
          <a:noFill/>
        </p:spPr>
        <p:txBody>
          <a:bodyPr wrap="square" rtlCol="0">
            <a:spAutoFit/>
          </a:bodyPr>
          <a:lstStyle/>
          <a:p>
            <a:pPr algn="ctr"/>
            <a:r>
              <a:rPr lang="en-US" sz="2800" b="1" dirty="0" smtClean="0">
                <a:solidFill>
                  <a:srgbClr val="85B939"/>
                </a:solidFill>
                <a:latin typeface="Verdana" panose="020B0604030504040204" pitchFamily="34" charset="0"/>
                <a:ea typeface="Verdana" panose="020B0604030504040204" pitchFamily="34" charset="0"/>
                <a:cs typeface="Verdana" panose="020B0604030504040204" pitchFamily="34" charset="0"/>
              </a:rPr>
              <a:t>ISO 50001 Delivers Significant Impacts</a:t>
            </a:r>
            <a:endParaRPr lang="en-US" sz="2800" b="1" dirty="0">
              <a:solidFill>
                <a:srgbClr val="85B939"/>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06291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0" y="1500174"/>
            <a:ext cx="6046788" cy="4691088"/>
          </a:xfrm>
          <a:prstGeom prst="rect">
            <a:avLst/>
          </a:prstGeom>
          <a:noFill/>
          <a:ln w="9525">
            <a:noFill/>
            <a:miter lim="800000"/>
            <a:headEnd/>
            <a:tailEnd/>
          </a:ln>
        </p:spPr>
        <p:txBody>
          <a:bodyPr lIns="90621" tIns="45310" rIns="90621" bIns="45310"/>
          <a:lstStyle/>
          <a:p>
            <a:pPr marL="342900" indent="-342900" defTabSz="452438">
              <a:spcBef>
                <a:spcPts val="1200"/>
              </a:spcBef>
              <a:buClr>
                <a:schemeClr val="tx2"/>
              </a:buClr>
              <a:buFont typeface="Arial" pitchFamily="34" charset="0"/>
              <a:buChar char="•"/>
              <a:defRPr/>
            </a:pPr>
            <a:r>
              <a:rPr lang="en-US" dirty="0" smtClean="0">
                <a:ea typeface="Verdana" panose="020B0604030504040204" pitchFamily="34" charset="0"/>
                <a:cs typeface="Verdana" panose="020B0604030504040204" pitchFamily="34" charset="0"/>
              </a:rPr>
              <a:t>Business-friendly practices and requirements</a:t>
            </a:r>
          </a:p>
          <a:p>
            <a:pPr marL="342900" indent="-342900" defTabSz="452438">
              <a:spcBef>
                <a:spcPts val="1200"/>
              </a:spcBef>
              <a:buClr>
                <a:schemeClr val="tx2"/>
              </a:buClr>
              <a:buFont typeface="Arial" pitchFamily="34" charset="0"/>
              <a:buChar char="•"/>
              <a:defRPr/>
            </a:pPr>
            <a:r>
              <a:rPr lang="en-US" dirty="0" smtClean="0">
                <a:ea typeface="Verdana" panose="020B0604030504040204" pitchFamily="34" charset="0"/>
                <a:cs typeface="Verdana" panose="020B0604030504040204" pitchFamily="34" charset="0"/>
              </a:rPr>
              <a:t>Applicable </a:t>
            </a:r>
            <a:r>
              <a:rPr lang="en-US" dirty="0">
                <a:ea typeface="Verdana" panose="020B0604030504040204" pitchFamily="34" charset="0"/>
                <a:cs typeface="Verdana" panose="020B0604030504040204" pitchFamily="34" charset="0"/>
              </a:rPr>
              <a:t>to any </a:t>
            </a:r>
            <a:r>
              <a:rPr lang="en-US" dirty="0" smtClean="0">
                <a:ea typeface="Verdana" panose="020B0604030504040204" pitchFamily="34" charset="0"/>
                <a:cs typeface="Verdana" panose="020B0604030504040204" pitchFamily="34" charset="0"/>
              </a:rPr>
              <a:t>organization that uses energy</a:t>
            </a:r>
            <a:endParaRPr lang="en-US" altLang="ko-KR" dirty="0" smtClean="0">
              <a:ea typeface="Verdana" panose="020B0604030504040204" pitchFamily="34" charset="0"/>
              <a:cs typeface="Verdana" panose="020B0604030504040204" pitchFamily="34" charset="0"/>
            </a:endParaRPr>
          </a:p>
          <a:p>
            <a:pPr marL="342900" indent="-342900" defTabSz="452438">
              <a:spcBef>
                <a:spcPts val="1200"/>
              </a:spcBef>
              <a:buClr>
                <a:schemeClr val="tx2"/>
              </a:buClr>
              <a:buFont typeface="Arial" pitchFamily="34" charset="0"/>
              <a:buChar char="•"/>
              <a:defRPr/>
            </a:pPr>
            <a:r>
              <a:rPr lang="en-US" altLang="ko-KR" dirty="0" smtClean="0">
                <a:ea typeface="Verdana" panose="020B0604030504040204" pitchFamily="34" charset="0"/>
                <a:cs typeface="Verdana" panose="020B0604030504040204" pitchFamily="34" charset="0"/>
              </a:rPr>
              <a:t>Goes beyond projects, and promotes institutional change within organizations to ensure </a:t>
            </a:r>
            <a:r>
              <a:rPr lang="en-US" dirty="0">
                <a:ea typeface="Verdana" panose="020B0604030504040204" pitchFamily="34" charset="0"/>
                <a:cs typeface="Verdana" panose="020B0604030504040204" pitchFamily="34" charset="0"/>
              </a:rPr>
              <a:t>energy efficiency is integrated into day-to-day operations.  </a:t>
            </a:r>
          </a:p>
          <a:p>
            <a:pPr marL="342900" indent="-342900" defTabSz="452438">
              <a:spcBef>
                <a:spcPts val="1200"/>
              </a:spcBef>
              <a:buClr>
                <a:schemeClr val="tx2"/>
              </a:buClr>
              <a:buFont typeface="Arial" pitchFamily="34" charset="0"/>
              <a:buChar char="•"/>
              <a:defRPr/>
            </a:pPr>
            <a:r>
              <a:rPr lang="en-US" dirty="0" smtClean="0">
                <a:ea typeface="Verdana" panose="020B0604030504040204" pitchFamily="34" charset="0"/>
                <a:cs typeface="Verdana" panose="020B0604030504040204" pitchFamily="34" charset="0"/>
              </a:rPr>
              <a:t>Over 50 countries currently involved in standard-making process – many countries adopting ISO 50001 as national standard</a:t>
            </a:r>
          </a:p>
          <a:p>
            <a:pPr marL="342900" indent="-342900" defTabSz="452438">
              <a:spcBef>
                <a:spcPts val="1200"/>
              </a:spcBef>
              <a:buClr>
                <a:schemeClr val="tx2"/>
              </a:buClr>
              <a:buFont typeface="Arial" pitchFamily="34" charset="0"/>
              <a:buChar char="•"/>
              <a:defRPr/>
            </a:pPr>
            <a:r>
              <a:rPr lang="en-US" altLang="ko-KR" dirty="0">
                <a:ea typeface="Verdana" panose="020B0604030504040204" pitchFamily="34" charset="0"/>
                <a:cs typeface="Verdana" panose="020B0604030504040204" pitchFamily="34" charset="0"/>
              </a:rPr>
              <a:t>Thus, it is the global best practice standard for energy management that can help measure real progress toward energy efficiency goals at national and international levels</a:t>
            </a:r>
            <a:r>
              <a:rPr lang="en-US" altLang="ko-KR" dirty="0" smtClean="0">
                <a:ea typeface="Verdana" panose="020B0604030504040204" pitchFamily="34" charset="0"/>
                <a:cs typeface="Verdana" panose="020B0604030504040204" pitchFamily="34" charset="0"/>
              </a:rPr>
              <a:t>.</a:t>
            </a:r>
          </a:p>
          <a:p>
            <a:pPr marL="342900" indent="-342900" defTabSz="452438">
              <a:spcBef>
                <a:spcPts val="1200"/>
              </a:spcBef>
              <a:buClr>
                <a:schemeClr val="tx2"/>
              </a:buClr>
              <a:buFont typeface="Arial" pitchFamily="34" charset="0"/>
              <a:buChar char="•"/>
              <a:defRPr/>
            </a:pPr>
            <a:r>
              <a:rPr lang="en-US" altLang="ko-KR" dirty="0" smtClean="0">
                <a:ea typeface="Verdana" panose="020B0604030504040204" pitchFamily="34" charset="0"/>
                <a:cs typeface="Verdana" panose="020B0604030504040204" pitchFamily="34" charset="0"/>
              </a:rPr>
              <a:t>Achieving </a:t>
            </a:r>
            <a:r>
              <a:rPr lang="en-US" altLang="ko-KR" dirty="0">
                <a:ea typeface="Verdana" panose="020B0604030504040204" pitchFamily="34" charset="0"/>
                <a:cs typeface="Verdana" panose="020B0604030504040204" pitchFamily="34" charset="0"/>
              </a:rPr>
              <a:t>certification requires organizations to set energy performance goals and to meet those goals </a:t>
            </a:r>
            <a:r>
              <a:rPr lang="en-US" dirty="0">
                <a:ea typeface="Verdana" panose="020B0604030504040204" pitchFamily="34" charset="0"/>
                <a:cs typeface="Verdana" panose="020B0604030504040204" pitchFamily="34" charset="0"/>
              </a:rPr>
              <a:t>within a regulatory or voluntary policy environment</a:t>
            </a:r>
            <a:r>
              <a:rPr lang="en-US" dirty="0" smtClean="0">
                <a:ea typeface="Verdana" panose="020B0604030504040204" pitchFamily="34" charset="0"/>
                <a:cs typeface="Verdana" panose="020B0604030504040204" pitchFamily="34" charset="0"/>
              </a:rPr>
              <a:t>.</a:t>
            </a:r>
            <a:r>
              <a:rPr lang="en-US" altLang="ko-KR" dirty="0" smtClean="0">
                <a:ea typeface="Verdana" panose="020B0604030504040204" pitchFamily="34" charset="0"/>
                <a:cs typeface="Verdana" panose="020B0604030504040204" pitchFamily="34" charset="0"/>
              </a:rPr>
              <a:t> </a:t>
            </a:r>
          </a:p>
        </p:txBody>
      </p:sp>
      <p:pic>
        <p:nvPicPr>
          <p:cNvPr id="24580" name="Picture 9" descr="logo_iso"/>
          <p:cNvPicPr>
            <a:picLocks noChangeAspect="1" noChangeArrowheads="1"/>
          </p:cNvPicPr>
          <p:nvPr/>
        </p:nvPicPr>
        <p:blipFill>
          <a:blip r:embed="rId3" cstate="print"/>
          <a:srcRect/>
          <a:stretch>
            <a:fillRect/>
          </a:stretch>
        </p:blipFill>
        <p:spPr bwMode="auto">
          <a:xfrm>
            <a:off x="6286512" y="1571612"/>
            <a:ext cx="2614613" cy="750887"/>
          </a:xfrm>
          <a:prstGeom prst="rect">
            <a:avLst/>
          </a:prstGeom>
          <a:noFill/>
          <a:ln w="9525">
            <a:noFill/>
            <a:miter lim="800000"/>
            <a:headEnd/>
            <a:tailEnd/>
          </a:ln>
        </p:spPr>
      </p:pic>
      <p:sp>
        <p:nvSpPr>
          <p:cNvPr id="8" name="Rectangle 2"/>
          <p:cNvSpPr txBox="1">
            <a:spLocks noChangeArrowheads="1"/>
          </p:cNvSpPr>
          <p:nvPr/>
        </p:nvSpPr>
        <p:spPr>
          <a:xfrm>
            <a:off x="0" y="0"/>
            <a:ext cx="9144000" cy="1219200"/>
          </a:xfrm>
          <a:prstGeom prst="rect">
            <a:avLst/>
          </a:prstGeom>
        </p:spPr>
        <p:txBody>
          <a:bodyPr lIns="90621" tIns="45310" rIns="90621" bIns="45310" anchor="ctr">
            <a:normAutofit/>
          </a:bodyPr>
          <a:lstStyle/>
          <a:p>
            <a:pPr defTabSz="453106" fontAlgn="auto">
              <a:spcBef>
                <a:spcPts val="0"/>
              </a:spcBef>
              <a:spcAft>
                <a:spcPts val="0"/>
              </a:spcAft>
              <a:defRPr/>
            </a:pPr>
            <a:endParaRPr lang="en-US" sz="3200" kern="0" dirty="0">
              <a:solidFill>
                <a:srgbClr val="50565C">
                  <a:alpha val="100000"/>
                </a:srgbClr>
              </a:solidFill>
              <a:latin typeface="Arial"/>
              <a:cs typeface="+mn-cs"/>
            </a:endParaRPr>
          </a:p>
        </p:txBody>
      </p:sp>
      <p:sp>
        <p:nvSpPr>
          <p:cNvPr id="28678" name="Rectangle 2"/>
          <p:cNvSpPr txBox="1">
            <a:spLocks noChangeArrowheads="1"/>
          </p:cNvSpPr>
          <p:nvPr/>
        </p:nvSpPr>
        <p:spPr bwMode="auto">
          <a:xfrm>
            <a:off x="6143636" y="5143512"/>
            <a:ext cx="2820978" cy="104775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621" tIns="45310" rIns="90621" bIns="45310"/>
          <a:lstStyle/>
          <a:p>
            <a:pPr algn="ctr"/>
            <a:r>
              <a:rPr lang="en-US" sz="2000" b="1"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14,000+ </a:t>
            </a:r>
            <a:r>
              <a:rPr lang="en-US" sz="2000" b="1" u="sng" dirty="0">
                <a:solidFill>
                  <a:schemeClr val="tx2"/>
                </a:solidFill>
                <a:latin typeface="Verdana" panose="020B0604030504040204" pitchFamily="34" charset="0"/>
                <a:ea typeface="Verdana" panose="020B0604030504040204" pitchFamily="34" charset="0"/>
                <a:cs typeface="Verdana" panose="020B0604030504040204" pitchFamily="34" charset="0"/>
              </a:rPr>
              <a:t>certified sites worldwide as of </a:t>
            </a:r>
            <a:r>
              <a:rPr lang="en-US" sz="2000" b="1" u="sng" dirty="0" smtClean="0">
                <a:solidFill>
                  <a:schemeClr val="tx2"/>
                </a:solidFill>
                <a:latin typeface="Verdana" panose="020B0604030504040204" pitchFamily="34" charset="0"/>
                <a:ea typeface="Verdana" panose="020B0604030504040204" pitchFamily="34" charset="0"/>
                <a:cs typeface="Verdana" panose="020B0604030504040204" pitchFamily="34" charset="0"/>
              </a:rPr>
              <a:t>Sept. 2014</a:t>
            </a:r>
            <a:endParaRPr lang="en-US" sz="2000" b="1" u="sng"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24583" name="Title 6"/>
          <p:cNvSpPr>
            <a:spLocks noGrp="1"/>
          </p:cNvSpPr>
          <p:nvPr>
            <p:ph type="title"/>
          </p:nvPr>
        </p:nvSpPr>
        <p:spPr>
          <a:xfrm>
            <a:off x="152400" y="366702"/>
            <a:ext cx="8765350" cy="914400"/>
          </a:xfrm>
        </p:spPr>
        <p:txBody>
          <a:bodyPr>
            <a:noAutofit/>
          </a:bodyPr>
          <a:lstStyle/>
          <a:p>
            <a:pPr algn="l"/>
            <a:r>
              <a:rPr lang="en-US" sz="24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ISO 50001 International Standard - a strong Policy Tool for meeting Energy and Climate goals</a:t>
            </a:r>
            <a:endParaRPr lang="en-US" sz="28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25608"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6512" y="2786058"/>
            <a:ext cx="2571750" cy="204787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2341781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1940</Words>
  <Application>Microsoft Office PowerPoint</Application>
  <PresentationFormat>如螢幕大小 (4:3)</PresentationFormat>
  <Paragraphs>257</Paragraphs>
  <Slides>23</Slides>
  <Notes>11</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23</vt:i4>
      </vt:variant>
    </vt:vector>
  </HeadingPairs>
  <TitlesOfParts>
    <vt:vector size="30" baseType="lpstr">
      <vt:lpstr>Arial</vt:lpstr>
      <vt:lpstr>Calibri</vt:lpstr>
      <vt:lpstr>Symbol</vt:lpstr>
      <vt:lpstr>Tahoma</vt:lpstr>
      <vt:lpstr>Times New Roman</vt:lpstr>
      <vt:lpstr>Verdana</vt:lpstr>
      <vt:lpstr>Office Theme</vt:lpstr>
      <vt:lpstr>The Value of ISO 50001 for Advancing APEC Energy Efficiency Goals </vt:lpstr>
      <vt:lpstr>Energy management systems (ENMS) – a key tool for meeting National goals</vt:lpstr>
      <vt:lpstr>Despite Significant Benefits…Lots of Untapped Potential</vt:lpstr>
      <vt:lpstr>Current practice: Project-Based approach to energy efficiency</vt:lpstr>
      <vt:lpstr>PowerPoint 簡報</vt:lpstr>
      <vt:lpstr>A more Comprehensive approach to Energy Efficiency is needed</vt:lpstr>
      <vt:lpstr>PowerPoint 簡報</vt:lpstr>
      <vt:lpstr>PowerPoint 簡報</vt:lpstr>
      <vt:lpstr>ISO 50001 International Standard - a strong Policy Tool for meeting Energy and Climate goals</vt:lpstr>
      <vt:lpstr>Turning Best Practice Standards into Robust and consistent Implementation</vt:lpstr>
      <vt:lpstr>Background on the Iso 50001 family of standards and guidance </vt:lpstr>
      <vt:lpstr>Unique role of Governments</vt:lpstr>
      <vt:lpstr>ISO 50001 Standard Development Technical Committee - TC 301</vt:lpstr>
      <vt:lpstr>ISO 50001 Family</vt:lpstr>
      <vt:lpstr>Measurement and Verification of Energy Performance</vt:lpstr>
      <vt:lpstr>Energy Baselines and Energy Performance Indicators</vt:lpstr>
      <vt:lpstr>For energy audits and  energy calculation of baseline</vt:lpstr>
      <vt:lpstr>International Engagement on ISO 50001</vt:lpstr>
      <vt:lpstr>Energy Management Working Group (EMWG)</vt:lpstr>
      <vt:lpstr>EMWG Background </vt:lpstr>
      <vt:lpstr>Energy Management Campaign</vt:lpstr>
      <vt:lpstr>Energy Management Campaign </vt:lpstr>
      <vt:lpstr>PowerPoint 簡報</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Evans</dc:creator>
  <cp:lastModifiedBy>Nicole</cp:lastModifiedBy>
  <cp:revision>42</cp:revision>
  <dcterms:created xsi:type="dcterms:W3CDTF">2015-03-13T12:54:29Z</dcterms:created>
  <dcterms:modified xsi:type="dcterms:W3CDTF">2019-05-10T04:51:00Z</dcterms:modified>
</cp:coreProperties>
</file>