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797675" cy="9928225"/>
  <p:embeddedFontLst>
    <p:embeddedFont>
      <p:font typeface="Alumni Sans Ligh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Alumni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R/PWUcRJOun4IqMg2Q/DhSZJw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AlumniSans-bold.fntdata"/><Relationship Id="rId23" Type="http://schemas.openxmlformats.org/officeDocument/2006/relationships/font" Target="fonts/Alumni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AlumniSans-boldItalic.fntdata"/><Relationship Id="rId25" Type="http://schemas.openxmlformats.org/officeDocument/2006/relationships/font" Target="fonts/Alumni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AlumniSansLight-regular.fntdata"/><Relationship Id="rId14" Type="http://schemas.openxmlformats.org/officeDocument/2006/relationships/slide" Target="slides/slide9.xml"/><Relationship Id="rId17" Type="http://schemas.openxmlformats.org/officeDocument/2006/relationships/font" Target="fonts/AlumniSansLight-italic.fntdata"/><Relationship Id="rId16" Type="http://schemas.openxmlformats.org/officeDocument/2006/relationships/font" Target="fonts/AlumniSansLigh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AlumniSans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 flipH="1" rot="10800000">
            <a:off x="0" y="-4"/>
            <a:ext cx="12192000" cy="6858003"/>
          </a:xfrm>
          <a:prstGeom prst="round1Rect">
            <a:avLst>
              <a:gd fmla="val 50000" name="adj"/>
            </a:avLst>
          </a:prstGeom>
          <a:solidFill>
            <a:srgbClr val="008DF7"/>
          </a:solidFill>
          <a:ln>
            <a:noFill/>
          </a:ln>
          <a:effectLst>
            <a:outerShdw blurRad="635000" rotWithShape="0" algn="tl" dir="2700000" dist="38100">
              <a:srgbClr val="000000">
                <a:alpha val="6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53" y="6068012"/>
            <a:ext cx="2324179" cy="57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101" name="Google Shape;101;p1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 rot="207123">
            <a:off x="-1043669" y="-4375162"/>
            <a:ext cx="13952764" cy="654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bg>
      <p:bgPr>
        <a:solidFill>
          <a:srgbClr val="008DF7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 flipH="1" rot="10800000">
            <a:off x="0" y="-4"/>
            <a:ext cx="12192000" cy="6858003"/>
          </a:xfrm>
          <a:prstGeom prst="round1Rect">
            <a:avLst>
              <a:gd fmla="val 50000" name="adj"/>
            </a:avLst>
          </a:prstGeom>
          <a:solidFill>
            <a:srgbClr val="0F2144">
              <a:alpha val="65882"/>
            </a:srgbClr>
          </a:solidFill>
          <a:ln>
            <a:noFill/>
          </a:ln>
          <a:effectLst>
            <a:outerShdw blurRad="635000" rotWithShape="0" algn="tl" dir="2700000" dist="38100">
              <a:srgbClr val="000000">
                <a:alpha val="6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>
            <p:ph type="ctrTitle"/>
          </p:nvPr>
        </p:nvSpPr>
        <p:spPr>
          <a:xfrm>
            <a:off x="760429" y="3044040"/>
            <a:ext cx="9144000" cy="1381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lumni Sans"/>
              <a:buNone/>
              <a:defRPr sz="8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" type="subTitle"/>
          </p:nvPr>
        </p:nvSpPr>
        <p:spPr>
          <a:xfrm>
            <a:off x="760429" y="4493833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DF7"/>
              </a:buClr>
              <a:buSzPts val="2400"/>
              <a:buNone/>
              <a:defRPr b="0" i="0" sz="2400">
                <a:solidFill>
                  <a:srgbClr val="008DF7"/>
                </a:solidFill>
                <a:latin typeface="Alumni Sans Light"/>
                <a:ea typeface="Alumni Sans Light"/>
                <a:cs typeface="Alumni Sans Light"/>
                <a:sym typeface="Alumni Sans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Background pattern&#10;&#10;Description automatically generated" id="107" name="Google Shape;107;p1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9739727">
            <a:off x="-3688896" y="-734106"/>
            <a:ext cx="13952764" cy="654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008DF7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/>
          <p:nvPr/>
        </p:nvSpPr>
        <p:spPr>
          <a:xfrm flipH="1" rot="10800000">
            <a:off x="0" y="-4"/>
            <a:ext cx="12192000" cy="6858003"/>
          </a:xfrm>
          <a:prstGeom prst="round1Rect">
            <a:avLst>
              <a:gd fmla="val 50000" name="adj"/>
            </a:avLst>
          </a:prstGeom>
          <a:solidFill>
            <a:srgbClr val="0F2144">
              <a:alpha val="65882"/>
            </a:srgbClr>
          </a:solidFill>
          <a:ln>
            <a:noFill/>
          </a:ln>
          <a:effectLst>
            <a:outerShdw blurRad="635000" rotWithShape="0" algn="tl" dir="2700000" dist="38100">
              <a:srgbClr val="000000">
                <a:alpha val="6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6"/>
          <p:cNvSpPr txBox="1"/>
          <p:nvPr>
            <p:ph type="ctrTitle"/>
          </p:nvPr>
        </p:nvSpPr>
        <p:spPr>
          <a:xfrm>
            <a:off x="760429" y="3044040"/>
            <a:ext cx="9144000" cy="1381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lumni Sans"/>
              <a:buNone/>
              <a:defRPr sz="8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" type="subTitle"/>
          </p:nvPr>
        </p:nvSpPr>
        <p:spPr>
          <a:xfrm>
            <a:off x="760429" y="4493833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DF7"/>
              </a:buClr>
              <a:buSzPts val="2400"/>
              <a:buNone/>
              <a:defRPr b="0" i="0" sz="2400">
                <a:solidFill>
                  <a:srgbClr val="008DF7"/>
                </a:solidFill>
                <a:latin typeface="Alumni Sans Light"/>
                <a:ea typeface="Alumni Sans Light"/>
                <a:cs typeface="Alumni Sans Light"/>
                <a:sym typeface="Alumni Sans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Background pattern&#10;&#10;Description automatically generated" id="113" name="Google Shape;113;p26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9739727">
            <a:off x="-3688896" y="-734106"/>
            <a:ext cx="13952764" cy="654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008DF7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 flipH="1" rot="10800000">
            <a:off x="0" y="-2"/>
            <a:ext cx="12192000" cy="6858001"/>
          </a:xfrm>
          <a:prstGeom prst="round1Rect">
            <a:avLst>
              <a:gd fmla="val 50000" name="adj"/>
            </a:avLst>
          </a:prstGeom>
          <a:solidFill>
            <a:srgbClr val="0F2144"/>
          </a:solidFill>
          <a:ln>
            <a:noFill/>
          </a:ln>
          <a:effectLst>
            <a:outerShdw blurRad="635000" rotWithShape="0" algn="tl" dir="2700000" dist="38100">
              <a:srgbClr val="000000">
                <a:alpha val="6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 pattern&#10;&#10;Description automatically generated" id="116" name="Google Shape;116;p27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 rot="-473163">
            <a:off x="-1174296" y="-1109662"/>
            <a:ext cx="13952764" cy="6540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>
            <p:ph type="ctrTitle"/>
          </p:nvPr>
        </p:nvSpPr>
        <p:spPr>
          <a:xfrm>
            <a:off x="760429" y="2738435"/>
            <a:ext cx="9144000" cy="1381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lumni Sans"/>
              <a:buNone/>
              <a:defRPr sz="8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F7"/>
              </a:buClr>
              <a:buSzPts val="6000"/>
              <a:buFont typeface="Alumni Sans"/>
              <a:buNone/>
              <a:defRPr sz="6000">
                <a:solidFill>
                  <a:srgbClr val="008DF7"/>
                </a:solidFill>
                <a:latin typeface="Alumni Sans"/>
                <a:ea typeface="Alumni Sans"/>
                <a:cs typeface="Alumni Sans"/>
                <a:sym typeface="Alumni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838200" y="1825625"/>
            <a:ext cx="10515600" cy="3766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C1C"/>
              </a:buClr>
              <a:buSzPts val="2000"/>
              <a:buChar char="•"/>
              <a:defRPr b="0" i="0" sz="2000">
                <a:solidFill>
                  <a:srgbClr val="020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C1C"/>
              </a:buClr>
              <a:buSzPts val="1800"/>
              <a:buChar char="•"/>
              <a:defRPr b="0" i="0" sz="1800">
                <a:solidFill>
                  <a:srgbClr val="020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C1C"/>
              </a:buClr>
              <a:buSzPts val="1600"/>
              <a:buChar char="•"/>
              <a:defRPr b="0" i="0" sz="1600">
                <a:solidFill>
                  <a:srgbClr val="020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C1C"/>
              </a:buClr>
              <a:buSzPts val="1400"/>
              <a:buChar char="•"/>
              <a:defRPr b="0" i="0" sz="1400">
                <a:solidFill>
                  <a:srgbClr val="020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C1C"/>
              </a:buClr>
              <a:buSzPts val="1200"/>
              <a:buChar char="•"/>
              <a:defRPr b="0" i="0" sz="1200">
                <a:solidFill>
                  <a:srgbClr val="020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53" y="6068012"/>
            <a:ext cx="2324179" cy="57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/>
          <p:nvPr/>
        </p:nvSpPr>
        <p:spPr>
          <a:xfrm flipH="1" rot="10800000">
            <a:off x="0" y="-4"/>
            <a:ext cx="12192000" cy="6858003"/>
          </a:xfrm>
          <a:prstGeom prst="round1Rect">
            <a:avLst>
              <a:gd fmla="val 50000" name="adj"/>
            </a:avLst>
          </a:prstGeom>
          <a:solidFill>
            <a:srgbClr val="EAEAEA"/>
          </a:solidFill>
          <a:ln>
            <a:noFill/>
          </a:ln>
          <a:effectLst>
            <a:outerShdw blurRad="635000" rotWithShape="0" algn="tl" dir="2700000" dist="38100">
              <a:srgbClr val="000000">
                <a:alpha val="6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9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53" y="6068012"/>
            <a:ext cx="2324179" cy="57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/>
          <p:nvPr/>
        </p:nvSpPr>
        <p:spPr>
          <a:xfrm flipH="1" rot="10800000">
            <a:off x="0" y="-4"/>
            <a:ext cx="12192000" cy="6858003"/>
          </a:xfrm>
          <a:prstGeom prst="round1Rect">
            <a:avLst>
              <a:gd fmla="val 50000" name="adj"/>
            </a:avLst>
          </a:prstGeom>
          <a:solidFill>
            <a:srgbClr val="008DF7"/>
          </a:solidFill>
          <a:ln>
            <a:noFill/>
          </a:ln>
          <a:effectLst>
            <a:outerShdw blurRad="635000" rotWithShape="0" algn="tl" dir="2700000" dist="38100">
              <a:srgbClr val="000000">
                <a:alpha val="6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53" y="6068012"/>
            <a:ext cx="2324179" cy="57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0"/>
          <p:cNvSpPr txBox="1"/>
          <p:nvPr>
            <p:ph type="title"/>
          </p:nvPr>
        </p:nvSpPr>
        <p:spPr>
          <a:xfrm>
            <a:off x="234884" y="4122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umni Sans"/>
              <a:buNone/>
              <a:defRPr sz="6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 flipH="1" rot="10800000">
            <a:off x="0" y="0"/>
            <a:ext cx="12192000" cy="6858000"/>
          </a:xfrm>
          <a:prstGeom prst="round1Rect">
            <a:avLst>
              <a:gd fmla="val 50000" name="adj"/>
            </a:avLst>
          </a:prstGeom>
          <a:solidFill>
            <a:srgbClr val="008DF7"/>
          </a:solidFill>
          <a:ln>
            <a:noFill/>
          </a:ln>
          <a:effectLst>
            <a:outerShdw blurRad="635000" rotWithShape="0" algn="tl" dir="2700000" dist="38100">
              <a:srgbClr val="000000">
                <a:alpha val="6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8613" y="6067425"/>
            <a:ext cx="232410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7123">
            <a:off x="-1042987" y="-4375150"/>
            <a:ext cx="13952537" cy="65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912018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5" name="Google Shape;135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6" name="Google Shape;13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3" name="Google Shape;14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/>
          <p:nvPr/>
        </p:nvSpPr>
        <p:spPr>
          <a:xfrm flipH="1" rot="10800000">
            <a:off x="0" y="-2"/>
            <a:ext cx="12192000" cy="6858001"/>
          </a:xfrm>
          <a:prstGeom prst="round1Rect">
            <a:avLst>
              <a:gd fmla="val 50000" name="adj"/>
            </a:avLst>
          </a:prstGeom>
          <a:solidFill>
            <a:srgbClr val="0F2144"/>
          </a:solidFill>
          <a:ln>
            <a:noFill/>
          </a:ln>
          <a:effectLst>
            <a:outerShdw blurRad="635000" rotWithShape="0" algn="tl" dir="2700000" dist="38100">
              <a:srgbClr val="000000">
                <a:alpha val="6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 pattern&#10;&#10;Description automatically generated" id="148" name="Google Shape;148;p33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 rot="-473163">
            <a:off x="-1174296" y="-1109662"/>
            <a:ext cx="13952764" cy="6540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3"/>
          <p:cNvSpPr txBox="1"/>
          <p:nvPr>
            <p:ph type="ctrTitle"/>
          </p:nvPr>
        </p:nvSpPr>
        <p:spPr>
          <a:xfrm>
            <a:off x="760429" y="2738435"/>
            <a:ext cx="9144000" cy="1381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lumni Sans"/>
              <a:buNone/>
              <a:defRPr sz="8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/>
          <p:nvPr/>
        </p:nvSpPr>
        <p:spPr>
          <a:xfrm flipH="1" rot="10800000">
            <a:off x="0" y="-4"/>
            <a:ext cx="12192000" cy="6858003"/>
          </a:xfrm>
          <a:prstGeom prst="round1Rect">
            <a:avLst>
              <a:gd fmla="val 50000" name="adj"/>
            </a:avLst>
          </a:prstGeom>
          <a:solidFill>
            <a:srgbClr val="008DF7"/>
          </a:solidFill>
          <a:ln>
            <a:noFill/>
          </a:ln>
          <a:effectLst>
            <a:outerShdw blurRad="635000" rotWithShape="0" algn="tl" dir="2700000" dist="38100">
              <a:srgbClr val="000000">
                <a:alpha val="6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4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53" y="6068012"/>
            <a:ext cx="2324179" cy="57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154" name="Google Shape;154;p3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 rot="207123">
            <a:off x="-1043669" y="-4375162"/>
            <a:ext cx="13952764" cy="654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">
  <p:cSld name="5_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/>
          <p:nvPr/>
        </p:nvSpPr>
        <p:spPr>
          <a:xfrm flipH="1" rot="10800000">
            <a:off x="0" y="-4"/>
            <a:ext cx="12192000" cy="6858003"/>
          </a:xfrm>
          <a:prstGeom prst="round1Rect">
            <a:avLst>
              <a:gd fmla="val 50000" name="adj"/>
            </a:avLst>
          </a:prstGeom>
          <a:solidFill>
            <a:srgbClr val="EAEAEA"/>
          </a:solidFill>
          <a:ln>
            <a:noFill/>
          </a:ln>
          <a:effectLst>
            <a:outerShdw blurRad="635000" rotWithShape="0" algn="tl" dir="2700000" dist="38100">
              <a:srgbClr val="000000">
                <a:alpha val="6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5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53" y="6068012"/>
            <a:ext cx="2324179" cy="57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/>
          <p:nvPr/>
        </p:nvSpPr>
        <p:spPr>
          <a:xfrm flipH="1" rot="10800000">
            <a:off x="0" y="-4"/>
            <a:ext cx="12192000" cy="6858003"/>
          </a:xfrm>
          <a:prstGeom prst="round1Rect">
            <a:avLst>
              <a:gd fmla="val 50000" name="adj"/>
            </a:avLst>
          </a:prstGeom>
          <a:solidFill>
            <a:srgbClr val="008DF7"/>
          </a:solidFill>
          <a:ln>
            <a:noFill/>
          </a:ln>
          <a:effectLst>
            <a:outerShdw blurRad="635000" rotWithShape="0" algn="tl" dir="2700000" dist="38100">
              <a:srgbClr val="000000">
                <a:alpha val="6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6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  <a:defRPr b="0" i="0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53" y="6068012"/>
            <a:ext cx="2324179" cy="57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6"/>
          <p:cNvSpPr txBox="1"/>
          <p:nvPr>
            <p:ph type="title"/>
          </p:nvPr>
        </p:nvSpPr>
        <p:spPr>
          <a:xfrm>
            <a:off x="234884" y="4122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umni Sans"/>
              <a:buNone/>
              <a:defRPr sz="6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type="ctrTitle"/>
          </p:nvPr>
        </p:nvSpPr>
        <p:spPr>
          <a:xfrm>
            <a:off x="-635" y="1898015"/>
            <a:ext cx="12192000" cy="1098550"/>
          </a:xfrm>
          <a:prstGeom prst="rect">
            <a:avLst/>
          </a:prstGeom>
          <a:solidFill>
            <a:srgbClr val="4892DC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Energy Working Group (EWG) updates</a:t>
            </a:r>
            <a:r>
              <a:rPr b="1" lang="en-US" sz="4000">
                <a:solidFill>
                  <a:schemeClr val="lt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chemeClr val="lt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3535680" y="4888230"/>
            <a:ext cx="4811151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  <a:t>EWG Lead Shepherd</a:t>
            </a:r>
            <a:endParaRPr b="1" i="1" sz="2800" u="none" cap="none" strike="noStrike">
              <a:solidFill>
                <a:srgbClr val="0B769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0B769F"/>
                </a:solidFill>
                <a:latin typeface="Calibri"/>
                <a:ea typeface="Calibri"/>
                <a:cs typeface="Calibri"/>
                <a:sym typeface="Calibri"/>
              </a:rPr>
              <a:t> SHAN Weiguo</a:t>
            </a:r>
            <a:endParaRPr b="0" i="1" sz="2800" u="none" cap="none" strike="noStrike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company name&#10;&#10;Description automatically generated" id="170" name="Google Shape;170;p1"/>
          <p:cNvPicPr preferRelativeResize="0"/>
          <p:nvPr/>
        </p:nvPicPr>
        <p:blipFill rotWithShape="1">
          <a:blip r:embed="rId3">
            <a:alphaModFix/>
          </a:blip>
          <a:srcRect b="0" l="12509" r="10382" t="0"/>
          <a:stretch/>
        </p:blipFill>
        <p:spPr>
          <a:xfrm>
            <a:off x="8243275" y="288655"/>
            <a:ext cx="2650246" cy="1563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EC Logo - PDF PNG Free Downloads" id="171" name="Google Shape;1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733" y="218504"/>
            <a:ext cx="2385391" cy="163399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"/>
          <p:cNvSpPr/>
          <p:nvPr/>
        </p:nvSpPr>
        <p:spPr>
          <a:xfrm>
            <a:off x="2788920" y="3187700"/>
            <a:ext cx="6489700" cy="17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A982"/>
              </a:buClr>
              <a:buSzPts val="2400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rgbClr val="F2A982"/>
                </a:solidFill>
                <a:latin typeface="Arial"/>
                <a:ea typeface="Arial"/>
                <a:cs typeface="Arial"/>
                <a:sym typeface="Arial"/>
              </a:rPr>
              <a:t> Alignment with APEC Priorities</a:t>
            </a:r>
            <a:endParaRPr b="1" i="0" sz="2400" u="none" cap="none" strike="noStrike">
              <a:solidFill>
                <a:srgbClr val="F2A9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2A982"/>
              </a:buClr>
              <a:buSzPts val="2400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rgbClr val="F2A982"/>
                </a:solidFill>
                <a:latin typeface="Arial"/>
                <a:ea typeface="Arial"/>
                <a:cs typeface="Arial"/>
                <a:sym typeface="Arial"/>
              </a:rPr>
              <a:t> Alignment with 2025 Host Priorities</a:t>
            </a:r>
            <a:endParaRPr b="1" i="0" sz="2400" u="none" cap="none" strike="noStrike">
              <a:solidFill>
                <a:srgbClr val="F2A9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2A982"/>
              </a:buClr>
              <a:buSzPts val="2400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rgbClr val="F2A982"/>
                </a:solidFill>
                <a:latin typeface="Arial"/>
                <a:ea typeface="Arial"/>
                <a:cs typeface="Arial"/>
                <a:sym typeface="Arial"/>
              </a:rPr>
              <a:t> EWG Activities and Deliverables</a:t>
            </a:r>
            <a:endParaRPr b="1" i="0" sz="2400" u="none" cap="none" strike="noStrike">
              <a:solidFill>
                <a:srgbClr val="F2A9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2A982"/>
              </a:buClr>
              <a:buSzPts val="2400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rgbClr val="F2A982"/>
                </a:solidFill>
                <a:latin typeface="Arial"/>
                <a:ea typeface="Arial"/>
                <a:cs typeface="Arial"/>
                <a:sym typeface="Arial"/>
              </a:rPr>
              <a:t> Future Plan and Collaborations</a:t>
            </a:r>
            <a:endParaRPr b="1" i="0" sz="2400" u="none" cap="none" strike="noStrike">
              <a:solidFill>
                <a:srgbClr val="F2A9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3266124" y="693469"/>
            <a:ext cx="48111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3AFE2"/>
                </a:solidFill>
                <a:latin typeface="Arial"/>
                <a:ea typeface="Arial"/>
                <a:cs typeface="Arial"/>
                <a:sym typeface="Arial"/>
              </a:rPr>
              <a:t>EGEEC 65 and EGNRET 63 Joint Meeting</a:t>
            </a:r>
            <a:endParaRPr b="1" i="0" sz="1800" u="none" cap="none" strike="noStrike">
              <a:solidFill>
                <a:srgbClr val="43AFE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 November 2025</a:t>
            </a:r>
            <a:endParaRPr b="0" i="1" sz="2800" u="none" cap="none" strike="noStrike">
              <a:solidFill>
                <a:srgbClr val="0F4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 txBox="1"/>
          <p:nvPr>
            <p:ph idx="12" type="sldNum"/>
          </p:nvPr>
        </p:nvSpPr>
        <p:spPr>
          <a:xfrm>
            <a:off x="912018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319178" y="241724"/>
            <a:ext cx="11283350" cy="830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lumni San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Alignment with APEC Priorities</a:t>
            </a:r>
            <a:endParaRPr b="0" i="0" sz="4800" u="none" cap="none" strike="noStrike">
              <a:solidFill>
                <a:srgbClr val="FFFFFF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537845" y="1163955"/>
            <a:ext cx="1132586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As the region’s leading forum for discussion of energy policy issues, EWG works towards </a:t>
            </a:r>
            <a:r>
              <a:rPr b="1" i="0" lang="en-US" sz="2400" u="sng" cap="none" strike="noStrike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ensuring </a:t>
            </a:r>
            <a:r>
              <a:rPr b="1" i="0" lang="en-US" sz="2400" u="sng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energy security, resilience and access</a:t>
            </a:r>
            <a:r>
              <a:rPr b="1" i="0" lang="en-US" sz="2400" u="sng" cap="none" strike="noStrike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 in the region, and accelerating clean, sustainable, just, affordable and inclusive </a:t>
            </a:r>
            <a:r>
              <a:rPr b="1" i="0" lang="en-US" sz="2400" u="sng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energy transition</a:t>
            </a:r>
            <a:r>
              <a:rPr b="1" i="0" lang="en-US" sz="2400" u="sng" cap="none" strike="noStrike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s</a:t>
            </a:r>
            <a:r>
              <a:rPr b="1" i="0" lang="en-US" sz="2400" u="none" cap="none" strike="noStrike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. EWG’s work is guided by</a:t>
            </a:r>
            <a:endParaRPr b="1" i="0" sz="2400" u="none" cap="none" strike="noStrike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1454150" y="2417445"/>
            <a:ext cx="9763760" cy="219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⮚"/>
            </a:pPr>
            <a:r>
              <a:rPr b="1" i="0" lang="en-US" sz="2000" u="none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Instructions from APEC Leaders and Energy Ministers. </a:t>
            </a:r>
            <a:endParaRPr b="1" i="0" sz="2000" u="none" cap="none" strike="noStrike">
              <a:solidFill>
                <a:srgbClr val="FFFF00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⮚"/>
            </a:pPr>
            <a:r>
              <a:rPr b="1" i="0" lang="en-US" sz="2000" u="none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APEC guiding principles,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as defined in</a:t>
            </a:r>
            <a:endParaRPr b="1" i="0" sz="2000" u="none" cap="none" strike="noStrike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⮚"/>
            </a:pPr>
            <a:r>
              <a:rPr b="1" i="0" lang="en-US" sz="2000" u="none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And EWG consensus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endParaRPr b="1" i="0" sz="1800" u="none" cap="none" strike="noStrike">
              <a:solidFill>
                <a:srgbClr val="FFFF00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0" lvl="0" marL="0" marR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2358390" y="3089275"/>
            <a:ext cx="5911215" cy="922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the Putrajaya Vision 2040 (PV2040)</a:t>
            </a:r>
            <a:endParaRPr b="1" sz="18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the Aotearoa Plan of Action (APA)，and </a:t>
            </a:r>
            <a:endParaRPr b="1" sz="18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the ECOTECH Medium Term Priorities.</a:t>
            </a:r>
            <a:r>
              <a:rPr b="1" lang="en-US" sz="1800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2358390" y="4358640"/>
            <a:ext cx="9051925" cy="1804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the Energy Access Initiative(2020), </a:t>
            </a:r>
            <a:endParaRPr b="1" sz="18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the Energy Resilience Principle(2020), </a:t>
            </a:r>
            <a:endParaRPr b="1" sz="18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the Energy Security Initiative (2022), </a:t>
            </a:r>
            <a:endParaRPr b="1" sz="18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the Just Energy Transition Initiative (2024), </a:t>
            </a:r>
            <a:endParaRPr b="1" sz="18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●"/>
            </a:pPr>
            <a:r>
              <a:rPr b="1" lang="en-US" sz="18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the APEC Policy Guidance to Develop and Implement </a:t>
            </a:r>
            <a:r>
              <a:rPr b="1" lang="en-US" sz="1800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Clean and Low-carbon Hydrogen</a:t>
            </a:r>
            <a:r>
              <a:rPr b="1" lang="en-US" sz="18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 Policy Frameworks in the Asia-Pacific (2024)……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/>
          <p:nvPr/>
        </p:nvSpPr>
        <p:spPr>
          <a:xfrm>
            <a:off x="516890" y="1071880"/>
            <a:ext cx="11184890" cy="4519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EWG has set two collective goals:</a:t>
            </a:r>
            <a:endParaRPr b="1" sz="24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We are on the way to approach these goals:</a:t>
            </a:r>
            <a:endParaRPr b="1" sz="24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To achieve these goals, EWG has undertaken a wide range of activities over the years.</a:t>
            </a:r>
            <a:endParaRPr b="1" sz="20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Within EWG, APEC economies proposed </a:t>
            </a:r>
            <a:r>
              <a:rPr b="1" lang="en-US" sz="2000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14 </a:t>
            </a:r>
            <a:r>
              <a:rPr b="1" lang="en-US" sz="2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APEC-funded projects in 2023, </a:t>
            </a:r>
            <a:r>
              <a:rPr b="1" lang="en-US" sz="2000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15 </a:t>
            </a:r>
            <a:r>
              <a:rPr b="1" lang="en-US" sz="2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projects in 2024, and </a:t>
            </a:r>
            <a:r>
              <a:rPr b="1" lang="en-US" sz="2000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20+</a:t>
            </a:r>
            <a:r>
              <a:rPr b="1" lang="en-US" sz="2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 workshops since EWG69 early this year, covering various areas such as </a:t>
            </a:r>
            <a:r>
              <a:rPr b="1" lang="en-US" sz="2000" u="sng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policy dialogues</a:t>
            </a:r>
            <a:r>
              <a:rPr b="1" lang="en-US" sz="2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,</a:t>
            </a:r>
            <a:r>
              <a:rPr b="1" lang="en-US" sz="2000" u="sng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 workshops</a:t>
            </a:r>
            <a:r>
              <a:rPr b="1" lang="en-US" sz="2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, and </a:t>
            </a:r>
            <a:r>
              <a:rPr b="1" lang="en-US" sz="2000" u="sng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peer reviews</a:t>
            </a:r>
            <a:r>
              <a:rPr b="1" lang="en-US" sz="2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 for low-carbon energy policies.</a:t>
            </a:r>
            <a:endParaRPr b="1" sz="20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These capacity building and technical assistance initiatives are at the core of EWG's work, as EWG supports economies in their transition towards a more sustainable economic growth.</a:t>
            </a:r>
            <a:endParaRPr b="1" sz="2000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189" name="Google Shape;189;p3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319178" y="241724"/>
            <a:ext cx="11283350" cy="830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lumni Sans"/>
              <a:buNone/>
            </a:pPr>
            <a:r>
              <a:rPr lang="en-US" sz="48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Alignment with APEC Priorities</a:t>
            </a:r>
            <a:endParaRPr sz="4800">
              <a:solidFill>
                <a:srgbClr val="FFFFFF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634365" y="1744345"/>
            <a:ext cx="9746615" cy="398780"/>
          </a:xfrm>
          <a:prstGeom prst="rect">
            <a:avLst/>
          </a:prstGeom>
          <a:noFill/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◆"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reduce APEC's aggregate energy intensity by </a:t>
            </a:r>
            <a:r>
              <a:rPr b="1" i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45%</a:t>
            </a: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2035, compared to 2005 levels.</a:t>
            </a:r>
            <a:endParaRPr b="1" i="1" sz="20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603885" y="2329180"/>
            <a:ext cx="9777095" cy="398780"/>
          </a:xfrm>
          <a:prstGeom prst="rect">
            <a:avLst/>
          </a:prstGeom>
          <a:noFill/>
          <a:ln cap="flat" cmpd="sng" w="9525">
            <a:solidFill>
              <a:srgbClr val="F7CA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◆"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i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double</a:t>
            </a: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share of modern renewables in the energy mix by 2030, relative to 2010.</a:t>
            </a:r>
            <a:endParaRPr b="0" i="1" sz="20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official emblem for next year's Asia-Pacific Economic Cooperation (APEC) Summit in Gyeongju, Gyeongsangbuk-do Province, was released on Nov. 14 at the APEC Ministerial Meeting of foreign and trade ministers in Peru. (Ministry of Foreign Affairs)" id="197" name="Google Shape;197;p4"/>
          <p:cNvPicPr preferRelativeResize="0"/>
          <p:nvPr/>
        </p:nvPicPr>
        <p:blipFill rotWithShape="1">
          <a:blip r:embed="rId3">
            <a:alphaModFix/>
          </a:blip>
          <a:srcRect b="0" l="18437" r="18181" t="0"/>
          <a:stretch/>
        </p:blipFill>
        <p:spPr>
          <a:xfrm>
            <a:off x="139034" y="2435952"/>
            <a:ext cx="2514541" cy="2867999"/>
          </a:xfrm>
          <a:custGeom>
            <a:rect b="b" l="l" r="r" t="t"/>
            <a:pathLst>
              <a:path extrusionOk="0" h="5643794" w="4777381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</p:pic>
      <p:sp>
        <p:nvSpPr>
          <p:cNvPr id="198" name="Google Shape;198;p4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319405" y="241935"/>
            <a:ext cx="11610975" cy="830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5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lumni Sans"/>
              <a:buNone/>
            </a:pPr>
            <a:r>
              <a:rPr lang="en-US" sz="48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Alignment with APEC 2025 priorities</a:t>
            </a:r>
            <a:endParaRPr sz="4800">
              <a:solidFill>
                <a:srgbClr val="FFFFFF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196850" y="1071880"/>
            <a:ext cx="11529060" cy="14147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b="1" i="0" lang="en-US" sz="2000" u="none" cap="none" strike="noStrike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Under the overarching theme of “</a:t>
            </a:r>
            <a:r>
              <a:rPr b="1" i="0" lang="en-US" sz="2000" u="sng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Building a Sustainable Tomorrow</a:t>
            </a:r>
            <a:r>
              <a:rPr b="1" i="0" lang="en-US" sz="2000" u="none" cap="none" strike="noStrike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”, the EWG is guided by the priority of “</a:t>
            </a:r>
            <a:r>
              <a:rPr b="1" lang="en-US" sz="2000" u="sng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Accelerating Affordable, Reliable, Secure and Innovative Energy for a Prosperous Future</a:t>
            </a:r>
            <a:r>
              <a:rPr b="1" i="0" lang="en-US" sz="2000" u="none" cap="none" strike="noStrike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” and set 3 key agendas for 2025 APEC EMM, together with the 2025 APEC host ROK:</a:t>
            </a:r>
            <a:endParaRPr b="1" i="0" sz="2000" u="none" cap="none" strike="noStrike">
              <a:solidFill>
                <a:schemeClr val="lt1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5292435" y="2966958"/>
            <a:ext cx="6100237" cy="398780"/>
          </a:xfrm>
          <a:prstGeom prst="rect">
            <a:avLst/>
          </a:prstGeom>
          <a:noFill/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expand 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electricity supply to meet Future demand.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5292436" y="4647917"/>
            <a:ext cx="6100238" cy="400110"/>
          </a:xfrm>
          <a:prstGeom prst="rect">
            <a:avLst/>
          </a:prstGeom>
          <a:noFill/>
          <a:ln cap="flat" cmpd="sng" w="9525">
            <a:solidFill>
              <a:srgbClr val="F7CA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power the Future with AI-driven energy innovation.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5292435" y="3806208"/>
            <a:ext cx="6100237" cy="400110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◆"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strengthen power grid security and reliability.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3191774" y="2647015"/>
            <a:ext cx="1811548" cy="894176"/>
          </a:xfrm>
          <a:prstGeom prst="ellipse">
            <a:avLst/>
          </a:prstGeom>
          <a:solidFill>
            <a:srgbClr val="92D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Prosper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3269768" y="3590509"/>
            <a:ext cx="1825679" cy="831536"/>
          </a:xfrm>
          <a:prstGeom prst="ellipse">
            <a:avLst/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3269412" y="4471335"/>
            <a:ext cx="1928813" cy="865659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Innovate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1246" y="4607030"/>
            <a:ext cx="2633904" cy="170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3718" y="2977276"/>
            <a:ext cx="2706181" cy="166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63509" y="1363612"/>
            <a:ext cx="2704014" cy="162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24824" y="-17250"/>
            <a:ext cx="2751138" cy="13606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/>
          <p:nvPr/>
        </p:nvSpPr>
        <p:spPr>
          <a:xfrm>
            <a:off x="446254" y="484573"/>
            <a:ext cx="10515600" cy="828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5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lumni Sans"/>
              <a:buNone/>
            </a:pPr>
            <a:r>
              <a:rPr lang="en-US" sz="48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Key Fora Deliverables in 2025</a:t>
            </a:r>
            <a:endParaRPr sz="4800">
              <a:solidFill>
                <a:srgbClr val="FFFFFF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216" name="Google Shape;216;p5"/>
          <p:cNvSpPr txBox="1"/>
          <p:nvPr>
            <p:ph idx="12" type="sldNum"/>
          </p:nvPr>
        </p:nvSpPr>
        <p:spPr>
          <a:xfrm>
            <a:off x="911964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900" u="none" cap="none" strike="noStrike">
              <a:solidFill>
                <a:srgbClr val="020C1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7" name="Google Shape;217;p5"/>
          <p:cNvSpPr/>
          <p:nvPr/>
        </p:nvSpPr>
        <p:spPr>
          <a:xfrm rot="-282624">
            <a:off x="9158288" y="-536575"/>
            <a:ext cx="2713038" cy="7931150"/>
          </a:xfrm>
          <a:prstGeom prst="rect">
            <a:avLst/>
          </a:prstGeom>
          <a:noFill/>
          <a:ln cap="flat" cmpd="sng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p5"/>
          <p:cNvGrpSpPr/>
          <p:nvPr/>
        </p:nvGrpSpPr>
        <p:grpSpPr>
          <a:xfrm>
            <a:off x="4534204" y="1255845"/>
            <a:ext cx="4624864" cy="2784284"/>
            <a:chOff x="457696" y="2079189"/>
            <a:chExt cx="4182543" cy="2783315"/>
          </a:xfrm>
        </p:grpSpPr>
        <p:sp>
          <p:nvSpPr>
            <p:cNvPr id="219" name="Google Shape;219;p5"/>
            <p:cNvSpPr txBox="1"/>
            <p:nvPr/>
          </p:nvSpPr>
          <p:spPr>
            <a:xfrm>
              <a:off x="457696" y="2079189"/>
              <a:ext cx="606829" cy="4602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2</a:t>
              </a:r>
              <a:endParaRPr sz="24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709824" y="2186911"/>
              <a:ext cx="3930415" cy="2675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Implementation Plan </a:t>
              </a: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of the APEC Policy Guidance to Develop and Implement Clean and Low-Carbon Hydrogen Policy Frameworks in the Asia-Pacific（</a:t>
              </a: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already endorsed</a:t>
              </a: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）</a:t>
              </a: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</p:grpSp>
      <p:grpSp>
        <p:nvGrpSpPr>
          <p:cNvPr id="221" name="Google Shape;221;p5"/>
          <p:cNvGrpSpPr/>
          <p:nvPr/>
        </p:nvGrpSpPr>
        <p:grpSpPr>
          <a:xfrm>
            <a:off x="200025" y="1218248"/>
            <a:ext cx="4395788" cy="938983"/>
            <a:chOff x="457696" y="2079189"/>
            <a:chExt cx="4182542" cy="938779"/>
          </a:xfrm>
        </p:grpSpPr>
        <p:sp>
          <p:nvSpPr>
            <p:cNvPr id="222" name="Google Shape;222;p5"/>
            <p:cNvSpPr txBox="1"/>
            <p:nvPr/>
          </p:nvSpPr>
          <p:spPr>
            <a:xfrm>
              <a:off x="457696" y="2079189"/>
              <a:ext cx="606829" cy="460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1</a:t>
              </a:r>
              <a:endParaRPr sz="24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  <p:sp>
          <p:nvSpPr>
            <p:cNvPr id="223" name="Google Shape;223;p5"/>
            <p:cNvSpPr txBox="1"/>
            <p:nvPr/>
          </p:nvSpPr>
          <p:spPr>
            <a:xfrm>
              <a:off x="811125" y="2187152"/>
              <a:ext cx="3829113" cy="830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00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M</a:t>
              </a:r>
              <a:r>
                <a:rPr b="1" lang="en-US" sz="2400">
                  <a:solidFill>
                    <a:srgbClr val="FFFF00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inisterial statement</a:t>
              </a:r>
              <a:r>
                <a:rPr b="1"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for 15th EMM</a:t>
              </a:r>
              <a:endParaRPr sz="24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</p:grpSp>
      <p:grpSp>
        <p:nvGrpSpPr>
          <p:cNvPr id="224" name="Google Shape;224;p5"/>
          <p:cNvGrpSpPr/>
          <p:nvPr/>
        </p:nvGrpSpPr>
        <p:grpSpPr>
          <a:xfrm>
            <a:off x="116474" y="2393926"/>
            <a:ext cx="4777104" cy="1198880"/>
            <a:chOff x="520528" y="2318874"/>
            <a:chExt cx="4409390" cy="1200651"/>
          </a:xfrm>
        </p:grpSpPr>
        <p:sp>
          <p:nvSpPr>
            <p:cNvPr id="225" name="Google Shape;225;p5"/>
            <p:cNvSpPr txBox="1"/>
            <p:nvPr/>
          </p:nvSpPr>
          <p:spPr>
            <a:xfrm>
              <a:off x="520528" y="2318874"/>
              <a:ext cx="606829" cy="460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3</a:t>
              </a:r>
              <a:endParaRPr sz="24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923779" y="2318874"/>
              <a:ext cx="4006139" cy="1200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Summary reports or workshops</a:t>
              </a: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 based on 20+ projects.</a:t>
              </a:r>
              <a:endParaRPr b="1" sz="24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</p:grpSp>
      <p:grpSp>
        <p:nvGrpSpPr>
          <p:cNvPr id="227" name="Google Shape;227;p5"/>
          <p:cNvGrpSpPr/>
          <p:nvPr/>
        </p:nvGrpSpPr>
        <p:grpSpPr>
          <a:xfrm>
            <a:off x="70737" y="3338995"/>
            <a:ext cx="5189469" cy="2677656"/>
            <a:chOff x="520528" y="2099712"/>
            <a:chExt cx="4515726" cy="3428995"/>
          </a:xfrm>
        </p:grpSpPr>
        <p:sp>
          <p:nvSpPr>
            <p:cNvPr id="228" name="Google Shape;228;p5"/>
            <p:cNvSpPr txBox="1"/>
            <p:nvPr/>
          </p:nvSpPr>
          <p:spPr>
            <a:xfrm>
              <a:off x="520528" y="2318874"/>
              <a:ext cx="606829" cy="589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4</a:t>
              </a:r>
              <a:endParaRPr sz="24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  <p:sp>
          <p:nvSpPr>
            <p:cNvPr id="229" name="Google Shape;229;p5"/>
            <p:cNvSpPr txBox="1"/>
            <p:nvPr/>
          </p:nvSpPr>
          <p:spPr>
            <a:xfrm>
              <a:off x="892230" y="2099712"/>
              <a:ext cx="4144024" cy="3428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Vol 1 of the 9th edition of </a:t>
              </a:r>
              <a:r>
                <a:rPr b="1" lang="en-US" sz="2400">
                  <a:solidFill>
                    <a:srgbClr val="FFFF00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APEC Energy Demand and Supply  Outlook</a:t>
              </a:r>
              <a:r>
                <a:rPr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submitted in Nov and to be published by APERC. </a:t>
              </a:r>
              <a:r>
                <a:rPr lang="en-US" sz="2400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It is published every 3 years, and it is the basis of energy policy dialogue within EWG and among APEC energy ministers</a:t>
              </a:r>
              <a:r>
                <a:rPr b="1"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endParaRPr b="1" sz="2400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</p:grpSp>
      <p:grpSp>
        <p:nvGrpSpPr>
          <p:cNvPr id="230" name="Google Shape;230;p5"/>
          <p:cNvGrpSpPr/>
          <p:nvPr/>
        </p:nvGrpSpPr>
        <p:grpSpPr>
          <a:xfrm>
            <a:off x="5131359" y="3740323"/>
            <a:ext cx="4167934" cy="2045784"/>
            <a:chOff x="457696" y="2079189"/>
            <a:chExt cx="4182542" cy="2044994"/>
          </a:xfrm>
        </p:grpSpPr>
        <p:sp>
          <p:nvSpPr>
            <p:cNvPr id="231" name="Google Shape;231;p5"/>
            <p:cNvSpPr txBox="1"/>
            <p:nvPr/>
          </p:nvSpPr>
          <p:spPr>
            <a:xfrm>
              <a:off x="457696" y="2079189"/>
              <a:ext cx="606829" cy="460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5</a:t>
              </a:r>
              <a:endParaRPr sz="24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  <p:sp>
          <p:nvSpPr>
            <p:cNvPr id="232" name="Google Shape;232;p5"/>
            <p:cNvSpPr txBox="1"/>
            <p:nvPr/>
          </p:nvSpPr>
          <p:spPr>
            <a:xfrm>
              <a:off x="842450" y="2186911"/>
              <a:ext cx="3797788" cy="1937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Alumni Sans"/>
                <a:buNone/>
              </a:pPr>
              <a:r>
                <a:rPr b="1" lang="en-US" sz="2400">
                  <a:solidFill>
                    <a:srgbClr val="FFFF00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APEC Urban Energy Report </a:t>
              </a:r>
              <a:r>
                <a:rPr b="1"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 </a:t>
              </a:r>
              <a:r>
                <a:rPr b="1" lang="en-US" sz="2400" u="sng">
                  <a:solidFill>
                    <a:srgbClr val="F4B081"/>
                  </a:solidFill>
                  <a:latin typeface="Calibri"/>
                  <a:ea typeface="Calibri"/>
                  <a:cs typeface="Calibri"/>
                  <a:sym typeface="Calibri"/>
                </a:rPr>
                <a:t>Storage Enables Transition. </a:t>
              </a:r>
              <a:r>
                <a:rPr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published by APSEC late this summer</a:t>
              </a:r>
              <a:r>
                <a:rPr b="1"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1" i="0" sz="2400" u="none" cap="none" strike="noStrike">
                <a:solidFill>
                  <a:srgbClr val="F4B08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/>
          <p:nvPr>
            <p:ph idx="12" type="sldNum"/>
          </p:nvPr>
        </p:nvSpPr>
        <p:spPr>
          <a:xfrm>
            <a:off x="912018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900" u="none" cap="none" strike="noStrike">
              <a:solidFill>
                <a:srgbClr val="020C1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6"/>
          <p:cNvSpPr txBox="1"/>
          <p:nvPr>
            <p:ph idx="4294967295" type="title"/>
          </p:nvPr>
        </p:nvSpPr>
        <p:spPr>
          <a:xfrm>
            <a:off x="735724" y="381657"/>
            <a:ext cx="8939815" cy="1096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lumni Sans"/>
              <a:buNone/>
            </a:pPr>
            <a:r>
              <a:rPr lang="en-US" sz="48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Major Activities in 2025</a:t>
            </a:r>
            <a:endParaRPr sz="4800">
              <a:solidFill>
                <a:srgbClr val="FFFFFF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379730" y="1478915"/>
            <a:ext cx="8382635" cy="3875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◆"/>
            </a:pPr>
            <a:r>
              <a:rPr b="1" i="0" lang="en-US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EWG 69</a:t>
            </a: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&amp; Associated Meetings from 24 to 27 February in</a:t>
            </a:r>
            <a:r>
              <a:rPr b="1" i="0" lang="en-US" sz="20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Gyeongju</a:t>
            </a: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◆"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EWG 70</a:t>
            </a: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&amp; Associated Meetings from 25 to 26 August in </a:t>
            </a: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Busan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◆"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1st Joint Expert Group Meeting</a:t>
            </a:r>
            <a:r>
              <a:rPr b="1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(EGEEC, EGNRET, EGEDA and EGCFE) from 8 to 11 April in </a:t>
            </a: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Hong Kong, China 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◆"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8 virtual meetings:  </a:t>
            </a: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Auto Dialogue, IEA, APEC Sec &amp; ROK team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◆"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20+ EWG workshops in 2025. </a:t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◆"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15 APEC funded projects has been endorsed</a:t>
            </a: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 </a:t>
            </a: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Project Session I &amp; </a:t>
            </a: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PS II </a:t>
            </a: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）, for future workshops and training programs.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◆"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EWG LS reported to the APEC Senior Officials' Steering Committee on Economic and Technical Cooperation </a:t>
            </a: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(SCE) </a:t>
            </a: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early March </a:t>
            </a: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the Energy Ministers' Meeting </a:t>
            </a: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(EMM15) </a:t>
            </a: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late August</a:t>
            </a: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0921" y="1676413"/>
            <a:ext cx="3329477" cy="148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0921" y="3254431"/>
            <a:ext cx="3307398" cy="1294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44599760095" id="242" name="Google Shape;242;p6"/>
          <p:cNvPicPr preferRelativeResize="0"/>
          <p:nvPr/>
        </p:nvPicPr>
        <p:blipFill rotWithShape="1">
          <a:blip r:embed="rId5">
            <a:alphaModFix/>
          </a:blip>
          <a:srcRect b="8288" l="0" r="0" t="19555"/>
          <a:stretch/>
        </p:blipFill>
        <p:spPr>
          <a:xfrm>
            <a:off x="8660921" y="4666068"/>
            <a:ext cx="3307398" cy="132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/>
          <p:nvPr>
            <p:ph idx="12" type="sldNum"/>
          </p:nvPr>
        </p:nvSpPr>
        <p:spPr>
          <a:xfrm>
            <a:off x="912018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900" u="none" cap="none" strike="noStrike">
              <a:solidFill>
                <a:srgbClr val="020C1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8" name="Google Shape;248;p7"/>
          <p:cNvSpPr txBox="1"/>
          <p:nvPr>
            <p:ph idx="4294967295" type="title"/>
          </p:nvPr>
        </p:nvSpPr>
        <p:spPr>
          <a:xfrm>
            <a:off x="343148" y="147428"/>
            <a:ext cx="10515600" cy="1096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lumni Sans"/>
              <a:buNone/>
            </a:pPr>
            <a:r>
              <a:rPr lang="en-US" sz="48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Cross-Fora Collaborations</a:t>
            </a:r>
            <a:endParaRPr sz="4800">
              <a:solidFill>
                <a:srgbClr val="FFFFFF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386080" y="1623695"/>
            <a:ext cx="8036560" cy="4401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with APEC 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Automotive Dialogue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&amp; the Transportation Working Group（</a:t>
            </a:r>
            <a:r>
              <a:rPr b="1" i="0" lang="en-US" sz="2000" u="none" cap="none" strike="noStrike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TPTWG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)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on</a:t>
            </a:r>
            <a:r>
              <a:rPr b="0" i="0" lang="en-US" sz="2000" u="sng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EV &amp; Batteries, Fuel Cells</a:t>
            </a:r>
            <a:endParaRPr b="1" i="0" sz="2000" u="sng" cap="none" strike="noStrike">
              <a:solidFill>
                <a:srgbClr val="FFFF00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with the Policy Partnership on Science, Technology and Innovation (</a:t>
            </a:r>
            <a:r>
              <a:rPr b="1" i="0" lang="en-US" sz="2000" u="none" cap="none" strike="noStrike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PPSTI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) &amp; Sub-Committee on Standards and Conformance (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SCSC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) on </a:t>
            </a:r>
            <a:r>
              <a:rPr b="1" lang="en-US" sz="2000" u="sng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energy resiliency</a:t>
            </a:r>
            <a:endParaRPr b="1" sz="2000" u="sng">
              <a:solidFill>
                <a:srgbClr val="FFFF00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with  Small and Medium Enterprises Working Group(</a:t>
            </a:r>
            <a:r>
              <a:rPr b="1" i="0" lang="en-US" sz="2000" u="none" cap="none" strike="noStrike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SMEWG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) &amp; 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IEA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 on </a:t>
            </a:r>
            <a:r>
              <a:rPr b="1" lang="en-US" sz="2000" u="sng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hydrogen &amp; energy efficiency</a:t>
            </a:r>
            <a:endParaRPr b="1" sz="2000" u="sng">
              <a:solidFill>
                <a:srgbClr val="FFFF00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with 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PPSTI</a:t>
            </a:r>
            <a:r>
              <a:rPr b="0" i="0" lang="en-US" sz="2000" u="none" cap="none" strike="noStrike">
                <a:solidFill>
                  <a:srgbClr val="0F2144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&amp;</a:t>
            </a:r>
            <a:r>
              <a:rPr b="0" i="0" lang="en-US" sz="2000" u="none" cap="none" strike="noStrike">
                <a:solidFill>
                  <a:srgbClr val="0F2144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PPWE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&amp; 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IRENA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 on </a:t>
            </a:r>
            <a:r>
              <a:rPr b="1" lang="en-US" sz="2000" u="sng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New Smart Materials for Sustainable Energy +Just Energy Transitions</a:t>
            </a:r>
            <a:endParaRPr b="1" sz="2000" u="sng">
              <a:solidFill>
                <a:srgbClr val="FFFF00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with 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UN ESCAP, IRENA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and 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ADB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 on </a:t>
            </a:r>
            <a:r>
              <a:rPr b="1" lang="en-US" sz="2000" u="sng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energy storage</a:t>
            </a:r>
            <a:endParaRPr b="1" sz="2000" u="sng">
              <a:solidFill>
                <a:srgbClr val="FFFF00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With 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IEA, IEF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&amp; </a:t>
            </a:r>
            <a:r>
              <a:rPr b="1" lang="en-US" sz="2000">
                <a:solidFill>
                  <a:srgbClr val="ED7D31"/>
                </a:solidFill>
                <a:latin typeface="Alumni Sans"/>
                <a:ea typeface="Alumni Sans"/>
                <a:cs typeface="Alumni Sans"/>
                <a:sym typeface="Alumni Sans"/>
              </a:rPr>
              <a:t>IRENA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r>
              <a:rPr b="0" i="0" lang="en-US" sz="2000" u="sng" cap="none" strike="noStrike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on </a:t>
            </a:r>
            <a:r>
              <a:rPr b="1" lang="en-US" sz="2000" u="sng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energy data</a:t>
            </a:r>
            <a:endParaRPr b="1" sz="2000" u="sng">
              <a:solidFill>
                <a:srgbClr val="FFFF00"/>
              </a:solidFill>
              <a:latin typeface="Alumni Sans"/>
              <a:ea typeface="Alumni Sans"/>
              <a:cs typeface="Alumni Sans"/>
              <a:sym typeface="Alumni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note： UN ESCAP：</a:t>
            </a:r>
            <a:r>
              <a:rPr b="0" i="0" lang="en-US" sz="1400" u="sng" cap="none" strike="noStrike">
                <a:solidFill>
                  <a:srgbClr val="FFFF00"/>
                </a:solidFill>
                <a:latin typeface="Alumni Sans"/>
                <a:ea typeface="Alumni Sans"/>
                <a:cs typeface="Alumni Sans"/>
                <a:sym typeface="Alumni Sans"/>
              </a:rPr>
              <a:t>Economic and Social Commission for Asia and the Pacific</a:t>
            </a:r>
            <a:endParaRPr b="0" i="0" sz="1400" u="sng" cap="none" strike="noStrike">
              <a:solidFill>
                <a:srgbClr val="FFFF00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5168" y="1623695"/>
            <a:ext cx="3393440" cy="3393440"/>
          </a:xfrm>
          <a:custGeom>
            <a:rect b="b" l="l" r="r" t="t"/>
            <a:pathLst>
              <a:path extrusionOk="0" h="6857996" w="6858000">
                <a:moveTo>
                  <a:pt x="0" y="0"/>
                </a:moveTo>
                <a:lnTo>
                  <a:pt x="6858000" y="0"/>
                </a:lnTo>
                <a:lnTo>
                  <a:pt x="6858000" y="5714976"/>
                </a:lnTo>
                <a:cubicBezTo>
                  <a:pt x="6858000" y="6306795"/>
                  <a:pt x="6408220" y="6793563"/>
                  <a:pt x="5831844" y="6852097"/>
                </a:cubicBezTo>
                <a:lnTo>
                  <a:pt x="5715014" y="6857996"/>
                </a:lnTo>
                <a:lnTo>
                  <a:pt x="0" y="685799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>
            <a:off x="386080" y="1000125"/>
            <a:ext cx="1184885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Experts are invited both from inside and outside APEC to join our workshops &amp; projects</a:t>
            </a:r>
            <a:endParaRPr b="1" i="0" sz="24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"/>
          <p:cNvSpPr txBox="1"/>
          <p:nvPr>
            <p:ph idx="4294967295" type="title"/>
          </p:nvPr>
        </p:nvSpPr>
        <p:spPr>
          <a:xfrm>
            <a:off x="86995" y="208915"/>
            <a:ext cx="1201801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lumni Sans"/>
              <a:buNone/>
            </a:pPr>
            <a:r>
              <a:rPr lang="en-US" sz="4800">
                <a:solidFill>
                  <a:srgbClr val="FFFFFF"/>
                </a:solidFill>
                <a:latin typeface="Alumni Sans"/>
                <a:ea typeface="Alumni Sans"/>
                <a:cs typeface="Alumni Sans"/>
                <a:sym typeface="Alumni Sans"/>
              </a:rPr>
              <a:t>EWG Strategic Plan for 2025-2030 </a:t>
            </a:r>
            <a:endParaRPr sz="4800">
              <a:solidFill>
                <a:srgbClr val="FFFFFF"/>
              </a:solidFill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3079750" y="2749474"/>
            <a:ext cx="60325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A982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2A982"/>
                </a:solidFill>
                <a:latin typeface="Arial"/>
                <a:ea typeface="Arial"/>
                <a:cs typeface="Arial"/>
                <a:sym typeface="Arial"/>
              </a:rPr>
              <a:t>4 Pillars for  EWG Activities</a:t>
            </a:r>
            <a:endParaRPr b="1" sz="2400">
              <a:solidFill>
                <a:srgbClr val="F2A9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 txBox="1"/>
          <p:nvPr>
            <p:ph idx="12" type="sldNum"/>
          </p:nvPr>
        </p:nvSpPr>
        <p:spPr>
          <a:xfrm>
            <a:off x="9139967" y="63258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C"/>
              </a:buClr>
              <a:buSzPts val="900"/>
              <a:buFont typeface="Montserrat Medium"/>
              <a:buNone/>
            </a:pPr>
            <a:r>
              <a:rPr b="0" i="0" lang="en-US" sz="900" u="none" cap="none" strike="noStrike">
                <a:solidFill>
                  <a:srgbClr val="020C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</a:t>
            </a:r>
            <a:endParaRPr b="0" i="0" sz="900" u="none" cap="none" strike="noStrike">
              <a:solidFill>
                <a:srgbClr val="020C1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1463232" y="3072446"/>
            <a:ext cx="9463177" cy="1208434"/>
          </a:xfrm>
          <a:prstGeom prst="triangle">
            <a:avLst>
              <a:gd fmla="val 50092" name="adj"/>
            </a:avLst>
          </a:prstGeom>
          <a:solidFill>
            <a:srgbClr val="A3C5ED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an open, dynamic, resilient and peaceful Asia-Pacific community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881612" y="4390839"/>
            <a:ext cx="2017321" cy="17526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Energy Security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4031745" y="4390839"/>
            <a:ext cx="2068813" cy="175266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 Energy Resilience 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Promote Energy Access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6233370" y="4390839"/>
            <a:ext cx="1871932" cy="1752660"/>
          </a:xfrm>
          <a:prstGeom prst="roundRect">
            <a:avLst>
              <a:gd fmla="val 16667" name="adj"/>
            </a:avLst>
          </a:prstGeom>
          <a:solidFill>
            <a:srgbClr val="D8F2CF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 Energy Trade &amp; Investment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8259507" y="4390839"/>
            <a:ext cx="2124620" cy="1752660"/>
          </a:xfrm>
          <a:prstGeom prst="roundRect">
            <a:avLst>
              <a:gd fmla="val 16667" name="adj"/>
            </a:avLst>
          </a:prstGeom>
          <a:solidFill>
            <a:srgbClr val="F2CDED"/>
          </a:solidFill>
          <a:ln cap="flat" cmpd="sng" w="19050">
            <a:solidFill>
              <a:srgbClr val="0F46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Accelerate Clean, Sustainable, Just, Affordable, and Inclusive Energy Transitions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245310" y="1177704"/>
            <a:ext cx="11702627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⮚"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EWG’s annual fora report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was submitted and endorsed by EWG and SCE in late Sep, and used for the 2025 APEC Senior Officials’ Report on Economic and Technical Cooperation.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Seek </a:t>
            </a: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endorsement of the updated ToR of EWG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EGCFE within the year.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⮚"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After 11 rounds of consultations with various economies, </a:t>
            </a: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EWG Strategic Plan (2025-2030)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almost finalized.  Before its endorsement, it may be changed in accordance with further discussion of the EWG ToR.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 txBox="1"/>
          <p:nvPr>
            <p:ph type="ctrTitle"/>
          </p:nvPr>
        </p:nvSpPr>
        <p:spPr>
          <a:xfrm>
            <a:off x="601405" y="1996716"/>
            <a:ext cx="9144000" cy="12669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770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lumni Sans"/>
              <a:buNone/>
            </a:pPr>
            <a:r>
              <a:rPr lang="en-US" sz="9600"/>
              <a:t>Thank you. </a:t>
            </a:r>
            <a:endParaRPr sz="9600"/>
          </a:p>
        </p:txBody>
      </p:sp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573" y="5273166"/>
            <a:ext cx="1598644" cy="109906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 txBox="1"/>
          <p:nvPr>
            <p:ph idx="1" type="subTitle"/>
          </p:nvPr>
        </p:nvSpPr>
        <p:spPr>
          <a:xfrm>
            <a:off x="665573" y="4595519"/>
            <a:ext cx="9144000" cy="84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F7"/>
              </a:buClr>
              <a:buSzPts val="2000"/>
              <a:buFont typeface="Arial"/>
              <a:buNone/>
            </a:pPr>
            <a:r>
              <a:rPr b="1" lang="en-US" sz="2000"/>
              <a:t>Energy Working Group – Lead Shepherd Mr. Shan Weiguo</a:t>
            </a:r>
            <a:endParaRPr b="1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2025-04-29T03:16:00Z</dcterms:created>
  <dc:creator>zpc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4FD31723153848628243CF88C402C0B3_13</vt:lpwstr>
  </property>
</Properties>
</file>