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147483099" r:id="rId5"/>
    <p:sldId id="2147483100" r:id="rId6"/>
    <p:sldId id="2147483104" r:id="rId7"/>
    <p:sldId id="2147483105" r:id="rId8"/>
    <p:sldId id="2147483096" r:id="rId9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1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4C8"/>
    <a:srgbClr val="FFBE3C"/>
    <a:srgbClr val="FF5A00"/>
    <a:srgbClr val="99D6EC"/>
    <a:srgbClr val="0098D0"/>
    <a:srgbClr val="B197D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915F8A-4253-4653-83C2-1432F7B63C07}" v="41" dt="2025-11-10T04:56:54.4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0303" autoAdjust="0"/>
  </p:normalViewPr>
  <p:slideViewPr>
    <p:cSldViewPr snapToGrid="0">
      <p:cViewPr varScale="1">
        <p:scale>
          <a:sx n="37" d="100"/>
          <a:sy n="37" d="100"/>
        </p:scale>
        <p:origin x="1410" y="54"/>
      </p:cViewPr>
      <p:guideLst>
        <p:guide orient="horz" pos="414"/>
        <p:guide pos="1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341" y="62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KADA Mitsuhito" userId="2c8bf802-0c21-4d28-bb06-32e0ae41f539" providerId="ADAL" clId="{28A89FB7-2254-496A-8EEF-1D379C577D66}"/>
    <pc:docChg chg="undo custSel addSld delSld modSld sldOrd">
      <pc:chgData name="TAKADA Mitsuhito" userId="2c8bf802-0c21-4d28-bb06-32e0ae41f539" providerId="ADAL" clId="{28A89FB7-2254-496A-8EEF-1D379C577D66}" dt="2025-11-11T03:23:03.115" v="11381" actId="21"/>
      <pc:docMkLst>
        <pc:docMk/>
      </pc:docMkLst>
      <pc:sldChg chg="modNotesTx">
        <pc:chgData name="TAKADA Mitsuhito" userId="2c8bf802-0c21-4d28-bb06-32e0ae41f539" providerId="ADAL" clId="{28A89FB7-2254-496A-8EEF-1D379C577D66}" dt="2025-11-06T03:27:11.436" v="10026" actId="20577"/>
        <pc:sldMkLst>
          <pc:docMk/>
          <pc:sldMk cId="1355594933" sldId="2147483096"/>
        </pc:sldMkLst>
      </pc:sldChg>
      <pc:sldChg chg="addSp delSp modSp mod modNotesTx">
        <pc:chgData name="TAKADA Mitsuhito" userId="2c8bf802-0c21-4d28-bb06-32e0ae41f539" providerId="ADAL" clId="{28A89FB7-2254-496A-8EEF-1D379C577D66}" dt="2025-11-11T03:23:03.115" v="11381" actId="21"/>
        <pc:sldMkLst>
          <pc:docMk/>
          <pc:sldMk cId="33954148" sldId="2147483099"/>
        </pc:sldMkLst>
        <pc:spChg chg="mod">
          <ac:chgData name="TAKADA Mitsuhito" userId="2c8bf802-0c21-4d28-bb06-32e0ae41f539" providerId="ADAL" clId="{28A89FB7-2254-496A-8EEF-1D379C577D66}" dt="2025-10-29T02:18:53.162" v="7412" actId="20577"/>
          <ac:spMkLst>
            <pc:docMk/>
            <pc:sldMk cId="33954148" sldId="2147483099"/>
            <ac:spMk id="3" creationId="{00000000-0000-0000-0000-000000000000}"/>
          </ac:spMkLst>
        </pc:spChg>
        <pc:spChg chg="add mod">
          <ac:chgData name="TAKADA Mitsuhito" userId="2c8bf802-0c21-4d28-bb06-32e0ae41f539" providerId="ADAL" clId="{28A89FB7-2254-496A-8EEF-1D379C577D66}" dt="2025-11-10T00:05:14.611" v="10199"/>
          <ac:spMkLst>
            <pc:docMk/>
            <pc:sldMk cId="33954148" sldId="2147483099"/>
            <ac:spMk id="6" creationId="{1435B90D-5028-63F9-2CA0-2B1CA93A2AE7}"/>
          </ac:spMkLst>
        </pc:spChg>
        <pc:spChg chg="add del mod">
          <ac:chgData name="TAKADA Mitsuhito" userId="2c8bf802-0c21-4d28-bb06-32e0ae41f539" providerId="ADAL" clId="{28A89FB7-2254-496A-8EEF-1D379C577D66}" dt="2025-11-11T03:23:03.115" v="11381" actId="21"/>
          <ac:spMkLst>
            <pc:docMk/>
            <pc:sldMk cId="33954148" sldId="2147483099"/>
            <ac:spMk id="7" creationId="{6ED0D179-B7DF-E4BA-5BB9-FA161F49CBCC}"/>
          </ac:spMkLst>
        </pc:spChg>
      </pc:sldChg>
      <pc:sldChg chg="modSp mod ord modNotesTx">
        <pc:chgData name="TAKADA Mitsuhito" userId="2c8bf802-0c21-4d28-bb06-32e0ae41f539" providerId="ADAL" clId="{28A89FB7-2254-496A-8EEF-1D379C577D66}" dt="2025-11-11T03:17:33.898" v="11268" actId="20577"/>
        <pc:sldMkLst>
          <pc:docMk/>
          <pc:sldMk cId="112456695" sldId="2147483100"/>
        </pc:sldMkLst>
        <pc:spChg chg="mod">
          <ac:chgData name="TAKADA Mitsuhito" userId="2c8bf802-0c21-4d28-bb06-32e0ae41f539" providerId="ADAL" clId="{28A89FB7-2254-496A-8EEF-1D379C577D66}" dt="2025-10-22T01:16:16.555" v="6690" actId="1076"/>
          <ac:spMkLst>
            <pc:docMk/>
            <pc:sldMk cId="112456695" sldId="2147483100"/>
            <ac:spMk id="2" creationId="{00000000-0000-0000-0000-000000000000}"/>
          </ac:spMkLst>
        </pc:spChg>
        <pc:spChg chg="mod">
          <ac:chgData name="TAKADA Mitsuhito" userId="2c8bf802-0c21-4d28-bb06-32e0ae41f539" providerId="ADAL" clId="{28A89FB7-2254-496A-8EEF-1D379C577D66}" dt="2025-11-11T03:17:33.898" v="11268" actId="20577"/>
          <ac:spMkLst>
            <pc:docMk/>
            <pc:sldMk cId="112456695" sldId="2147483100"/>
            <ac:spMk id="7" creationId="{00000000-0000-0000-0000-000000000000}"/>
          </ac:spMkLst>
        </pc:spChg>
      </pc:sldChg>
      <pc:sldChg chg="modSp mod ord modNotesTx">
        <pc:chgData name="TAKADA Mitsuhito" userId="2c8bf802-0c21-4d28-bb06-32e0ae41f539" providerId="ADAL" clId="{28A89FB7-2254-496A-8EEF-1D379C577D66}" dt="2025-11-11T03:20:42.447" v="11380" actId="20577"/>
        <pc:sldMkLst>
          <pc:docMk/>
          <pc:sldMk cId="2515536739" sldId="2147483104"/>
        </pc:sldMkLst>
        <pc:spChg chg="mod">
          <ac:chgData name="TAKADA Mitsuhito" userId="2c8bf802-0c21-4d28-bb06-32e0ae41f539" providerId="ADAL" clId="{28A89FB7-2254-496A-8EEF-1D379C577D66}" dt="2025-10-22T01:18:52.385" v="6751" actId="1036"/>
          <ac:spMkLst>
            <pc:docMk/>
            <pc:sldMk cId="2515536739" sldId="2147483104"/>
            <ac:spMk id="2" creationId="{00000000-0000-0000-0000-000000000000}"/>
          </ac:spMkLst>
        </pc:spChg>
        <pc:spChg chg="mod">
          <ac:chgData name="TAKADA Mitsuhito" userId="2c8bf802-0c21-4d28-bb06-32e0ae41f539" providerId="ADAL" clId="{28A89FB7-2254-496A-8EEF-1D379C577D66}" dt="2025-11-11T03:18:21.408" v="11285" actId="20577"/>
          <ac:spMkLst>
            <pc:docMk/>
            <pc:sldMk cId="2515536739" sldId="2147483104"/>
            <ac:spMk id="7" creationId="{00000000-0000-0000-0000-000000000000}"/>
          </ac:spMkLst>
        </pc:spChg>
      </pc:sldChg>
      <pc:sldChg chg="addSp delSp modSp add mod modNotesTx">
        <pc:chgData name="TAKADA Mitsuhito" userId="2c8bf802-0c21-4d28-bb06-32e0ae41f539" providerId="ADAL" clId="{28A89FB7-2254-496A-8EEF-1D379C577D66}" dt="2025-11-06T03:30:19.338" v="10198" actId="20577"/>
        <pc:sldMkLst>
          <pc:docMk/>
          <pc:sldMk cId="1658599084" sldId="2147483105"/>
        </pc:sldMkLst>
        <pc:spChg chg="mod">
          <ac:chgData name="TAKADA Mitsuhito" userId="2c8bf802-0c21-4d28-bb06-32e0ae41f539" providerId="ADAL" clId="{28A89FB7-2254-496A-8EEF-1D379C577D66}" dt="2025-10-22T01:47:53.677" v="7391" actId="1076"/>
          <ac:spMkLst>
            <pc:docMk/>
            <pc:sldMk cId="1658599084" sldId="2147483105"/>
            <ac:spMk id="2" creationId="{A496005D-33B7-47DE-6F94-57E56CFBDC25}"/>
          </ac:spMkLst>
        </pc:spChg>
        <pc:spChg chg="add mod">
          <ac:chgData name="TAKADA Mitsuhito" userId="2c8bf802-0c21-4d28-bb06-32e0ae41f539" providerId="ADAL" clId="{28A89FB7-2254-496A-8EEF-1D379C577D66}" dt="2025-10-29T01:49:35.651" v="7411" actId="1076"/>
          <ac:spMkLst>
            <pc:docMk/>
            <pc:sldMk cId="1658599084" sldId="2147483105"/>
            <ac:spMk id="5" creationId="{90FE36C2-E7CF-2F31-EE5A-D79A258431F8}"/>
          </ac:spMkLst>
        </pc:spChg>
        <pc:picChg chg="add mod">
          <ac:chgData name="TAKADA Mitsuhito" userId="2c8bf802-0c21-4d28-bb06-32e0ae41f539" providerId="ADAL" clId="{28A89FB7-2254-496A-8EEF-1D379C577D66}" dt="2025-10-22T01:41:50.821" v="7378" actId="14100"/>
          <ac:picMkLst>
            <pc:docMk/>
            <pc:sldMk cId="1658599084" sldId="2147483105"/>
            <ac:picMk id="4" creationId="{A2F4CAC7-07CD-4065-28C0-C5E7B7139E5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r">
              <a:defRPr sz="1200"/>
            </a:lvl1pPr>
          </a:lstStyle>
          <a:p>
            <a:r>
              <a:rPr lang="ja-JP" altLang="en-US" sz="140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9" rIns="91417" bIns="4570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17" tIns="45709" rIns="91417" bIns="457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b="1" dirty="0"/>
              <a:t>Thank you.</a:t>
            </a:r>
            <a:br>
              <a:rPr lang="en-US" altLang="ja-JP" dirty="0"/>
            </a:br>
            <a:r>
              <a:rPr lang="en-US" altLang="ja-JP" dirty="0"/>
              <a:t>My name is Mitsuhito Takada, Vice President of APERC.</a:t>
            </a:r>
            <a:br>
              <a:rPr lang="en-US" altLang="ja-JP" dirty="0"/>
            </a:br>
            <a:r>
              <a:rPr lang="en-US" altLang="ja-JP" dirty="0"/>
              <a:t>As Mr. </a:t>
            </a:r>
            <a:r>
              <a:rPr lang="en-US" altLang="ja-JP"/>
              <a:t>Yoshiomi Yoshino, Chair of EGCFE, is unable to attend today’s meeting, I will present the </a:t>
            </a:r>
            <a:r>
              <a:rPr lang="en-US" altLang="ja-JP" b="1"/>
              <a:t>Progress Report on EGCFE</a:t>
            </a:r>
            <a:r>
              <a:rPr lang="en-US" altLang="ja-JP"/>
              <a:t> on his behalf.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3231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227013"/>
            <a:ext cx="6577013" cy="3700462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170840" y="4135438"/>
            <a:ext cx="6564923" cy="4856162"/>
          </a:xfrm>
        </p:spPr>
        <p:txBody>
          <a:bodyPr/>
          <a:lstStyle/>
          <a:p>
            <a:r>
              <a:rPr lang="en-US" altLang="ja-JP" sz="1000" b="1" dirty="0"/>
              <a:t>First, I would like to provide an overview of EGCFE and related APEC events in 2025.</a:t>
            </a:r>
            <a:br>
              <a:rPr lang="en-US" altLang="ja-JP" sz="1000" dirty="0"/>
            </a:br>
            <a:r>
              <a:rPr lang="en-US" altLang="ja-JP" sz="1000" dirty="0"/>
              <a:t>The EGCFE 2025 meeting was held in April during the Joint Expert Group Meeting in Hong Kong, China.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lang="en-US" altLang="ja-JP" sz="1000" b="1" dirty="0"/>
              <a:t>Regarding OGSI-related activities, three major events took place:</a:t>
            </a:r>
            <a:endParaRPr lang="en-US" altLang="ja-JP" sz="1000" dirty="0"/>
          </a:p>
          <a:p>
            <a:r>
              <a:rPr lang="en-US" altLang="ja-JP" sz="1000" b="1" dirty="0"/>
              <a:t>February, Indonesia</a:t>
            </a:r>
            <a:br>
              <a:rPr lang="en-US" altLang="ja-JP" sz="1000" dirty="0"/>
            </a:br>
            <a:r>
              <a:rPr lang="en-US" altLang="ja-JP" sz="1000" dirty="0"/>
              <a:t>The </a:t>
            </a:r>
            <a:r>
              <a:rPr lang="en-US" altLang="ja-JP" sz="1000" b="1" dirty="0"/>
              <a:t>6th Oil and Gas Security Exercise (OGSE)</a:t>
            </a:r>
            <a:r>
              <a:rPr lang="en-US" altLang="ja-JP" sz="1000" dirty="0"/>
              <a:t> was successfully held. We extend our sincere appreciation to Indonesia for hosting this important exercise.</a:t>
            </a:r>
          </a:p>
          <a:p>
            <a:r>
              <a:rPr lang="en-US" altLang="ja-JP" sz="1000" b="1" dirty="0"/>
              <a:t>April, Hong Kong, China</a:t>
            </a:r>
            <a:br>
              <a:rPr lang="en-US" altLang="ja-JP" sz="1000" dirty="0"/>
            </a:br>
            <a:r>
              <a:rPr lang="en-US" altLang="ja-JP" sz="1000" dirty="0"/>
              <a:t>The </a:t>
            </a:r>
            <a:r>
              <a:rPr lang="en-US" altLang="ja-JP" sz="1000" b="1" dirty="0"/>
              <a:t>8th Oil and Gas Security Network (OGSN) Forum</a:t>
            </a:r>
            <a:r>
              <a:rPr lang="en-US" altLang="ja-JP" sz="1000" dirty="0"/>
              <a:t> was convened back-to-back with the Joint Expert Groups Meeting.</a:t>
            </a:r>
          </a:p>
          <a:p>
            <a:r>
              <a:rPr lang="en-US" altLang="ja-JP" sz="1000" b="1" dirty="0"/>
              <a:t>April</a:t>
            </a:r>
            <a:br>
              <a:rPr lang="en-US" altLang="ja-JP" sz="1000" dirty="0"/>
            </a:br>
            <a:r>
              <a:rPr lang="en-US" altLang="ja-JP" sz="1000" dirty="0"/>
              <a:t>The </a:t>
            </a:r>
            <a:r>
              <a:rPr lang="en-US" altLang="ja-JP" sz="1000" b="1" dirty="0"/>
              <a:t>20th publication of Oil and Gas Security Studies (OGSS)</a:t>
            </a:r>
            <a:r>
              <a:rPr lang="en-US" altLang="ja-JP" sz="1000" dirty="0"/>
              <a:t> was released. </a:t>
            </a:r>
          </a:p>
          <a:p>
            <a:r>
              <a:rPr lang="en-US" altLang="ja-JP" sz="1000" dirty="0"/>
              <a:t>Its title:</a:t>
            </a:r>
            <a:br>
              <a:rPr lang="en-US" altLang="ja-JP" sz="1000" dirty="0"/>
            </a:br>
            <a:r>
              <a:rPr lang="en-US" altLang="ja-JP" sz="1000" i="1" dirty="0"/>
              <a:t>“What are the Energy Security Implications of Recent Declines in Both APEC and Global Spare Petroleum Refining Capacity?”</a:t>
            </a:r>
            <a:endParaRPr lang="en-US" altLang="ja-JP" sz="1000" dirty="0"/>
          </a:p>
          <a:p>
            <a:endParaRPr kumimoji="1" lang="en-US" altLang="ja-JP" sz="1000" dirty="0"/>
          </a:p>
          <a:p>
            <a:r>
              <a:rPr kumimoji="1" lang="en-US" altLang="ja-JP" sz="1000" dirty="0"/>
              <a:t>Regarding APERC Fossil Fuel Reports, four reports were published in 2025:</a:t>
            </a:r>
          </a:p>
          <a:p>
            <a:r>
              <a:rPr kumimoji="1" lang="en-US" altLang="ja-JP" sz="1000" dirty="0"/>
              <a:t>March: Hydrogen Report and Coal Report</a:t>
            </a:r>
          </a:p>
          <a:p>
            <a:r>
              <a:rPr kumimoji="1" lang="en-US" altLang="ja-JP" sz="1000" dirty="0"/>
              <a:t>May: Gas Report and Oil Report</a:t>
            </a:r>
          </a:p>
          <a:p>
            <a:r>
              <a:rPr kumimoji="1" lang="en-US" altLang="ja-JP" sz="1000" dirty="0"/>
              <a:t>These reports provide key insights into fossil fuel trends and developments across the APEC region.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000" dirty="0"/>
          </a:p>
        </p:txBody>
      </p:sp>
    </p:spTree>
    <p:extLst>
      <p:ext uri="{BB962C8B-B14F-4D97-AF65-F5344CB8AC3E}">
        <p14:creationId xmlns:p14="http://schemas.microsoft.com/office/powerpoint/2010/main" val="1545253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0" y="4440238"/>
            <a:ext cx="6564923" cy="5426075"/>
          </a:xfrm>
        </p:spPr>
        <p:txBody>
          <a:bodyPr/>
          <a:lstStyle/>
          <a:p>
            <a:r>
              <a:rPr kumimoji="1" lang="en-US" altLang="ja-JP" sz="1000" dirty="0"/>
              <a:t>Then, I would like to explain briefly future EGCFE and related APEC events under preparation.</a:t>
            </a:r>
          </a:p>
          <a:p>
            <a:r>
              <a:rPr lang="en-US" altLang="ja-JP" sz="1000" dirty="0"/>
              <a:t>The EGCFE Meeting, held back-to-back with the APEC OGSN Forum, is scheduled for June 2026 in Hokkaido. </a:t>
            </a:r>
          </a:p>
          <a:p>
            <a:r>
              <a:rPr lang="en-US" altLang="ja-JP" sz="1000" dirty="0"/>
              <a:t>The program will include a site visit to the Tomakomai CCS Demonstration Project operated by Japan CCS Co., Ltd.</a:t>
            </a:r>
          </a:p>
          <a:p>
            <a:r>
              <a:rPr lang="en-US" altLang="ja-JP" sz="1000" dirty="0"/>
              <a:t>The Tomakomai CCS Demonstration Project is Japan’s pioneering initiative in Carbon Capture and Storage (CCS), driven by the private sector with strong support from the Japanese government. </a:t>
            </a:r>
          </a:p>
          <a:p>
            <a:r>
              <a:rPr lang="en-US" altLang="ja-JP" sz="1000" dirty="0"/>
              <a:t>Japan CCS Co., Ltd. (JCCS), the operator of the site, was established in 2008 in response to national policy promoting CCS as a key measure against global warming. </a:t>
            </a:r>
          </a:p>
          <a:p>
            <a:r>
              <a:rPr lang="en-US" altLang="ja-JP" sz="1000" dirty="0"/>
              <a:t>JCCS brings together major private companies with expertise in electricity, oil refining, oil development, and plant engineering to advance CCS technologies.</a:t>
            </a:r>
          </a:p>
          <a:p>
            <a:r>
              <a:rPr lang="en-US" altLang="ja-JP" sz="1000" dirty="0"/>
              <a:t>We expect that the meeting and site visit will provide participants with valuable insights into CCS and its role in achieving decarbonization goals.</a:t>
            </a:r>
          </a:p>
          <a:p>
            <a:r>
              <a:rPr lang="en-US" altLang="ja-JP" sz="1000" dirty="0"/>
              <a:t>Further details of the meetings will be announced in due course. We warmly invite and encourage broad participation in this important opportunity.</a:t>
            </a:r>
          </a:p>
          <a:p>
            <a:endParaRPr kumimoji="1" lang="en-US" altLang="ja-JP" sz="1000" dirty="0"/>
          </a:p>
          <a:p>
            <a:r>
              <a:rPr kumimoji="1" lang="en-US" altLang="ja-JP" sz="1000" dirty="0"/>
              <a:t>Next, I would like to introduce three forthcoming events;</a:t>
            </a:r>
          </a:p>
          <a:p>
            <a:r>
              <a:rPr kumimoji="1" lang="en-US" altLang="ja-JP" sz="1000" dirty="0"/>
              <a:t>December 2025, in Tokyo, APEC Workshop on Cleaner and More Efficient Operation of the Fossil Energy Industry.</a:t>
            </a:r>
          </a:p>
          <a:p>
            <a:r>
              <a:rPr kumimoji="1" lang="en-US" altLang="ja-JP" sz="1000" dirty="0"/>
              <a:t>May 2026, in Hong Kong, China, The 1st Annual Convention for the APEC Clean and Low-Carbon Hydrogen Policy Network Project.</a:t>
            </a:r>
          </a:p>
          <a:p>
            <a:r>
              <a:rPr kumimoji="1" lang="en-US" altLang="ja-JP" sz="1000" dirty="0"/>
              <a:t>APEC Oil and Gas Security Exercise (7th Exercise) is currently under coordination to do in February 2026 in Malaysia.</a:t>
            </a:r>
          </a:p>
          <a:p>
            <a:r>
              <a:rPr kumimoji="1" lang="en-US" altLang="ja-JP" sz="1000" dirty="0"/>
              <a:t>Further details will be announced in due course.</a:t>
            </a:r>
          </a:p>
        </p:txBody>
      </p:sp>
    </p:spTree>
    <p:extLst>
      <p:ext uri="{BB962C8B-B14F-4D97-AF65-F5344CB8AC3E}">
        <p14:creationId xmlns:p14="http://schemas.microsoft.com/office/powerpoint/2010/main" val="3179159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497DA-DB73-E8C0-CEA6-2E6F89896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C49248-534D-00FB-CACD-EE171E5540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B44642C-3620-A9FE-A874-A212CEBD0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440238"/>
            <a:ext cx="6564923" cy="5426075"/>
          </a:xfrm>
        </p:spPr>
        <p:txBody>
          <a:bodyPr/>
          <a:lstStyle/>
          <a:p>
            <a:r>
              <a:rPr kumimoji="1" lang="en-US" altLang="ja-JP" sz="1000" dirty="0"/>
              <a:t>This is a picture of </a:t>
            </a:r>
            <a:r>
              <a:rPr lang="en-US" altLang="ja-JP" sz="1000" b="0" dirty="0"/>
              <a:t>Tomakomai CCS Demonstration Facilities, provided by JCCS.</a:t>
            </a:r>
          </a:p>
          <a:p>
            <a:r>
              <a:rPr kumimoji="1" lang="en-US" altLang="ja-JP" sz="1000" b="0" dirty="0"/>
              <a:t>The site locate just side-by-side with large petroleum complex.</a:t>
            </a:r>
            <a:endParaRPr kumimoji="1" lang="en-US" altLang="ja-JP" sz="1000" dirty="0"/>
          </a:p>
        </p:txBody>
      </p:sp>
    </p:spTree>
    <p:extLst>
      <p:ext uri="{BB962C8B-B14F-4D97-AF65-F5344CB8AC3E}">
        <p14:creationId xmlns:p14="http://schemas.microsoft.com/office/powerpoint/2010/main" val="4229226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That concludes my explanation. </a:t>
            </a:r>
          </a:p>
          <a:p>
            <a:r>
              <a:rPr kumimoji="1" lang="en-US" altLang="ja-JP" dirty="0"/>
              <a:t>I look forward to seeing you all at future OGSI events and at the EWG and EMM in August. </a:t>
            </a:r>
          </a:p>
          <a:p>
            <a:r>
              <a:rPr kumimoji="1" lang="en-US" altLang="ja-JP" dirty="0"/>
              <a:t>Thank you for your attention.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3953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588444"/>
            <a:ext cx="103632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4653136"/>
            <a:ext cx="8534400" cy="3693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715008" y="1520788"/>
            <a:ext cx="9137217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46738" y="188647"/>
            <a:ext cx="11699081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47131" y="6309327"/>
            <a:ext cx="11565196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47133" y="3104966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20pt</a:t>
            </a:r>
            <a:r>
              <a:rPr kumimoji="1" lang="ja-JP" altLang="en-US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46739" y="3769298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14pt</a:t>
            </a:r>
            <a:r>
              <a:rPr kumimoji="1" lang="ja-JP" altLang="en-US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46735" y="4365111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10.5pt</a:t>
            </a:r>
            <a:r>
              <a:rPr kumimoji="1" lang="ja-JP" altLang="en-US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46187" y="764704"/>
            <a:ext cx="11699631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5B42921-D892-4E99-996C-B95A4BA87AB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E2966-12AE-4284-A457-A31128217F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793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46185" y="274639"/>
            <a:ext cx="11654768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6185" y="800715"/>
            <a:ext cx="11654768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3163" y="652026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2026/4/9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75787" y="6525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360363" y="6525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  <p:sldLayoutId id="2147483660" r:id="rId4"/>
  </p:sldLayoutIdLst>
  <p:hf hdr="0" ftr="0" dt="0"/>
  <p:txStyles>
    <p:titleStyle>
      <a:lvl1pPr algn="l" defTabSz="914423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8" indent="-342908" algn="l" defTabSz="914423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69" indent="-285757" algn="l" defTabSz="914423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28" indent="-228606" algn="l" defTabSz="914423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40" indent="-228606" algn="l" defTabSz="914423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52" indent="-228606" algn="l" defTabSz="914423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図形&#10;&#10;低い精度で自動的に生成された説明">
            <a:extLst>
              <a:ext uri="{FF2B5EF4-FFF2-40B4-BE49-F238E27FC236}">
                <a16:creationId xmlns:a16="http://schemas.microsoft.com/office/drawing/2014/main" id="{8410B4C3-131A-DFAE-6988-97DF62BBA9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24" y="0"/>
            <a:ext cx="10870276" cy="6858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85950" y="2121245"/>
            <a:ext cx="8420100" cy="738664"/>
          </a:xfrm>
        </p:spPr>
        <p:txBody>
          <a:bodyPr/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</a:t>
            </a:r>
            <a:r>
              <a:rPr lang="en-US" altLang="ja-JP" sz="4401" dirty="0"/>
              <a:t>rogress Report on EGCFE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43735" y="3646388"/>
            <a:ext cx="9304529" cy="2800767"/>
          </a:xfrm>
        </p:spPr>
        <p:txBody>
          <a:bodyPr/>
          <a:lstStyle/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Mitsuhito TAKADA</a:t>
            </a: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Vice President, APERC</a:t>
            </a: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On behalf of 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Yoshiomi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YOSHINO</a:t>
            </a: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Chair of Expert Group on Clean Fossil Energy (EGCFE)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19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-20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Nov.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2025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スライド番号プレースホルダー 2">
            <a:extLst>
              <a:ext uri="{FF2B5EF4-FFF2-40B4-BE49-F238E27FC236}">
                <a16:creationId xmlns:a16="http://schemas.microsoft.com/office/drawing/2014/main" id="{EC55F8EF-A992-4B2D-8BFB-8520F0D81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0600" y="6492875"/>
            <a:ext cx="2311400" cy="365125"/>
          </a:xfrm>
        </p:spPr>
        <p:txBody>
          <a:bodyPr/>
          <a:lstStyle/>
          <a:p>
            <a:fld id="{D9550142-B990-490A-A107-ED7302A7FD52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fld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Picture 4" descr="logo-black">
            <a:extLst>
              <a:ext uri="{FF2B5EF4-FFF2-40B4-BE49-F238E27FC236}">
                <a16:creationId xmlns:a16="http://schemas.microsoft.com/office/drawing/2014/main" id="{571FFFA5-51BA-0970-7110-978431E92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9240" y="174826"/>
            <a:ext cx="2792760" cy="45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6651" y="706679"/>
            <a:ext cx="9505503" cy="461665"/>
          </a:xfrm>
        </p:spPr>
        <p:txBody>
          <a:bodyPr/>
          <a:lstStyle/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EGCFE and related APEC Events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>
          <a:xfrm>
            <a:off x="1334631" y="1337908"/>
            <a:ext cx="9522738" cy="4985885"/>
          </a:xfrm>
          <a:solidFill>
            <a:schemeClr val="bg1"/>
          </a:solidFill>
          <a:ln w="38100">
            <a:solidFill>
              <a:srgbClr val="3333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/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EGCFE 2025 meeting was held at Joint Expert Group Meeting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in April in Hong Kong, China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OGSI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APEC Oil and Gas Security Initiative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57261" lvl="1" indent="-457200">
              <a:buFont typeface="+mj-ea"/>
              <a:buAutoNum type="circleNumDbPlain"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Oil and Gas Security Exercise (OGSE):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6th OGSE was held in Indonesia in February</a:t>
            </a:r>
          </a:p>
          <a:p>
            <a:pPr marL="857261" lvl="1" indent="-457200">
              <a:buFont typeface="+mj-ea"/>
              <a:buAutoNum type="circleNumDbPlain"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Oil and Gas Security Network (OGSN):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8th OGSN Forum was held in Hong Kong, China in April</a:t>
            </a:r>
          </a:p>
          <a:p>
            <a:pPr marL="857261" lvl="1" indent="-457200">
              <a:buFont typeface="+mj-ea"/>
              <a:buAutoNum type="circleNumDbPlain"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Oil and Gas Security Studies (OGSS)</a:t>
            </a:r>
          </a:p>
          <a:p>
            <a:pPr marL="800120" lvl="2" indent="0">
              <a:buNone/>
            </a:pP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OGSS 20, 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“</a:t>
            </a:r>
            <a:r>
              <a:rPr lang="en-US" altLang="ja-JP" sz="1600" dirty="0"/>
              <a:t>What are the Energy Security Implications of Recent Declines in Both APEC and Global Spare Petroleum Refining Capacity?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”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(Apr. 2025)</a:t>
            </a:r>
          </a:p>
          <a:p>
            <a:pPr marL="342900" indent="-342900"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APERC Fossil Fuel Reports 2024</a:t>
            </a:r>
          </a:p>
          <a:p>
            <a:pPr marL="800120" lvl="2" indent="0">
              <a:buNone/>
            </a:pP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Gas (May 2025), Oil (May 2025), Hydrogen (Mar. 2025), Coal (Mar. 2025)</a:t>
            </a:r>
          </a:p>
        </p:txBody>
      </p:sp>
      <p:cxnSp>
        <p:nvCxnSpPr>
          <p:cNvPr id="11" name="直線コネクタ 10"/>
          <p:cNvCxnSpPr/>
          <p:nvPr/>
        </p:nvCxnSpPr>
        <p:spPr>
          <a:xfrm flipH="1">
            <a:off x="1385098" y="5275371"/>
            <a:ext cx="1" cy="132401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H="1">
            <a:off x="1385097" y="6597352"/>
            <a:ext cx="19502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880600" y="6492875"/>
            <a:ext cx="2311400" cy="365125"/>
          </a:xfrm>
        </p:spPr>
        <p:txBody>
          <a:bodyPr/>
          <a:lstStyle/>
          <a:p>
            <a:fld id="{D9550142-B990-490A-A107-ED7302A7FD52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4" name="Picture 4" descr="logo-black">
            <a:extLst>
              <a:ext uri="{FF2B5EF4-FFF2-40B4-BE49-F238E27FC236}">
                <a16:creationId xmlns:a16="http://schemas.microsoft.com/office/drawing/2014/main" id="{43807DEE-9084-205B-FC2F-483E100FA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132" y="244265"/>
            <a:ext cx="2792760" cy="45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56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37472" y="722660"/>
            <a:ext cx="9505503" cy="461665"/>
          </a:xfrm>
        </p:spPr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Future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EGCFE and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related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APEC Events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>
          <a:xfrm>
            <a:off x="1337472" y="1472052"/>
            <a:ext cx="9522738" cy="3542096"/>
          </a:xfrm>
          <a:solidFill>
            <a:schemeClr val="bg1"/>
          </a:solidFill>
          <a:ln w="38100">
            <a:solidFill>
              <a:srgbClr val="3333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/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EGCFE 2026 meeting will be 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held jointly with the 9</a:t>
            </a:r>
            <a:r>
              <a:rPr lang="en-US" altLang="ja-JP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APEC OGSN Forum (Jun. 2026, Hokkaido, Japan, TBD)</a:t>
            </a:r>
          </a:p>
          <a:p>
            <a:pPr marL="400061" lvl="1" indent="0">
              <a:buNone/>
            </a:pPr>
            <a:r>
              <a:rPr lang="en-US" altLang="ja-JP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with site visit to Tomakomai </a:t>
            </a:r>
            <a:r>
              <a:rPr lang="en-US" altLang="ja-JP" sz="1600" dirty="0"/>
              <a:t>CCS Demonstration Project by </a:t>
            </a:r>
            <a:r>
              <a:rPr lang="en-US" altLang="ja-JP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JCCS (Japan CCS Co., Ltd.) 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APEC Workshop on Cleaner and More Efficient Operation of the Fossil  Energy Industry (Dec. 2025, Tokyo)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1</a:t>
            </a:r>
            <a:r>
              <a:rPr lang="en-US" altLang="ja-JP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Annual Convention for APEC Clean and Low-Carbon Hydrogen Policy Network Project (May 2026, HKC)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APEC Oil and Gas Security Exercise (OGSE):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7</a:t>
            </a:r>
            <a:r>
              <a:rPr lang="en-US" altLang="ja-JP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OGSE will be held in Malaysia (Feb.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2026)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880600" y="6492875"/>
            <a:ext cx="2311400" cy="365125"/>
          </a:xfrm>
        </p:spPr>
        <p:txBody>
          <a:bodyPr/>
          <a:lstStyle/>
          <a:p>
            <a:fld id="{D9550142-B990-490A-A107-ED7302A7FD52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4" name="Picture 4" descr="logo-black">
            <a:extLst>
              <a:ext uri="{FF2B5EF4-FFF2-40B4-BE49-F238E27FC236}">
                <a16:creationId xmlns:a16="http://schemas.microsoft.com/office/drawing/2014/main" id="{43807DEE-9084-205B-FC2F-483E100FA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6657" y="244265"/>
            <a:ext cx="2792760" cy="45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536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60A81-5C0D-4EE9-420C-8C4A5D79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96005D-33B7-47DE-6F94-57E56CFBD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886" y="803833"/>
            <a:ext cx="7652524" cy="400110"/>
          </a:xfrm>
        </p:spPr>
        <p:txBody>
          <a:bodyPr/>
          <a:lstStyle/>
          <a:p>
            <a:r>
              <a:rPr lang="en-US" altLang="ja-JP" sz="2000" b="0" dirty="0"/>
              <a:t>Tomakomai CCS Demonstration Facilities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2F4CAC7-07CD-4065-28C0-C5E7B7139E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9875" y="1309687"/>
            <a:ext cx="6572250" cy="4238625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616EB80-D0CE-80B3-7249-919D4873E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0600" y="6492875"/>
            <a:ext cx="2311400" cy="365125"/>
          </a:xfrm>
        </p:spPr>
        <p:txBody>
          <a:bodyPr/>
          <a:lstStyle/>
          <a:p>
            <a:fld id="{D9550142-B990-490A-A107-ED7302A7FD52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4" name="Picture 4" descr="logo-black">
            <a:extLst>
              <a:ext uri="{FF2B5EF4-FFF2-40B4-BE49-F238E27FC236}">
                <a16:creationId xmlns:a16="http://schemas.microsoft.com/office/drawing/2014/main" id="{3BBF4961-DA0A-E0E1-18B2-1BE83B95B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6657" y="244265"/>
            <a:ext cx="2792760" cy="45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FE36C2-E7CF-2F31-EE5A-D79A258431F8}"/>
              </a:ext>
            </a:extLst>
          </p:cNvPr>
          <p:cNvSpPr txBox="1"/>
          <p:nvPr/>
        </p:nvSpPr>
        <p:spPr>
          <a:xfrm>
            <a:off x="8189170" y="5515556"/>
            <a:ext cx="11929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Source: JCCS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8599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61D7990-0DFE-1338-3452-14FA6AD41E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E2966-12AE-4284-A457-A31128217F5D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61AF9A6-6B68-E1F8-237D-78C200AE709D}"/>
              </a:ext>
            </a:extLst>
          </p:cNvPr>
          <p:cNvSpPr txBox="1"/>
          <p:nvPr/>
        </p:nvSpPr>
        <p:spPr>
          <a:xfrm>
            <a:off x="1703512" y="1988842"/>
            <a:ext cx="992155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000"/>
              <a:t>Thank you for your kind attention.​</a:t>
            </a:r>
          </a:p>
          <a:p>
            <a:endParaRPr lang="en-US" altLang="ja-JP" sz="4000"/>
          </a:p>
          <a:p>
            <a:r>
              <a:rPr lang="en-US" altLang="ja-JP" sz="4000"/>
              <a:t>We would like to see more Project Proposals coming through EGCFE.</a:t>
            </a:r>
          </a:p>
        </p:txBody>
      </p:sp>
    </p:spTree>
    <p:extLst>
      <p:ext uri="{BB962C8B-B14F-4D97-AF65-F5344CB8AC3E}">
        <p14:creationId xmlns:p14="http://schemas.microsoft.com/office/powerpoint/2010/main" val="1355594933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B7D664C5-CCAF-421C-963D-506CF0AB2DB4}" vid="{F6C70EF9-1A84-446C-8597-70017663E58C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339e5aef-327d-4eb6-a8e0-9b2fd01ac0fa" xsi:nil="true"/>
    <lcf76f155ced4ddcb4097134ff3c332f xmlns="339e5aef-327d-4eb6-a8e0-9b2fd01ac0fa">
      <Terms xmlns="http://schemas.microsoft.com/office/infopath/2007/PartnerControls"/>
    </lcf76f155ced4ddcb4097134ff3c332f>
    <TaxCatchAll xmlns="3042e625-934f-4bb2-8533-cbb6446c8b2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3DE4B8CEBD9304286F1E0B7BC383844" ma:contentTypeVersion="14" ma:contentTypeDescription="新しいドキュメントを作成します。" ma:contentTypeScope="" ma:versionID="d5c73969149e4c8814d870cb5b0d6066">
  <xsd:schema xmlns:xsd="http://www.w3.org/2001/XMLSchema" xmlns:xs="http://www.w3.org/2001/XMLSchema" xmlns:p="http://schemas.microsoft.com/office/2006/metadata/properties" xmlns:ns2="339e5aef-327d-4eb6-a8e0-9b2fd01ac0fa" xmlns:ns3="3042e625-934f-4bb2-8533-cbb6446c8b2b" targetNamespace="http://schemas.microsoft.com/office/2006/metadata/properties" ma:root="true" ma:fieldsID="59c6a3c9bc02e173786c48016dd4aa1e" ns2:_="" ns3:_="">
    <xsd:import namespace="339e5aef-327d-4eb6-a8e0-9b2fd01ac0fa"/>
    <xsd:import namespace="3042e625-934f-4bb2-8533-cbb6446c8b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9e5aef-327d-4eb6-a8e0-9b2fd01ac0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9187c13-ff0b-40b9-aedf-f4c5774af7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42e625-934f-4bb2-8533-cbb6446c8b2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8d1f80-4a69-4d38-a7d4-2ff8aa924760}" ma:internalName="TaxCatchAll" ma:showField="CatchAllData" ma:web="3042e625-934f-4bb2-8533-cbb6446c8b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9A1026-1F26-4D30-AE0F-064A2F1AF8B1}">
  <ds:schemaRefs>
    <ds:schemaRef ds:uri="http://schemas.microsoft.com/office/2006/documentManagement/types"/>
    <ds:schemaRef ds:uri="339e5aef-327d-4eb6-a8e0-9b2fd01ac0fa"/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042e625-934f-4bb2-8533-cbb6446c8b2b"/>
  </ds:schemaRefs>
</ds:datastoreItem>
</file>

<file path=customXml/itemProps2.xml><?xml version="1.0" encoding="utf-8"?>
<ds:datastoreItem xmlns:ds="http://schemas.openxmlformats.org/officeDocument/2006/customXml" ds:itemID="{8DB6EFB5-06FA-4B1B-81FC-CE13A48DF3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4E72FA-D07C-4AA1-B508-4D49D7BBAA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9e5aef-327d-4eb6-a8e0-9b2fd01ac0fa"/>
    <ds:schemaRef ds:uri="3042e625-934f-4bb2-8533-cbb6446c8b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2802</TotalTime>
  <Words>879</Words>
  <Application>Microsoft Office PowerPoint</Application>
  <PresentationFormat>Widescreen</PresentationFormat>
  <Paragraphs>64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メイリオ</vt:lpstr>
      <vt:lpstr>Meiryo UI</vt:lpstr>
      <vt:lpstr>ＭＳ Ｐゴシック</vt:lpstr>
      <vt:lpstr>Arial</vt:lpstr>
      <vt:lpstr>Calibri</vt:lpstr>
      <vt:lpstr>Wingdings</vt:lpstr>
      <vt:lpstr>【機○・記載例なし】</vt:lpstr>
      <vt:lpstr>Progress Report on EGCFE</vt:lpstr>
      <vt:lpstr>EGCFE and related APEC Events（2025）</vt:lpstr>
      <vt:lpstr>Future EGCFE and related APEC Events</vt:lpstr>
      <vt:lpstr>Tomakomai CCS Demonstration Facilities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APEC EWG64   Agenda item 10.a. Replacing EGCFE Chair</dc:title>
  <dc:creator>Reiko Eda</dc:creator>
  <cp:lastModifiedBy>NetsoftUser</cp:lastModifiedBy>
  <cp:revision>14</cp:revision>
  <cp:lastPrinted>2025-11-11T03:13:25Z</cp:lastPrinted>
  <dcterms:created xsi:type="dcterms:W3CDTF">2022-10-12T02:52:21Z</dcterms:created>
  <dcterms:modified xsi:type="dcterms:W3CDTF">2026-04-09T08:49:55Z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0x01010033DE4B8CEBD9304286F1E0B7BC383844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