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256" r:id="rId2"/>
    <p:sldId id="367" r:id="rId3"/>
    <p:sldId id="368" r:id="rId4"/>
    <p:sldId id="369" r:id="rId5"/>
    <p:sldId id="371" r:id="rId6"/>
    <p:sldId id="376" r:id="rId7"/>
    <p:sldId id="377" r:id="rId8"/>
    <p:sldId id="380" r:id="rId9"/>
    <p:sldId id="379" r:id="rId10"/>
    <p:sldId id="375" r:id="rId11"/>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F"/>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0" autoAdjust="0"/>
    <p:restoredTop sz="75152" autoAdjust="0"/>
  </p:normalViewPr>
  <p:slideViewPr>
    <p:cSldViewPr snapToGrid="0">
      <p:cViewPr varScale="1">
        <p:scale>
          <a:sx n="79" d="100"/>
          <a:sy n="79" d="100"/>
        </p:scale>
        <p:origin x="1932" y="90"/>
      </p:cViewPr>
      <p:guideLst/>
    </p:cSldViewPr>
  </p:slideViewPr>
  <p:notesTextViewPr>
    <p:cViewPr>
      <p:scale>
        <a:sx n="150" d="100"/>
        <a:sy n="150" d="100"/>
      </p:scale>
      <p:origin x="0" y="0"/>
    </p:cViewPr>
  </p:notesTextViewPr>
  <p:sorterViewPr>
    <p:cViewPr>
      <p:scale>
        <a:sx n="170" d="100"/>
        <a:sy n="170" d="100"/>
      </p:scale>
      <p:origin x="0" y="0"/>
    </p:cViewPr>
  </p:sorterViewPr>
  <p:notesViewPr>
    <p:cSldViewPr snapToGrid="0">
      <p:cViewPr varScale="1">
        <p:scale>
          <a:sx n="45" d="100"/>
          <a:sy n="45" d="100"/>
        </p:scale>
        <p:origin x="1440"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2C347E-903D-48FF-9CFF-9D00CC32028C}" type="datetimeFigureOut">
              <a:rPr lang="en-US" smtClean="0"/>
              <a:t>11/13/2025</a:t>
            </a:fld>
            <a:endParaRPr 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46C2DA-BB5E-469B-9E5F-222A4BE284C2}"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82FA02-1211-49A7-B7F3-01962D2A3A52}" type="datetimeFigureOut">
              <a:rPr lang="zh-HK" altLang="en-US" smtClean="0"/>
              <a:t>13/11/2025</a:t>
            </a:fld>
            <a:endParaRPr lang="zh-HK"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4C638A-CA38-4A51-8AF1-23BD1ACBE452}" type="slidenum">
              <a:rPr lang="zh-HK" altLang="en-US" smtClean="0"/>
              <a:t>‹#›</a:t>
            </a:fld>
            <a:endParaRPr lang="zh-HK"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E74C638A-CA38-4A51-8AF1-23BD1ACBE452}" type="slidenum">
              <a:rPr lang="zh-HK" altLang="en-US" smtClean="0"/>
              <a:t>1</a:t>
            </a:fld>
            <a:endParaRPr lang="zh-HK"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indent="0" algn="l" fontAlgn="auto">
              <a:buFont typeface="Arial" panose="020B0604020202020204" pitchFamily="34" charset="0"/>
              <a:buChar char="•"/>
            </a:pPr>
            <a:endParaRPr lang="en-US" altLang="zh-HK" dirty="0">
              <a:solidFill>
                <a:schemeClr val="tx1"/>
              </a:solidFill>
            </a:endParaRPr>
          </a:p>
        </p:txBody>
      </p:sp>
      <p:sp>
        <p:nvSpPr>
          <p:cNvPr id="4" name="投影片編號版面配置區 3"/>
          <p:cNvSpPr>
            <a:spLocks noGrp="1"/>
          </p:cNvSpPr>
          <p:nvPr>
            <p:ph type="sldNum" sz="quarter" idx="10"/>
          </p:nvPr>
        </p:nvSpPr>
        <p:spPr/>
        <p:txBody>
          <a:bodyPr/>
          <a:lstStyle/>
          <a:p>
            <a:fld id="{E74C638A-CA38-4A51-8AF1-23BD1ACBE452}" type="slidenum">
              <a:rPr lang="zh-HK" altLang="en-US" smtClean="0"/>
              <a:t>2</a:t>
            </a:fld>
            <a:endParaRPr lang="zh-HK"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81000" indent="-381000" algn="just"/>
            <a:endParaRPr lang="en-US" altLang="zh-HK" dirty="0">
              <a:solidFill>
                <a:schemeClr val="tx1"/>
              </a:solidFill>
            </a:endParaRPr>
          </a:p>
        </p:txBody>
      </p:sp>
      <p:sp>
        <p:nvSpPr>
          <p:cNvPr id="4" name="投影片編號版面配置區 3"/>
          <p:cNvSpPr>
            <a:spLocks noGrp="1"/>
          </p:cNvSpPr>
          <p:nvPr>
            <p:ph type="sldNum" sz="quarter" idx="10"/>
          </p:nvPr>
        </p:nvSpPr>
        <p:spPr/>
        <p:txBody>
          <a:bodyPr/>
          <a:lstStyle/>
          <a:p>
            <a:fld id="{E74C638A-CA38-4A51-8AF1-23BD1ACBE452}" type="slidenum">
              <a:rPr lang="zh-HK" altLang="en-US" smtClean="0"/>
              <a:t>3</a:t>
            </a:fld>
            <a:endParaRPr lang="zh-HK"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endParaRPr lang="en-US" altLang="zh-HK" dirty="0">
              <a:solidFill>
                <a:schemeClr val="tx1"/>
              </a:solidFill>
            </a:endParaRPr>
          </a:p>
        </p:txBody>
      </p:sp>
      <p:sp>
        <p:nvSpPr>
          <p:cNvPr id="4" name="投影片編號版面配置區 3"/>
          <p:cNvSpPr>
            <a:spLocks noGrp="1"/>
          </p:cNvSpPr>
          <p:nvPr>
            <p:ph type="sldNum" sz="quarter" idx="10"/>
          </p:nvPr>
        </p:nvSpPr>
        <p:spPr/>
        <p:txBody>
          <a:bodyPr/>
          <a:lstStyle/>
          <a:p>
            <a:fld id="{E74C638A-CA38-4A51-8AF1-23BD1ACBE452}" type="slidenum">
              <a:rPr lang="zh-HK" altLang="en-US" smtClean="0"/>
              <a:t>5</a:t>
            </a:fld>
            <a:endParaRPr lang="zh-HK"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endParaRPr lang="en-US" altLang="zh-HK" dirty="0">
              <a:solidFill>
                <a:schemeClr val="tx1"/>
              </a:solidFill>
            </a:endParaRPr>
          </a:p>
        </p:txBody>
      </p:sp>
      <p:sp>
        <p:nvSpPr>
          <p:cNvPr id="4" name="投影片編號版面配置區 3"/>
          <p:cNvSpPr>
            <a:spLocks noGrp="1"/>
          </p:cNvSpPr>
          <p:nvPr>
            <p:ph type="sldNum" sz="quarter" idx="10"/>
          </p:nvPr>
        </p:nvSpPr>
        <p:spPr/>
        <p:txBody>
          <a:bodyPr/>
          <a:lstStyle/>
          <a:p>
            <a:fld id="{E74C638A-CA38-4A51-8AF1-23BD1ACBE452}" type="slidenum">
              <a:rPr lang="zh-HK" altLang="en-US" smtClean="0"/>
              <a:t>6</a:t>
            </a:fld>
            <a:endParaRPr lang="zh-HK" altLang="en-US"/>
          </a:p>
        </p:txBody>
      </p:sp>
    </p:spTree>
    <p:extLst>
      <p:ext uri="{BB962C8B-B14F-4D97-AF65-F5344CB8AC3E}">
        <p14:creationId xmlns:p14="http://schemas.microsoft.com/office/powerpoint/2010/main" val="1208185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endParaRPr lang="en-US" altLang="zh-HK" dirty="0">
              <a:solidFill>
                <a:schemeClr val="tx1"/>
              </a:solidFill>
            </a:endParaRPr>
          </a:p>
        </p:txBody>
      </p:sp>
      <p:sp>
        <p:nvSpPr>
          <p:cNvPr id="4" name="投影片編號版面配置區 3"/>
          <p:cNvSpPr>
            <a:spLocks noGrp="1"/>
          </p:cNvSpPr>
          <p:nvPr>
            <p:ph type="sldNum" sz="quarter" idx="10"/>
          </p:nvPr>
        </p:nvSpPr>
        <p:spPr/>
        <p:txBody>
          <a:bodyPr/>
          <a:lstStyle/>
          <a:p>
            <a:fld id="{E74C638A-CA38-4A51-8AF1-23BD1ACBE452}" type="slidenum">
              <a:rPr lang="zh-HK" altLang="en-US" smtClean="0"/>
              <a:t>7</a:t>
            </a:fld>
            <a:endParaRPr lang="zh-HK" altLang="en-US"/>
          </a:p>
        </p:txBody>
      </p:sp>
    </p:spTree>
    <p:extLst>
      <p:ext uri="{BB962C8B-B14F-4D97-AF65-F5344CB8AC3E}">
        <p14:creationId xmlns:p14="http://schemas.microsoft.com/office/powerpoint/2010/main" val="280750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endParaRPr lang="en-US" altLang="zh-HK" dirty="0">
              <a:solidFill>
                <a:schemeClr val="tx1"/>
              </a:solidFill>
            </a:endParaRPr>
          </a:p>
        </p:txBody>
      </p:sp>
      <p:sp>
        <p:nvSpPr>
          <p:cNvPr id="4" name="投影片編號版面配置區 3"/>
          <p:cNvSpPr>
            <a:spLocks noGrp="1"/>
          </p:cNvSpPr>
          <p:nvPr>
            <p:ph type="sldNum" sz="quarter" idx="10"/>
          </p:nvPr>
        </p:nvSpPr>
        <p:spPr/>
        <p:txBody>
          <a:bodyPr/>
          <a:lstStyle/>
          <a:p>
            <a:fld id="{E74C638A-CA38-4A51-8AF1-23BD1ACBE452}" type="slidenum">
              <a:rPr lang="zh-HK" altLang="en-US" smtClean="0"/>
              <a:t>8</a:t>
            </a:fld>
            <a:endParaRPr lang="zh-HK" altLang="en-US"/>
          </a:p>
        </p:txBody>
      </p:sp>
    </p:spTree>
    <p:extLst>
      <p:ext uri="{BB962C8B-B14F-4D97-AF65-F5344CB8AC3E}">
        <p14:creationId xmlns:p14="http://schemas.microsoft.com/office/powerpoint/2010/main" val="1022240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endParaRPr lang="en-US" altLang="zh-HK" dirty="0">
              <a:solidFill>
                <a:schemeClr val="tx1"/>
              </a:solidFill>
            </a:endParaRPr>
          </a:p>
        </p:txBody>
      </p:sp>
      <p:sp>
        <p:nvSpPr>
          <p:cNvPr id="4" name="投影片編號版面配置區 3"/>
          <p:cNvSpPr>
            <a:spLocks noGrp="1"/>
          </p:cNvSpPr>
          <p:nvPr>
            <p:ph type="sldNum" sz="quarter" idx="10"/>
          </p:nvPr>
        </p:nvSpPr>
        <p:spPr/>
        <p:txBody>
          <a:bodyPr/>
          <a:lstStyle/>
          <a:p>
            <a:fld id="{E74C638A-CA38-4A51-8AF1-23BD1ACBE452}" type="slidenum">
              <a:rPr lang="zh-HK" altLang="en-US" smtClean="0"/>
              <a:t>9</a:t>
            </a:fld>
            <a:endParaRPr lang="zh-HK" altLang="en-US"/>
          </a:p>
        </p:txBody>
      </p:sp>
    </p:spTree>
    <p:extLst>
      <p:ext uri="{BB962C8B-B14F-4D97-AF65-F5344CB8AC3E}">
        <p14:creationId xmlns:p14="http://schemas.microsoft.com/office/powerpoint/2010/main" val="2921567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a:p>
        </p:txBody>
      </p:sp>
      <p:sp>
        <p:nvSpPr>
          <p:cNvPr id="4" name="日期版面配置區 3"/>
          <p:cNvSpPr>
            <a:spLocks noGrp="1"/>
          </p:cNvSpPr>
          <p:nvPr>
            <p:ph type="dt" sz="half" idx="10"/>
          </p:nvPr>
        </p:nvSpPr>
        <p:spPr/>
        <p:txBody>
          <a:bodyPr/>
          <a:lstStyle/>
          <a:p>
            <a:fld id="{36D935E9-D77A-4B53-B858-0F80BA8127CE}" type="datetimeFigureOut">
              <a:rPr lang="en-US" smtClean="0"/>
              <a:t>11/13/2025</a:t>
            </a:fld>
            <a:endParaRPr lang="en-US"/>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a:xfrm>
            <a:off x="8815699" y="5798114"/>
            <a:ext cx="2743200" cy="365125"/>
          </a:xfrm>
        </p:spPr>
        <p:txBody>
          <a:bodyPr/>
          <a:lstStyle/>
          <a:p>
            <a:fld id="{21BC7C48-4AFF-4B5F-926F-189777B877C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日期版面配置區 3"/>
          <p:cNvSpPr>
            <a:spLocks noGrp="1"/>
          </p:cNvSpPr>
          <p:nvPr>
            <p:ph type="dt" sz="half" idx="10"/>
          </p:nvPr>
        </p:nvSpPr>
        <p:spPr/>
        <p:txBody>
          <a:bodyPr/>
          <a:lstStyle/>
          <a:p>
            <a:fld id="{36D935E9-D77A-4B53-B858-0F80BA8127CE}" type="datetimeFigureOut">
              <a:rPr lang="en-US" smtClean="0"/>
              <a:t>11/13/2025</a:t>
            </a:fld>
            <a:endParaRPr lang="en-US"/>
          </a:p>
        </p:txBody>
      </p:sp>
      <p:sp>
        <p:nvSpPr>
          <p:cNvPr id="5" name="頁尾版面配置區 4"/>
          <p:cNvSpPr>
            <a:spLocks noGrp="1"/>
          </p:cNvSpPr>
          <p:nvPr>
            <p:ph type="ftr" sz="quarter" idx="11"/>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FD6A6B65-76F0-71E3-A18B-171BF595BE61}"/>
              </a:ext>
            </a:extLst>
          </p:cNvPr>
          <p:cNvSpPr/>
          <p:nvPr userDrawn="1"/>
        </p:nvSpPr>
        <p:spPr>
          <a:xfrm>
            <a:off x="5667555" y="77638"/>
            <a:ext cx="4175185" cy="6033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935E9-D77A-4B53-B858-0F80BA8127CE}" type="datetimeFigureOut">
              <a:rPr lang="en-US" smtClean="0"/>
              <a:t>11/13/2025</a:t>
            </a:fld>
            <a:endParaRPr 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投影片編號版面配置區 5"/>
          <p:cNvSpPr>
            <a:spLocks noGrp="1"/>
          </p:cNvSpPr>
          <p:nvPr>
            <p:ph type="sldNum" sz="quarter" idx="4"/>
          </p:nvPr>
        </p:nvSpPr>
        <p:spPr>
          <a:xfrm>
            <a:off x="8815699" y="63505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C7C48-4AFF-4B5F-926F-189777B877C2}" type="slidenum">
              <a:rPr lang="en-US" smtClean="0"/>
              <a:t>‹#›</a:t>
            </a:fld>
            <a:endParaRPr lang="en-US"/>
          </a:p>
        </p:txBody>
      </p:sp>
      <p:sp>
        <p:nvSpPr>
          <p:cNvPr id="8" name="文字方塊 7"/>
          <p:cNvSpPr txBox="1"/>
          <p:nvPr userDrawn="1"/>
        </p:nvSpPr>
        <p:spPr>
          <a:xfrm>
            <a:off x="6366617" y="6255109"/>
            <a:ext cx="5623133" cy="337185"/>
          </a:xfrm>
          <a:prstGeom prst="rect">
            <a:avLst/>
          </a:prstGeom>
          <a:noFill/>
        </p:spPr>
        <p:txBody>
          <a:bodyPr wrap="square" rtlCol="0">
            <a:spAutoFit/>
          </a:bodyPr>
          <a:lstStyle/>
          <a:p>
            <a:pPr algn="r"/>
            <a:r>
              <a:rPr lang="en-US" altLang="zh-HK" sz="1600" b="1" baseline="0" dirty="0">
                <a:solidFill>
                  <a:schemeClr val="bg1"/>
                </a:solidFill>
              </a:rPr>
              <a:t> </a:t>
            </a:r>
            <a:endParaRPr lang="en-US" altLang="zh-HK" sz="1600" b="1" baseline="0" dirty="0">
              <a:solidFill>
                <a:schemeClr val="bg1"/>
              </a:solidFill>
              <a:latin typeface="Arial" panose="020B0604020202020204" pitchFamily="34" charset="0"/>
              <a:cs typeface="Arial" panose="020B0604020202020204" pitchFamily="34" charset="0"/>
            </a:endParaRPr>
          </a:p>
        </p:txBody>
      </p:sp>
      <p:sp>
        <p:nvSpPr>
          <p:cNvPr id="9" name="投影片編號版面配置區 3"/>
          <p:cNvSpPr txBox="1"/>
          <p:nvPr userDrawn="1"/>
        </p:nvSpPr>
        <p:spPr>
          <a:xfrm>
            <a:off x="5848708" y="6367816"/>
            <a:ext cx="458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BC7C48-4AFF-4B5F-926F-189777B877C2}" type="slidenum">
              <a:rPr lang="en-US" smtClean="0">
                <a:solidFill>
                  <a:schemeClr val="bg1">
                    <a:lumMod val="50000"/>
                  </a:schemeClr>
                </a:solidFill>
              </a:rPr>
              <a:t>‹#›</a:t>
            </a:fld>
            <a:endParaRPr lang="en-US" dirty="0">
              <a:solidFill>
                <a:schemeClr val="bg1">
                  <a:lumMod val="50000"/>
                </a:schemeClr>
              </a:solidFill>
            </a:endParaRPr>
          </a:p>
        </p:txBody>
      </p:sp>
      <p:pic>
        <p:nvPicPr>
          <p:cNvPr id="7" name="圖片 5">
            <a:extLst>
              <a:ext uri="{FF2B5EF4-FFF2-40B4-BE49-F238E27FC236}">
                <a16:creationId xmlns:a16="http://schemas.microsoft.com/office/drawing/2014/main" id="{AE0EB3BD-E932-EA6F-BD14-BC0D771F685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412969" y="18940"/>
            <a:ext cx="1334383" cy="67511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26852" y="1027473"/>
            <a:ext cx="9144000" cy="2004885"/>
          </a:xfrm>
        </p:spPr>
        <p:txBody>
          <a:bodyPr>
            <a:normAutofit/>
          </a:bodyPr>
          <a:lstStyle/>
          <a:p>
            <a:pPr algn="l"/>
            <a:r>
              <a:rPr lang="en-US" sz="4400" b="1" dirty="0">
                <a:solidFill>
                  <a:schemeClr val="bg1"/>
                </a:solidFill>
                <a:latin typeface="Arial" panose="020B0604020202020204" pitchFamily="34" charset="0"/>
                <a:ea typeface="+mn-ea"/>
                <a:cs typeface="Arial" panose="020B0604020202020204" pitchFamily="34" charset="0"/>
              </a:rPr>
              <a:t>EGEEC Report</a:t>
            </a:r>
            <a:br>
              <a:rPr lang="en-US" sz="4000" b="1" dirty="0">
                <a:solidFill>
                  <a:schemeClr val="bg1"/>
                </a:solidFill>
                <a:latin typeface="Arial" panose="020B0604020202020204" pitchFamily="34" charset="0"/>
                <a:cs typeface="Arial" panose="020B0604020202020204" pitchFamily="34" charset="0"/>
              </a:rPr>
            </a:br>
            <a:endParaRPr lang="en-US" sz="4000" b="1" dirty="0">
              <a:solidFill>
                <a:schemeClr val="bg1"/>
              </a:solidFill>
              <a:latin typeface="Arial" panose="020B0604020202020204" pitchFamily="34" charset="0"/>
              <a:cs typeface="Arial" panose="020B0604020202020204" pitchFamily="34" charset="0"/>
            </a:endParaRPr>
          </a:p>
        </p:txBody>
      </p:sp>
      <p:sp>
        <p:nvSpPr>
          <p:cNvPr id="3" name="副標題 2"/>
          <p:cNvSpPr>
            <a:spLocks noGrp="1"/>
          </p:cNvSpPr>
          <p:nvPr>
            <p:ph type="subTitle" idx="1"/>
          </p:nvPr>
        </p:nvSpPr>
        <p:spPr>
          <a:xfrm>
            <a:off x="626852" y="3507148"/>
            <a:ext cx="9144000" cy="1655762"/>
          </a:xfrm>
        </p:spPr>
        <p:txBody>
          <a:bodyPr>
            <a:normAutofit/>
          </a:bodyPr>
          <a:lstStyle/>
          <a:p>
            <a:pPr algn="l">
              <a:lnSpc>
                <a:spcPct val="100000"/>
              </a:lnSpc>
            </a:pPr>
            <a:r>
              <a:rPr lang="en-US" b="1" dirty="0">
                <a:solidFill>
                  <a:schemeClr val="bg1"/>
                </a:solidFill>
                <a:latin typeface="Arial" panose="020B0604020202020204" pitchFamily="34" charset="0"/>
                <a:cs typeface="Arial" panose="020B0604020202020204" pitchFamily="34" charset="0"/>
              </a:rPr>
              <a:t>Joint Meeting of EGEEC 65 and EGNRET 63</a:t>
            </a:r>
          </a:p>
          <a:p>
            <a:pPr algn="l">
              <a:lnSpc>
                <a:spcPct val="100000"/>
              </a:lnSpc>
            </a:pPr>
            <a:r>
              <a:rPr lang="en-US" b="1" dirty="0">
                <a:solidFill>
                  <a:schemeClr val="bg1"/>
                </a:solidFill>
                <a:latin typeface="Arial" panose="020B0604020202020204" pitchFamily="34" charset="0"/>
                <a:cs typeface="Arial" panose="020B0604020202020204" pitchFamily="34" charset="0"/>
              </a:rPr>
              <a:t>Seoul, Republic of Korea</a:t>
            </a:r>
          </a:p>
          <a:p>
            <a:pPr algn="l">
              <a:lnSpc>
                <a:spcPct val="100000"/>
              </a:lnSpc>
            </a:pPr>
            <a:r>
              <a:rPr lang="en-US" b="1" dirty="0">
                <a:solidFill>
                  <a:schemeClr val="bg1"/>
                </a:solidFill>
                <a:latin typeface="Arial" panose="020B0604020202020204" pitchFamily="34" charset="0"/>
                <a:cs typeface="Arial" panose="020B0604020202020204" pitchFamily="34" charset="0"/>
              </a:rPr>
              <a:t>19 November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744887" y="2397697"/>
            <a:ext cx="2657399" cy="1371600"/>
          </a:xfrm>
        </p:spPr>
        <p:txBody>
          <a:bodyPr>
            <a:normAutofit/>
          </a:bodyPr>
          <a:lstStyle/>
          <a:p>
            <a:r>
              <a:rPr lang="en-US" altLang="zh-HK" sz="3200" b="1" dirty="0">
                <a:solidFill>
                  <a:schemeClr val="bg1"/>
                </a:solidFill>
                <a:latin typeface="Arial" panose="020B0604020202020204" pitchFamily="34" charset="0"/>
                <a:cs typeface="Arial" panose="020B0604020202020204" pitchFamily="34" charset="0"/>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b="1" dirty="0">
                <a:solidFill>
                  <a:schemeClr val="bg1"/>
                </a:solidFill>
                <a:latin typeface="Arial" panose="020B0604020202020204" pitchFamily="34" charset="0"/>
                <a:cs typeface="Arial" panose="020B0604020202020204" pitchFamily="34" charset="0"/>
              </a:rPr>
              <a:t>The EGEEC 64 meeting</a:t>
            </a:r>
          </a:p>
        </p:txBody>
      </p:sp>
      <p:sp>
        <p:nvSpPr>
          <p:cNvPr id="3" name="內容版面配置區 2"/>
          <p:cNvSpPr>
            <a:spLocks noGrp="1"/>
          </p:cNvSpPr>
          <p:nvPr>
            <p:ph idx="1"/>
          </p:nvPr>
        </p:nvSpPr>
        <p:spPr>
          <a:xfrm>
            <a:off x="1068636" y="1373187"/>
            <a:ext cx="10829580" cy="4111625"/>
          </a:xfrm>
        </p:spPr>
        <p:txBody>
          <a:bodyPr>
            <a:noAutofit/>
          </a:bodyPr>
          <a:lstStyle/>
          <a:p>
            <a:pPr marL="0" indent="0" algn="just">
              <a:buNone/>
            </a:pPr>
            <a:r>
              <a:rPr lang="en-US" altLang="zh-HK" sz="2000" dirty="0">
                <a:solidFill>
                  <a:schemeClr val="bg1"/>
                </a:solidFill>
                <a:latin typeface="Arial" panose="020B0604020202020204" pitchFamily="34" charset="0"/>
                <a:cs typeface="Arial" panose="020B0604020202020204" pitchFamily="34" charset="0"/>
              </a:rPr>
              <a:t>Highlights</a:t>
            </a:r>
          </a:p>
          <a:p>
            <a:pPr marL="381000" indent="-381000" algn="just"/>
            <a:r>
              <a:rPr lang="en-US" altLang="zh-HK" sz="2000" dirty="0">
                <a:solidFill>
                  <a:schemeClr val="bg1"/>
                </a:solidFill>
                <a:latin typeface="Arial" panose="020B0604020202020204" pitchFamily="34" charset="0"/>
                <a:cs typeface="Arial" panose="020B0604020202020204" pitchFamily="34" charset="0"/>
              </a:rPr>
              <a:t>The EGEEC64 meeting was hosted by Hong Kong, China from 9 to 10 April 2025, as part of the joint meeting of four EWG Expert Groups.</a:t>
            </a:r>
          </a:p>
          <a:p>
            <a:pPr marL="381000" indent="-381000" algn="just"/>
            <a:r>
              <a:rPr lang="en-US" altLang="zh-HK" sz="2000" dirty="0">
                <a:solidFill>
                  <a:schemeClr val="bg1"/>
                </a:solidFill>
                <a:latin typeface="Arial" panose="020B0604020202020204" pitchFamily="34" charset="0"/>
                <a:cs typeface="Arial" panose="020B0604020202020204" pitchFamily="34" charset="0"/>
              </a:rPr>
              <a:t>APEC Workshop on “Promoting Energy Efficiency Enhancement in Electricity Generation” was </a:t>
            </a:r>
            <a:r>
              <a:rPr lang="en-US" altLang="zh-HK" sz="2000" dirty="0" err="1">
                <a:solidFill>
                  <a:schemeClr val="bg1"/>
                </a:solidFill>
                <a:latin typeface="Arial" panose="020B0604020202020204" pitchFamily="34" charset="0"/>
                <a:cs typeface="Arial" panose="020B0604020202020204" pitchFamily="34" charset="0"/>
              </a:rPr>
              <a:t>organised</a:t>
            </a:r>
            <a:r>
              <a:rPr lang="en-US" altLang="zh-HK" sz="2000" dirty="0">
                <a:solidFill>
                  <a:schemeClr val="bg1"/>
                </a:solidFill>
                <a:latin typeface="Arial" panose="020B0604020202020204" pitchFamily="34" charset="0"/>
                <a:cs typeface="Arial" panose="020B0604020202020204" pitchFamily="34" charset="0"/>
              </a:rPr>
              <a:t> by Hong Kong, China on 8 April 2025.</a:t>
            </a:r>
          </a:p>
          <a:p>
            <a:pPr marL="381000" indent="-381000" algn="just"/>
            <a:r>
              <a:rPr lang="en-US" altLang="zh-HK" sz="2000" dirty="0">
                <a:solidFill>
                  <a:schemeClr val="bg1"/>
                </a:solidFill>
                <a:latin typeface="Arial" panose="020B0604020202020204" pitchFamily="34" charset="0"/>
                <a:cs typeface="Arial" panose="020B0604020202020204" pitchFamily="34" charset="0"/>
              </a:rPr>
              <a:t>A full-day technical visit was </a:t>
            </a:r>
            <a:r>
              <a:rPr lang="en-US" altLang="zh-HK" sz="2000" dirty="0" err="1">
                <a:solidFill>
                  <a:schemeClr val="bg1"/>
                </a:solidFill>
                <a:latin typeface="Arial" panose="020B0604020202020204" pitchFamily="34" charset="0"/>
                <a:cs typeface="Arial" panose="020B0604020202020204" pitchFamily="34" charset="0"/>
              </a:rPr>
              <a:t>organised</a:t>
            </a:r>
            <a:r>
              <a:rPr lang="en-US" altLang="zh-HK" sz="2000" dirty="0">
                <a:solidFill>
                  <a:schemeClr val="bg1"/>
                </a:solidFill>
                <a:latin typeface="Arial" panose="020B0604020202020204" pitchFamily="34" charset="0"/>
                <a:cs typeface="Arial" panose="020B0604020202020204" pitchFamily="34" charset="0"/>
              </a:rPr>
              <a:t> on 11 April 2025.</a:t>
            </a:r>
          </a:p>
        </p:txBody>
      </p:sp>
      <p:pic>
        <p:nvPicPr>
          <p:cNvPr id="6" name="圖片 5">
            <a:extLst>
              <a:ext uri="{FF2B5EF4-FFF2-40B4-BE49-F238E27FC236}">
                <a16:creationId xmlns:a16="http://schemas.microsoft.com/office/drawing/2014/main" id="{EBDFBCFA-FBB7-41F3-75F4-639F38531B8E}"/>
              </a:ext>
            </a:extLst>
          </p:cNvPr>
          <p:cNvPicPr>
            <a:picLocks noChangeAspect="1"/>
          </p:cNvPicPr>
          <p:nvPr/>
        </p:nvPicPr>
        <p:blipFill>
          <a:blip r:embed="rId3" cstate="print">
            <a:extLst>
              <a:ext uri="{28A0092B-C50C-407E-A947-70E740481C1C}">
                <a14:useLocalDpi xmlns:a14="http://schemas.microsoft.com/office/drawing/2010/main"/>
              </a:ext>
            </a:extLst>
          </a:blip>
          <a:srcRect t="17171"/>
          <a:stretch/>
        </p:blipFill>
        <p:spPr>
          <a:xfrm>
            <a:off x="2316692" y="3517782"/>
            <a:ext cx="7558615" cy="32331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0" indent="0" algn="just">
              <a:spcBef>
                <a:spcPts val="0"/>
              </a:spcBef>
              <a:buNone/>
            </a:pPr>
            <a:r>
              <a:rPr lang="en-US" altLang="zh-TW" sz="3200" dirty="0">
                <a:solidFill>
                  <a:schemeClr val="bg1"/>
                </a:solidFill>
                <a:latin typeface="Arial" panose="020B0604020202020204" pitchFamily="34" charset="0"/>
                <a:cs typeface="Arial" panose="020B0604020202020204" pitchFamily="34" charset="0"/>
                <a:sym typeface="Arial" panose="020B0604020202020204"/>
              </a:rPr>
              <a:t>Participating Economies and </a:t>
            </a:r>
            <a:r>
              <a:rPr lang="en-US" altLang="zh-TW" sz="3200" dirty="0" err="1">
                <a:solidFill>
                  <a:schemeClr val="bg1"/>
                </a:solidFill>
                <a:latin typeface="Arial" panose="020B0604020202020204" pitchFamily="34" charset="0"/>
                <a:cs typeface="Arial" panose="020B0604020202020204" pitchFamily="34" charset="0"/>
                <a:sym typeface="Arial" panose="020B0604020202020204"/>
              </a:rPr>
              <a:t>Organisations</a:t>
            </a:r>
            <a:endParaRPr lang="en-US" altLang="zh-TW" sz="3200" dirty="0">
              <a:solidFill>
                <a:schemeClr val="bg1"/>
              </a:solidFill>
              <a:latin typeface="Arial" panose="020B0604020202020204" pitchFamily="34" charset="0"/>
              <a:cs typeface="Arial" panose="020B0604020202020204" pitchFamily="34" charset="0"/>
              <a:sym typeface="Arial" panose="020B0604020202020204"/>
            </a:endParaRPr>
          </a:p>
        </p:txBody>
      </p:sp>
      <p:sp>
        <p:nvSpPr>
          <p:cNvPr id="3" name="內容版面配置區 2"/>
          <p:cNvSpPr>
            <a:spLocks noGrp="1"/>
          </p:cNvSpPr>
          <p:nvPr>
            <p:ph idx="1"/>
          </p:nvPr>
        </p:nvSpPr>
        <p:spPr>
          <a:xfrm>
            <a:off x="1069555" y="1617873"/>
            <a:ext cx="10211253" cy="4111625"/>
          </a:xfrm>
        </p:spPr>
        <p:txBody>
          <a:bodyPr>
            <a:noAutofit/>
          </a:bodyPr>
          <a:lstStyle/>
          <a:p>
            <a:pPr algn="just">
              <a:spcBef>
                <a:spcPts val="0"/>
              </a:spcBef>
            </a:pPr>
            <a:r>
              <a:rPr lang="en-US" altLang="zh-TW" sz="2000" b="1" dirty="0">
                <a:solidFill>
                  <a:schemeClr val="bg1"/>
                </a:solidFill>
                <a:latin typeface="Arial" panose="020B0604020202020204" pitchFamily="34" charset="0"/>
                <a:cs typeface="Arial" panose="020B0604020202020204" pitchFamily="34" charset="0"/>
                <a:sym typeface="Arial" panose="020B0604020202020204"/>
              </a:rPr>
              <a:t>Economies (18): </a:t>
            </a:r>
            <a:r>
              <a:rPr lang="en-US" altLang="zh-TW" sz="2000" dirty="0">
                <a:solidFill>
                  <a:schemeClr val="bg1"/>
                </a:solidFill>
                <a:latin typeface="Arial" panose="020B0604020202020204" pitchFamily="34" charset="0"/>
                <a:cs typeface="Arial" panose="020B0604020202020204" pitchFamily="34" charset="0"/>
                <a:sym typeface="Arial" panose="020B0604020202020204"/>
              </a:rPr>
              <a:t>Australia; Brunei Darussalam; Canada; Chile; People's Republic of China; Hong Kong, China; Indonesia; Japan; Republic of Korea; Malaysia; Papua New Guinea; Peru; The Philippines; The Russian Federation; Singapore; Chinese Taipei; Thailand; and Viet Nam</a:t>
            </a:r>
          </a:p>
          <a:p>
            <a:pPr algn="just">
              <a:spcBef>
                <a:spcPts val="0"/>
              </a:spcBef>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algn="just">
              <a:spcBef>
                <a:spcPts val="0"/>
              </a:spcBef>
            </a:pPr>
            <a:r>
              <a:rPr lang="en-US" altLang="zh-TW" sz="2000" b="1" dirty="0">
                <a:solidFill>
                  <a:schemeClr val="bg1"/>
                </a:solidFill>
                <a:latin typeface="Arial" panose="020B0604020202020204" pitchFamily="34" charset="0"/>
                <a:cs typeface="Arial" panose="020B0604020202020204" pitchFamily="34" charset="0"/>
                <a:sym typeface="Arial" panose="020B0604020202020204"/>
              </a:rPr>
              <a:t>EWG Sub-Fora (8): </a:t>
            </a:r>
            <a:r>
              <a:rPr lang="en-US" altLang="zh-TW" sz="2000" dirty="0">
                <a:solidFill>
                  <a:schemeClr val="bg1"/>
                </a:solidFill>
                <a:latin typeface="Arial" panose="020B0604020202020204" pitchFamily="34" charset="0"/>
                <a:cs typeface="Arial" panose="020B0604020202020204" pitchFamily="34" charset="0"/>
                <a:sym typeface="Arial" panose="020B0604020202020204"/>
              </a:rPr>
              <a:t>APEC Secretariat; EWG; EGEDA, EGEEC, EGNRET, EGCFE, APERC, APSEC</a:t>
            </a:r>
          </a:p>
          <a:p>
            <a:pPr algn="just">
              <a:spcBef>
                <a:spcPts val="0"/>
              </a:spcBef>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algn="just">
              <a:spcBef>
                <a:spcPts val="0"/>
              </a:spcBef>
            </a:pPr>
            <a:r>
              <a:rPr lang="en-US" altLang="zh-TW" sz="2000" b="1" dirty="0">
                <a:solidFill>
                  <a:schemeClr val="bg1"/>
                </a:solidFill>
                <a:latin typeface="Arial" panose="020B0604020202020204" pitchFamily="34" charset="0"/>
                <a:cs typeface="Arial" panose="020B0604020202020204" pitchFamily="34" charset="0"/>
                <a:sym typeface="Arial" panose="020B0604020202020204"/>
              </a:rPr>
              <a:t>Non-APEC </a:t>
            </a:r>
            <a:r>
              <a:rPr lang="en-US" altLang="zh-TW" sz="2000" b="1" dirty="0" err="1">
                <a:solidFill>
                  <a:schemeClr val="bg1"/>
                </a:solidFill>
                <a:latin typeface="Arial" panose="020B0604020202020204" pitchFamily="34" charset="0"/>
                <a:cs typeface="Arial" panose="020B0604020202020204" pitchFamily="34" charset="0"/>
                <a:sym typeface="Arial" panose="020B0604020202020204"/>
              </a:rPr>
              <a:t>Organisations</a:t>
            </a:r>
            <a:r>
              <a:rPr lang="en-US" altLang="zh-TW" sz="2000" b="1" dirty="0">
                <a:solidFill>
                  <a:schemeClr val="bg1"/>
                </a:solidFill>
                <a:latin typeface="Arial" panose="020B0604020202020204" pitchFamily="34" charset="0"/>
                <a:cs typeface="Arial" panose="020B0604020202020204" pitchFamily="34" charset="0"/>
                <a:sym typeface="Arial" panose="020B0604020202020204"/>
              </a:rPr>
              <a:t> (6): </a:t>
            </a:r>
            <a:r>
              <a:rPr lang="en-US" altLang="zh-TW" sz="2000" dirty="0">
                <a:solidFill>
                  <a:schemeClr val="bg1"/>
                </a:solidFill>
                <a:latin typeface="Arial" panose="020B0604020202020204" pitchFamily="34" charset="0"/>
                <a:cs typeface="Arial" panose="020B0604020202020204" pitchFamily="34" charset="0"/>
                <a:sym typeface="Arial" panose="020B0604020202020204"/>
              </a:rPr>
              <a:t>IEA; IRENA; IEF; Collaborative Labelling and Appliance Standards Program (CLASP); United Nations Environment Programme (UNEP); Energy Efficiency Hub (EE Hub)</a:t>
            </a:r>
          </a:p>
          <a:p>
            <a:pPr marL="381000" indent="-381000" algn="just"/>
            <a:endParaRPr lang="zh-HK" altLang="en-US"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87069" y="1381455"/>
            <a:ext cx="10391140" cy="3783728"/>
          </a:xfrm>
          <a:prstGeom prst="rect">
            <a:avLst/>
          </a:prstGeom>
        </p:spPr>
        <p:txBody>
          <a:bodyPr vert="horz" wrap="square" lIns="0" tIns="13335" rIns="0" bIns="0" rtlCol="0">
            <a:spAutoFit/>
          </a:bodyPr>
          <a:lstStyle/>
          <a:p>
            <a:pPr marL="12065">
              <a:lnSpc>
                <a:spcPct val="100000"/>
              </a:lnSpc>
              <a:spcBef>
                <a:spcPts val="105"/>
              </a:spcBef>
              <a:tabLst>
                <a:tab pos="393065" algn="l"/>
                <a:tab pos="394335" algn="l"/>
              </a:tabLst>
            </a:pPr>
            <a:r>
              <a:rPr lang="en-US" sz="2000" b="1" dirty="0">
                <a:solidFill>
                  <a:schemeClr val="bg1"/>
                </a:solidFill>
                <a:latin typeface="Arial" panose="020B0604020202020204"/>
                <a:cs typeface="Arial" panose="020B0604020202020204"/>
              </a:rPr>
              <a:t>Cross-Fora Updates (8): </a:t>
            </a:r>
            <a:r>
              <a:rPr lang="en-US" sz="2000" dirty="0">
                <a:solidFill>
                  <a:schemeClr val="bg1"/>
                </a:solidFill>
                <a:latin typeface="Arial" panose="020B0604020202020204"/>
                <a:cs typeface="Arial" panose="020B0604020202020204"/>
              </a:rPr>
              <a:t>APEC Secretariat; EWG; EGEDA, EGEEC, EGNRET, EGCFE, APERC, APSEC</a:t>
            </a:r>
          </a:p>
          <a:p>
            <a:pPr marL="12065">
              <a:lnSpc>
                <a:spcPct val="100000"/>
              </a:lnSpc>
              <a:spcBef>
                <a:spcPts val="105"/>
              </a:spcBef>
              <a:tabLst>
                <a:tab pos="393065" algn="l"/>
                <a:tab pos="394335" algn="l"/>
              </a:tabLst>
            </a:pPr>
            <a:endParaRPr lang="en-US" sz="2000" dirty="0">
              <a:solidFill>
                <a:schemeClr val="bg1"/>
              </a:solidFill>
              <a:latin typeface="Arial" panose="020B0604020202020204"/>
              <a:cs typeface="Arial" panose="020B0604020202020204"/>
            </a:endParaRPr>
          </a:p>
          <a:p>
            <a:pPr marL="12065">
              <a:lnSpc>
                <a:spcPct val="100000"/>
              </a:lnSpc>
              <a:spcBef>
                <a:spcPts val="105"/>
              </a:spcBef>
              <a:tabLst>
                <a:tab pos="393065" algn="l"/>
                <a:tab pos="394335" algn="l"/>
              </a:tabLst>
            </a:pPr>
            <a:r>
              <a:rPr lang="en-US" sz="2000" b="1" dirty="0">
                <a:solidFill>
                  <a:schemeClr val="bg1"/>
                </a:solidFill>
                <a:latin typeface="Arial" panose="020B0604020202020204"/>
                <a:cs typeface="Arial" panose="020B0604020202020204"/>
              </a:rPr>
              <a:t>Economy Updates (17): </a:t>
            </a:r>
            <a:r>
              <a:rPr lang="en-US" sz="2000" dirty="0">
                <a:solidFill>
                  <a:schemeClr val="bg1"/>
                </a:solidFill>
                <a:latin typeface="Arial" panose="020B0604020202020204"/>
                <a:cs typeface="Arial" panose="020B0604020202020204"/>
              </a:rPr>
              <a:t>Australia; Brunei Darussalam; Chile; People's Republic of China; Hong Kong, China; Indonesia; Japan; Republic of Korea; Malaysia; Papua New Guinea; Peru; The Philippines; The Russian Federation; Singapore; Chinese Taipei; Thailand; and Viet Nam</a:t>
            </a:r>
          </a:p>
          <a:p>
            <a:pPr marL="12065">
              <a:lnSpc>
                <a:spcPct val="100000"/>
              </a:lnSpc>
              <a:spcBef>
                <a:spcPts val="105"/>
              </a:spcBef>
              <a:tabLst>
                <a:tab pos="393065" algn="l"/>
                <a:tab pos="394335" algn="l"/>
              </a:tabLst>
            </a:pPr>
            <a:endParaRPr lang="en-US" sz="2000" dirty="0">
              <a:solidFill>
                <a:schemeClr val="bg1"/>
              </a:solidFill>
              <a:latin typeface="Arial" panose="020B0604020202020204"/>
              <a:cs typeface="Arial" panose="020B0604020202020204"/>
            </a:endParaRPr>
          </a:p>
          <a:p>
            <a:pPr marL="12065">
              <a:lnSpc>
                <a:spcPct val="100000"/>
              </a:lnSpc>
              <a:spcBef>
                <a:spcPts val="105"/>
              </a:spcBef>
              <a:tabLst>
                <a:tab pos="393065" algn="l"/>
                <a:tab pos="394335" algn="l"/>
              </a:tabLst>
            </a:pPr>
            <a:r>
              <a:rPr lang="en-US" sz="2000" b="1" dirty="0">
                <a:solidFill>
                  <a:schemeClr val="bg1"/>
                </a:solidFill>
                <a:latin typeface="Arial" panose="020B0604020202020204"/>
                <a:cs typeface="Arial" panose="020B0604020202020204"/>
              </a:rPr>
              <a:t>Invited Presentations (6): </a:t>
            </a:r>
            <a:r>
              <a:rPr lang="en-US" sz="2000" dirty="0">
                <a:solidFill>
                  <a:schemeClr val="bg1"/>
                </a:solidFill>
                <a:latin typeface="Arial" panose="020B0604020202020204"/>
                <a:cs typeface="Arial" panose="020B0604020202020204"/>
              </a:rPr>
              <a:t>IEA; IRENA; IEF; CLASP; UNEP; EE Hub</a:t>
            </a:r>
          </a:p>
          <a:p>
            <a:pPr marL="12065">
              <a:lnSpc>
                <a:spcPct val="100000"/>
              </a:lnSpc>
              <a:spcBef>
                <a:spcPts val="105"/>
              </a:spcBef>
              <a:tabLst>
                <a:tab pos="393065" algn="l"/>
                <a:tab pos="394335" algn="l"/>
              </a:tabLst>
            </a:pPr>
            <a:endParaRPr lang="en-US" sz="2000" dirty="0">
              <a:solidFill>
                <a:schemeClr val="bg1"/>
              </a:solidFill>
              <a:latin typeface="Arial" panose="020B0604020202020204"/>
              <a:cs typeface="Arial" panose="020B0604020202020204"/>
            </a:endParaRPr>
          </a:p>
          <a:p>
            <a:pPr marL="12065">
              <a:lnSpc>
                <a:spcPct val="100000"/>
              </a:lnSpc>
              <a:spcBef>
                <a:spcPts val="105"/>
              </a:spcBef>
              <a:tabLst>
                <a:tab pos="393065" algn="l"/>
                <a:tab pos="394335" algn="l"/>
              </a:tabLst>
            </a:pPr>
            <a:r>
              <a:rPr lang="en-US" sz="2000" b="1" dirty="0">
                <a:solidFill>
                  <a:schemeClr val="bg1"/>
                </a:solidFill>
                <a:latin typeface="Arial" panose="020B0604020202020204"/>
                <a:cs typeface="Arial" panose="020B0604020202020204"/>
              </a:rPr>
              <a:t>Projects Updates and Concept Note (3): </a:t>
            </a:r>
            <a:r>
              <a:rPr lang="en-US" sz="2000" dirty="0">
                <a:solidFill>
                  <a:schemeClr val="bg1"/>
                </a:solidFill>
                <a:latin typeface="Arial" panose="020B0604020202020204"/>
                <a:cs typeface="Arial" panose="020B0604020202020204"/>
              </a:rPr>
              <a:t>Hong Kong, China; Japan / APERC; Chinese Taipei</a:t>
            </a:r>
          </a:p>
        </p:txBody>
      </p:sp>
      <p:sp>
        <p:nvSpPr>
          <p:cNvPr id="4" name="標題 1"/>
          <p:cNvSpPr txBox="1"/>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065">
              <a:lnSpc>
                <a:spcPct val="100000"/>
              </a:lnSpc>
              <a:spcBef>
                <a:spcPts val="105"/>
              </a:spcBef>
              <a:tabLst>
                <a:tab pos="393065" algn="l"/>
                <a:tab pos="394335" algn="l"/>
              </a:tabLst>
            </a:pPr>
            <a:r>
              <a:rPr lang="en-US" altLang="zh-HK" sz="3200" dirty="0">
                <a:solidFill>
                  <a:schemeClr val="bg1"/>
                </a:solidFill>
                <a:latin typeface="Arial" panose="020B0604020202020204"/>
                <a:cs typeface="Arial" panose="020B0604020202020204"/>
              </a:rPr>
              <a:t>Presentations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b="1" dirty="0">
                <a:solidFill>
                  <a:schemeClr val="bg1"/>
                </a:solidFill>
                <a:latin typeface="Arial" panose="020B0604020202020204" pitchFamily="34" charset="0"/>
                <a:cs typeface="Arial" panose="020B0604020202020204" pitchFamily="34" charset="0"/>
              </a:rPr>
              <a:t>Cross Fora and </a:t>
            </a:r>
            <a:r>
              <a:rPr lang="en-US" altLang="zh-TW" sz="3200" b="1" dirty="0" err="1">
                <a:solidFill>
                  <a:schemeClr val="bg1"/>
                </a:solidFill>
                <a:latin typeface="Arial" panose="020B0604020202020204" pitchFamily="34" charset="0"/>
                <a:cs typeface="Arial" panose="020B0604020202020204" pitchFamily="34" charset="0"/>
              </a:rPr>
              <a:t>Organisations</a:t>
            </a:r>
            <a:r>
              <a:rPr lang="en-US" altLang="zh-TW" sz="3200" b="1" dirty="0">
                <a:solidFill>
                  <a:schemeClr val="bg1"/>
                </a:solidFill>
                <a:latin typeface="Arial" panose="020B0604020202020204" pitchFamily="34" charset="0"/>
                <a:cs typeface="Arial" panose="020B0604020202020204" pitchFamily="34" charset="0"/>
              </a:rPr>
              <a:t> Cooperation</a:t>
            </a:r>
          </a:p>
        </p:txBody>
      </p:sp>
      <p:sp>
        <p:nvSpPr>
          <p:cNvPr id="8" name="內容版面配置區 2">
            <a:extLst>
              <a:ext uri="{FF2B5EF4-FFF2-40B4-BE49-F238E27FC236}">
                <a16:creationId xmlns:a16="http://schemas.microsoft.com/office/drawing/2014/main" id="{1F2345B3-EC84-0C38-871D-BD505C911C54}"/>
              </a:ext>
            </a:extLst>
          </p:cNvPr>
          <p:cNvSpPr txBox="1">
            <a:spLocks/>
          </p:cNvSpPr>
          <p:nvPr/>
        </p:nvSpPr>
        <p:spPr>
          <a:xfrm>
            <a:off x="1069555" y="1617873"/>
            <a:ext cx="10211253" cy="41116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US" altLang="zh-TW" sz="2000" dirty="0">
                <a:solidFill>
                  <a:schemeClr val="bg1"/>
                </a:solidFill>
                <a:latin typeface="Arial" panose="020B0604020202020204" pitchFamily="34" charset="0"/>
                <a:cs typeface="Arial" panose="020B0604020202020204" pitchFamily="34" charset="0"/>
                <a:sym typeface="Arial" panose="020B0604020202020204"/>
              </a:rPr>
              <a:t>Collaborative Labelling and Appliance Standards Program</a:t>
            </a:r>
            <a:r>
              <a:rPr lang="zh-TW" altLang="en-US" sz="2000" dirty="0">
                <a:solidFill>
                  <a:schemeClr val="bg1"/>
                </a:solidFill>
                <a:latin typeface="Arial" panose="020B0604020202020204" pitchFamily="34" charset="0"/>
                <a:cs typeface="Arial" panose="020B0604020202020204" pitchFamily="34" charset="0"/>
                <a:sym typeface="Arial" panose="020B0604020202020204"/>
              </a:rPr>
              <a:t>（</a:t>
            </a:r>
            <a:r>
              <a:rPr lang="en-US" altLang="zh-TW" sz="2000" dirty="0">
                <a:solidFill>
                  <a:schemeClr val="bg1"/>
                </a:solidFill>
                <a:latin typeface="Arial" panose="020B0604020202020204" pitchFamily="34" charset="0"/>
                <a:cs typeface="Arial" panose="020B0604020202020204" pitchFamily="34" charset="0"/>
                <a:sym typeface="Arial" panose="020B0604020202020204"/>
              </a:rPr>
              <a:t>CLASP</a:t>
            </a:r>
            <a:r>
              <a:rPr lang="zh-TW" altLang="en-US" sz="2000" dirty="0">
                <a:solidFill>
                  <a:schemeClr val="bg1"/>
                </a:solidFill>
                <a:latin typeface="Arial" panose="020B0604020202020204" pitchFamily="34" charset="0"/>
                <a:cs typeface="Arial" panose="020B0604020202020204" pitchFamily="34" charset="0"/>
                <a:sym typeface="Arial" panose="020B0604020202020204"/>
              </a:rPr>
              <a:t>）</a:t>
            </a:r>
          </a:p>
          <a:p>
            <a:pPr marL="0" indent="0" algn="just">
              <a:spcBef>
                <a:spcPts val="0"/>
              </a:spcBef>
              <a:buFont typeface="Arial" panose="020B0604020202020204" pitchFamily="34" charset="0"/>
              <a:buNone/>
            </a:pPr>
            <a:endParaRPr lang="zh-TW" altLang="en-US" sz="2000" dirty="0">
              <a:solidFill>
                <a:schemeClr val="bg1"/>
              </a:solidFill>
              <a:latin typeface="Arial" panose="020B0604020202020204" pitchFamily="34" charset="0"/>
              <a:cs typeface="Arial" panose="020B0604020202020204" pitchFamily="34" charset="0"/>
              <a:sym typeface="Arial" panose="020B0604020202020204"/>
            </a:endParaRPr>
          </a:p>
          <a:p>
            <a:pPr algn="just">
              <a:spcBef>
                <a:spcPts val="0"/>
              </a:spcBef>
            </a:pPr>
            <a:r>
              <a:rPr lang="en-US" altLang="zh-TW" sz="2000" dirty="0">
                <a:solidFill>
                  <a:schemeClr val="bg1"/>
                </a:solidFill>
                <a:latin typeface="Arial" panose="020B0604020202020204" pitchFamily="34" charset="0"/>
                <a:cs typeface="Arial" panose="020B0604020202020204" pitchFamily="34" charset="0"/>
                <a:sym typeface="Arial" panose="020B0604020202020204"/>
              </a:rPr>
              <a:t>CLASP presented its report on pathways for improving the energy efficiency of appliances, with a focus on room air conditioners. </a:t>
            </a:r>
          </a:p>
          <a:p>
            <a:pPr algn="just">
              <a:spcBef>
                <a:spcPts val="0"/>
              </a:spcBef>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algn="just">
              <a:spcBef>
                <a:spcPts val="0"/>
              </a:spcBef>
            </a:pPr>
            <a:r>
              <a:rPr lang="en-US" altLang="zh-TW" sz="2000" dirty="0">
                <a:solidFill>
                  <a:schemeClr val="bg1"/>
                </a:solidFill>
                <a:latin typeface="Arial" panose="020B0604020202020204" pitchFamily="34" charset="0"/>
                <a:cs typeface="Arial" panose="020B0604020202020204" pitchFamily="34" charset="0"/>
                <a:sym typeface="Arial" panose="020B0604020202020204"/>
              </a:rPr>
              <a:t>The presentation highlighted China’s progress in air conditioner efficiency and stressed the urgent need of robust global policies, standards, and incentives to scale up appliance efficiency and support the clean energy transition.</a:t>
            </a:r>
          </a:p>
          <a:p>
            <a:pPr marL="381000" indent="-381000" algn="just"/>
            <a:endParaRPr lang="zh-HK" altLang="en-US"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p:txBody>
      </p:sp>
      <p:pic>
        <p:nvPicPr>
          <p:cNvPr id="3" name="图片 3" descr="微信截图_20250409174127">
            <a:extLst>
              <a:ext uri="{FF2B5EF4-FFF2-40B4-BE49-F238E27FC236}">
                <a16:creationId xmlns:a16="http://schemas.microsoft.com/office/drawing/2014/main" id="{8AA9F276-4F74-FA0E-4E6C-6F2CA68BFF9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77470" y="4102461"/>
            <a:ext cx="4876330" cy="275553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b="1" dirty="0">
                <a:solidFill>
                  <a:schemeClr val="bg1"/>
                </a:solidFill>
                <a:latin typeface="Arial" panose="020B0604020202020204" pitchFamily="34" charset="0"/>
                <a:cs typeface="Arial" panose="020B0604020202020204" pitchFamily="34" charset="0"/>
              </a:rPr>
              <a:t>Cross Fora and </a:t>
            </a:r>
            <a:r>
              <a:rPr lang="en-US" altLang="zh-TW" sz="3200" b="1" dirty="0" err="1">
                <a:solidFill>
                  <a:schemeClr val="bg1"/>
                </a:solidFill>
                <a:latin typeface="Arial" panose="020B0604020202020204" pitchFamily="34" charset="0"/>
                <a:cs typeface="Arial" panose="020B0604020202020204" pitchFamily="34" charset="0"/>
              </a:rPr>
              <a:t>Organisations</a:t>
            </a:r>
            <a:r>
              <a:rPr lang="en-US" altLang="zh-TW" sz="3200" b="1" dirty="0">
                <a:solidFill>
                  <a:schemeClr val="bg1"/>
                </a:solidFill>
                <a:latin typeface="Arial" panose="020B0604020202020204" pitchFamily="34" charset="0"/>
                <a:cs typeface="Arial" panose="020B0604020202020204" pitchFamily="34" charset="0"/>
              </a:rPr>
              <a:t> Cooperation</a:t>
            </a:r>
          </a:p>
        </p:txBody>
      </p:sp>
      <p:sp>
        <p:nvSpPr>
          <p:cNvPr id="8" name="內容版面配置區 2">
            <a:extLst>
              <a:ext uri="{FF2B5EF4-FFF2-40B4-BE49-F238E27FC236}">
                <a16:creationId xmlns:a16="http://schemas.microsoft.com/office/drawing/2014/main" id="{1F2345B3-EC84-0C38-871D-BD505C911C54}"/>
              </a:ext>
            </a:extLst>
          </p:cNvPr>
          <p:cNvSpPr txBox="1">
            <a:spLocks/>
          </p:cNvSpPr>
          <p:nvPr/>
        </p:nvSpPr>
        <p:spPr>
          <a:xfrm>
            <a:off x="1069555" y="1617873"/>
            <a:ext cx="10211253" cy="41116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fr-FR" altLang="zh-TW" sz="2000" b="1" dirty="0">
                <a:solidFill>
                  <a:schemeClr val="bg1"/>
                </a:solidFill>
                <a:latin typeface="Arial" panose="020B0604020202020204" pitchFamily="34" charset="0"/>
                <a:cs typeface="Arial" panose="020B0604020202020204" pitchFamily="34" charset="0"/>
                <a:sym typeface="Arial" panose="020B0604020202020204"/>
              </a:rPr>
              <a:t>United Nations Environment Programme (UNEP) </a:t>
            </a:r>
          </a:p>
          <a:p>
            <a:pPr marL="0" indent="0" algn="just">
              <a:spcBef>
                <a:spcPts val="0"/>
              </a:spcBef>
              <a:buFont typeface="Arial" panose="020B0604020202020204" pitchFamily="34" charset="0"/>
              <a:buNone/>
            </a:pPr>
            <a:endParaRPr lang="zh-TW" altLang="en-US" sz="2000" dirty="0">
              <a:solidFill>
                <a:schemeClr val="bg1"/>
              </a:solidFill>
              <a:latin typeface="Arial" panose="020B0604020202020204" pitchFamily="34" charset="0"/>
              <a:cs typeface="Arial" panose="020B0604020202020204" pitchFamily="34" charset="0"/>
              <a:sym typeface="Arial" panose="020B0604020202020204"/>
            </a:endParaRPr>
          </a:p>
          <a:p>
            <a:pPr algn="just">
              <a:spcBef>
                <a:spcPts val="0"/>
              </a:spcBef>
            </a:pPr>
            <a:r>
              <a:rPr lang="en-US" altLang="zh-TW" sz="2000" dirty="0">
                <a:solidFill>
                  <a:schemeClr val="bg1"/>
                </a:solidFill>
                <a:latin typeface="Arial" panose="020B0604020202020204" pitchFamily="34" charset="0"/>
                <a:cs typeface="Arial" panose="020B0604020202020204" pitchFamily="34" charset="0"/>
                <a:sym typeface="Arial" panose="020B0604020202020204"/>
              </a:rPr>
              <a:t>UNEP shared since 2024 in advancing district energy systems in emerging economies, especially district heating and cooling systems. </a:t>
            </a:r>
          </a:p>
          <a:p>
            <a:pPr algn="just">
              <a:spcBef>
                <a:spcPts val="0"/>
              </a:spcBef>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algn="just">
              <a:spcBef>
                <a:spcPts val="0"/>
              </a:spcBef>
            </a:pPr>
            <a:r>
              <a:rPr lang="en-US" altLang="zh-TW" sz="2000" dirty="0">
                <a:solidFill>
                  <a:schemeClr val="bg1"/>
                </a:solidFill>
                <a:latin typeface="Arial" panose="020B0604020202020204" pitchFamily="34" charset="0"/>
                <a:cs typeface="Arial" panose="020B0604020202020204" pitchFamily="34" charset="0"/>
                <a:sym typeface="Arial" panose="020B0604020202020204"/>
              </a:rPr>
              <a:t>The presentation underscored their importance in addressing global energy challenges, particularly in developing regions, and offered practical insights on implementation. </a:t>
            </a:r>
          </a:p>
          <a:p>
            <a:pPr marL="381000" indent="-381000" algn="just"/>
            <a:endParaRPr lang="zh-HK" altLang="en-US"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p:txBody>
      </p:sp>
      <p:pic>
        <p:nvPicPr>
          <p:cNvPr id="3" name="图片 1" descr="微信截图_20250409213054">
            <a:extLst>
              <a:ext uri="{FF2B5EF4-FFF2-40B4-BE49-F238E27FC236}">
                <a16:creationId xmlns:a16="http://schemas.microsoft.com/office/drawing/2014/main" id="{AEF980EB-7AF7-5D17-E45C-39570D645408}"/>
              </a:ext>
            </a:extLst>
          </p:cNvPr>
          <p:cNvPicPr>
            <a:picLocks noChangeAspect="1"/>
          </p:cNvPicPr>
          <p:nvPr/>
        </p:nvPicPr>
        <p:blipFill>
          <a:blip r:embed="rId3"/>
          <a:stretch>
            <a:fillRect/>
          </a:stretch>
        </p:blipFill>
        <p:spPr>
          <a:xfrm>
            <a:off x="5069710" y="3836135"/>
            <a:ext cx="5372307" cy="3021865"/>
          </a:xfrm>
          <a:prstGeom prst="rect">
            <a:avLst/>
          </a:prstGeom>
        </p:spPr>
      </p:pic>
    </p:spTree>
    <p:extLst>
      <p:ext uri="{BB962C8B-B14F-4D97-AF65-F5344CB8AC3E}">
        <p14:creationId xmlns:p14="http://schemas.microsoft.com/office/powerpoint/2010/main" val="1692559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b="1" dirty="0">
                <a:solidFill>
                  <a:schemeClr val="bg1"/>
                </a:solidFill>
                <a:latin typeface="Arial" panose="020B0604020202020204" pitchFamily="34" charset="0"/>
                <a:cs typeface="Arial" panose="020B0604020202020204" pitchFamily="34" charset="0"/>
              </a:rPr>
              <a:t>Cross Fora and </a:t>
            </a:r>
            <a:r>
              <a:rPr lang="en-US" altLang="zh-TW" sz="3200" b="1" dirty="0" err="1">
                <a:solidFill>
                  <a:schemeClr val="bg1"/>
                </a:solidFill>
                <a:latin typeface="Arial" panose="020B0604020202020204" pitchFamily="34" charset="0"/>
                <a:cs typeface="Arial" panose="020B0604020202020204" pitchFamily="34" charset="0"/>
              </a:rPr>
              <a:t>Organisations</a:t>
            </a:r>
            <a:r>
              <a:rPr lang="en-US" altLang="zh-TW" sz="3200" b="1" dirty="0">
                <a:solidFill>
                  <a:schemeClr val="bg1"/>
                </a:solidFill>
                <a:latin typeface="Arial" panose="020B0604020202020204" pitchFamily="34" charset="0"/>
                <a:cs typeface="Arial" panose="020B0604020202020204" pitchFamily="34" charset="0"/>
              </a:rPr>
              <a:t> Cooperation</a:t>
            </a:r>
          </a:p>
        </p:txBody>
      </p:sp>
      <p:sp>
        <p:nvSpPr>
          <p:cNvPr id="8" name="內容版面配置區 2">
            <a:extLst>
              <a:ext uri="{FF2B5EF4-FFF2-40B4-BE49-F238E27FC236}">
                <a16:creationId xmlns:a16="http://schemas.microsoft.com/office/drawing/2014/main" id="{1F2345B3-EC84-0C38-871D-BD505C911C54}"/>
              </a:ext>
            </a:extLst>
          </p:cNvPr>
          <p:cNvSpPr txBox="1">
            <a:spLocks/>
          </p:cNvSpPr>
          <p:nvPr/>
        </p:nvSpPr>
        <p:spPr>
          <a:xfrm>
            <a:off x="1069555" y="1617873"/>
            <a:ext cx="10211253" cy="41116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US" altLang="zh-TW" sz="2000" dirty="0">
                <a:solidFill>
                  <a:schemeClr val="bg1"/>
                </a:solidFill>
                <a:latin typeface="Arial" panose="020B0604020202020204" pitchFamily="34" charset="0"/>
                <a:cs typeface="Arial" panose="020B0604020202020204" pitchFamily="34" charset="0"/>
                <a:sym typeface="Arial" panose="020B0604020202020204"/>
              </a:rPr>
              <a:t>Energy Efficiency Hub (EE Hub)</a:t>
            </a:r>
          </a:p>
          <a:p>
            <a:pPr marL="0" indent="0" algn="just">
              <a:spcBef>
                <a:spcPts val="0"/>
              </a:spcBef>
              <a:buFont typeface="Arial" panose="020B0604020202020204" pitchFamily="34" charset="0"/>
              <a:buNone/>
            </a:pPr>
            <a:endParaRPr lang="zh-TW" altLang="en-US" sz="2000" dirty="0">
              <a:solidFill>
                <a:schemeClr val="bg1"/>
              </a:solidFill>
              <a:latin typeface="Arial" panose="020B0604020202020204" pitchFamily="34" charset="0"/>
              <a:cs typeface="Arial" panose="020B0604020202020204" pitchFamily="34" charset="0"/>
              <a:sym typeface="Arial" panose="020B0604020202020204"/>
            </a:endParaRPr>
          </a:p>
          <a:p>
            <a:pPr algn="just">
              <a:spcBef>
                <a:spcPts val="0"/>
              </a:spcBef>
            </a:pPr>
            <a:r>
              <a:rPr lang="en-US" altLang="zh-TW" sz="2000" dirty="0">
                <a:solidFill>
                  <a:schemeClr val="bg1"/>
                </a:solidFill>
                <a:latin typeface="Arial" panose="020B0604020202020204" pitchFamily="34" charset="0"/>
                <a:cs typeface="Arial" panose="020B0604020202020204" pitchFamily="34" charset="0"/>
                <a:sym typeface="Arial" panose="020B0604020202020204"/>
              </a:rPr>
              <a:t>EE Hub shared the latest work of the five Task Groups:-</a:t>
            </a:r>
          </a:p>
          <a:p>
            <a:pPr marL="914400" lvl="1" indent="-457200" algn="just">
              <a:spcBef>
                <a:spcPts val="0"/>
              </a:spcBef>
              <a:buFont typeface="+mj-lt"/>
              <a:buAutoNum type="arabicPeriod"/>
            </a:pPr>
            <a:r>
              <a:rPr lang="en-US" altLang="zh-TW" sz="2000" dirty="0" err="1">
                <a:solidFill>
                  <a:schemeClr val="bg1"/>
                </a:solidFill>
                <a:latin typeface="Arial" panose="020B0604020202020204" pitchFamily="34" charset="0"/>
                <a:cs typeface="Arial" panose="020B0604020202020204" pitchFamily="34" charset="0"/>
                <a:sym typeface="Arial" panose="020B0604020202020204"/>
              </a:rPr>
              <a:t>Digitalisation</a:t>
            </a:r>
            <a:r>
              <a:rPr lang="en-US" altLang="zh-TW" sz="2000" dirty="0">
                <a:solidFill>
                  <a:schemeClr val="bg1"/>
                </a:solidFill>
                <a:latin typeface="Arial" panose="020B0604020202020204" pitchFamily="34" charset="0"/>
                <a:cs typeface="Arial" panose="020B0604020202020204" pitchFamily="34" charset="0"/>
                <a:sym typeface="Arial" panose="020B0604020202020204"/>
              </a:rPr>
              <a:t> Working Group (DWG) - lead by China</a:t>
            </a:r>
          </a:p>
          <a:p>
            <a:pPr marL="914400" lvl="1" indent="-457200" algn="just">
              <a:spcBef>
                <a:spcPts val="0"/>
              </a:spcBef>
              <a:buFont typeface="+mj-lt"/>
              <a:buAutoNum type="arabicPeriod"/>
            </a:pPr>
            <a:r>
              <a:rPr lang="en-US" altLang="zh-TW" sz="2000" dirty="0">
                <a:solidFill>
                  <a:schemeClr val="bg1"/>
                </a:solidFill>
                <a:latin typeface="Arial" panose="020B0604020202020204" pitchFamily="34" charset="0"/>
                <a:cs typeface="Arial" panose="020B0604020202020204" pitchFamily="34" charset="0"/>
                <a:sym typeface="Arial" panose="020B0604020202020204"/>
              </a:rPr>
              <a:t>Super-Efficiency Equipment &amp; Appliance Deployment Initiative (SEAD) - lead by UK</a:t>
            </a:r>
          </a:p>
          <a:p>
            <a:pPr marL="914400" lvl="1" indent="-457200" algn="just">
              <a:spcBef>
                <a:spcPts val="0"/>
              </a:spcBef>
              <a:buFont typeface="+mj-lt"/>
              <a:buAutoNum type="arabicPeriod"/>
            </a:pPr>
            <a:r>
              <a:rPr lang="en-US" altLang="zh-TW" sz="2000" dirty="0">
                <a:solidFill>
                  <a:schemeClr val="bg1"/>
                </a:solidFill>
                <a:latin typeface="Arial" panose="020B0604020202020204" pitchFamily="34" charset="0"/>
                <a:cs typeface="Arial" panose="020B0604020202020204" pitchFamily="34" charset="0"/>
                <a:sym typeface="Arial" panose="020B0604020202020204"/>
              </a:rPr>
              <a:t>Top Ten Energy Efficiency Best Available Technologies and Practices (TOP-TENs) - lead by China</a:t>
            </a:r>
          </a:p>
          <a:p>
            <a:pPr marL="914400" lvl="1" indent="-457200" algn="just">
              <a:spcBef>
                <a:spcPts val="0"/>
              </a:spcBef>
              <a:buFont typeface="+mj-lt"/>
              <a:buAutoNum type="arabicPeriod"/>
            </a:pPr>
            <a:r>
              <a:rPr lang="en-US" altLang="zh-TW" sz="2000" dirty="0">
                <a:solidFill>
                  <a:schemeClr val="bg1"/>
                </a:solidFill>
                <a:latin typeface="Arial" panose="020B0604020202020204" pitchFamily="34" charset="0"/>
                <a:cs typeface="Arial" panose="020B0604020202020204" pitchFamily="34" charset="0"/>
                <a:sym typeface="Arial" panose="020B0604020202020204"/>
              </a:rPr>
              <a:t>Energy Efficiency in Buildings (EEB) - lead by EU and Germany</a:t>
            </a:r>
          </a:p>
          <a:p>
            <a:pPr algn="just">
              <a:spcBef>
                <a:spcPts val="0"/>
              </a:spcBef>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marL="381000" indent="-381000" algn="just"/>
            <a:endParaRPr lang="zh-HK" altLang="en-US"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p:txBody>
      </p:sp>
      <p:pic>
        <p:nvPicPr>
          <p:cNvPr id="3" name="圖片 2">
            <a:extLst>
              <a:ext uri="{FF2B5EF4-FFF2-40B4-BE49-F238E27FC236}">
                <a16:creationId xmlns:a16="http://schemas.microsoft.com/office/drawing/2014/main" id="{43946EF0-AACA-B40D-F149-1D0A5CEF8D6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05377" y="4417737"/>
            <a:ext cx="4977335" cy="2440264"/>
          </a:xfrm>
          <a:prstGeom prst="rect">
            <a:avLst/>
          </a:prstGeom>
        </p:spPr>
      </p:pic>
    </p:spTree>
    <p:extLst>
      <p:ext uri="{BB962C8B-B14F-4D97-AF65-F5344CB8AC3E}">
        <p14:creationId xmlns:p14="http://schemas.microsoft.com/office/powerpoint/2010/main" val="16654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b="1" dirty="0">
                <a:solidFill>
                  <a:schemeClr val="bg1"/>
                </a:solidFill>
                <a:latin typeface="Arial" panose="020B0604020202020204" pitchFamily="34" charset="0"/>
                <a:cs typeface="Arial" panose="020B0604020202020204" pitchFamily="34" charset="0"/>
              </a:rPr>
              <a:t>Chair’s Presentation</a:t>
            </a:r>
          </a:p>
        </p:txBody>
      </p:sp>
      <p:sp>
        <p:nvSpPr>
          <p:cNvPr id="8" name="內容版面配置區 2">
            <a:extLst>
              <a:ext uri="{FF2B5EF4-FFF2-40B4-BE49-F238E27FC236}">
                <a16:creationId xmlns:a16="http://schemas.microsoft.com/office/drawing/2014/main" id="{1F2345B3-EC84-0C38-871D-BD505C911C54}"/>
              </a:ext>
            </a:extLst>
          </p:cNvPr>
          <p:cNvSpPr txBox="1">
            <a:spLocks/>
          </p:cNvSpPr>
          <p:nvPr/>
        </p:nvSpPr>
        <p:spPr>
          <a:xfrm>
            <a:off x="1069555" y="1617873"/>
            <a:ext cx="10211253" cy="41116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US" altLang="zh-TW" sz="2000" b="1" dirty="0">
                <a:solidFill>
                  <a:schemeClr val="bg1"/>
                </a:solidFill>
                <a:latin typeface="Arial" panose="020B0604020202020204" pitchFamily="34" charset="0"/>
                <a:cs typeface="Arial" panose="020B0604020202020204" pitchFamily="34" charset="0"/>
                <a:sym typeface="Arial" panose="020B0604020202020204"/>
              </a:rPr>
              <a:t>Integrated District Energy Systems (IDES) by Dr LIU Meng</a:t>
            </a:r>
          </a:p>
          <a:p>
            <a:pPr marL="0" indent="0" algn="just">
              <a:spcBef>
                <a:spcPts val="0"/>
              </a:spcBef>
              <a:buFont typeface="Arial" panose="020B0604020202020204" pitchFamily="34" charset="0"/>
              <a:buNone/>
            </a:pPr>
            <a:endParaRPr lang="zh-TW" altLang="en-US" sz="2000" dirty="0">
              <a:solidFill>
                <a:schemeClr val="bg1"/>
              </a:solidFill>
              <a:latin typeface="Arial" panose="020B0604020202020204" pitchFamily="34" charset="0"/>
              <a:cs typeface="Arial" panose="020B0604020202020204" pitchFamily="34" charset="0"/>
              <a:sym typeface="Arial" panose="020B0604020202020204"/>
            </a:endParaRPr>
          </a:p>
          <a:p>
            <a:pPr algn="just">
              <a:spcBef>
                <a:spcPts val="0"/>
              </a:spcBef>
            </a:pPr>
            <a:r>
              <a:rPr lang="en-US" altLang="zh-TW" sz="2000" dirty="0">
                <a:solidFill>
                  <a:schemeClr val="bg1"/>
                </a:solidFill>
                <a:latin typeface="Arial" panose="020B0604020202020204" pitchFamily="34" charset="0"/>
                <a:cs typeface="Arial" panose="020B0604020202020204" pitchFamily="34" charset="0"/>
                <a:sym typeface="Arial" panose="020B0604020202020204"/>
              </a:rPr>
              <a:t>Chair introduced the concept of Integrated District Energy Systems (IDES) as an advanced, energy-efficient framework that integrates heating, cooling and power supply to </a:t>
            </a:r>
            <a:r>
              <a:rPr lang="en-US" altLang="zh-TW" sz="2000" dirty="0" err="1">
                <a:solidFill>
                  <a:schemeClr val="bg1"/>
                </a:solidFill>
                <a:latin typeface="Arial" panose="020B0604020202020204" pitchFamily="34" charset="0"/>
                <a:cs typeface="Arial" panose="020B0604020202020204" pitchFamily="34" charset="0"/>
                <a:sym typeface="Arial" panose="020B0604020202020204"/>
              </a:rPr>
              <a:t>optimise</a:t>
            </a:r>
            <a:r>
              <a:rPr lang="en-US" altLang="zh-TW" sz="2000" dirty="0">
                <a:solidFill>
                  <a:schemeClr val="bg1"/>
                </a:solidFill>
                <a:latin typeface="Arial" panose="020B0604020202020204" pitchFamily="34" charset="0"/>
                <a:cs typeface="Arial" panose="020B0604020202020204" pitchFamily="34" charset="0"/>
                <a:sym typeface="Arial" panose="020B0604020202020204"/>
              </a:rPr>
              <a:t> energy use at the district level.</a:t>
            </a:r>
          </a:p>
          <a:p>
            <a:pPr algn="just">
              <a:spcBef>
                <a:spcPts val="0"/>
              </a:spcBef>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algn="just">
              <a:spcBef>
                <a:spcPts val="0"/>
              </a:spcBef>
            </a:pPr>
            <a:r>
              <a:rPr lang="en-US" altLang="zh-TW" sz="2000" dirty="0">
                <a:solidFill>
                  <a:schemeClr val="bg1"/>
                </a:solidFill>
                <a:latin typeface="Arial" panose="020B0604020202020204" pitchFamily="34" charset="0"/>
                <a:cs typeface="Arial" panose="020B0604020202020204" pitchFamily="34" charset="0"/>
                <a:sym typeface="Arial" panose="020B0604020202020204"/>
              </a:rPr>
              <a:t>Chair shared global perspectives and his role as International Organization for Standardization (ISO) Convener of two Working Groups, tasked with developing IDES standards by 2026.</a:t>
            </a:r>
          </a:p>
          <a:p>
            <a:pPr algn="just">
              <a:spcBef>
                <a:spcPts val="0"/>
              </a:spcBef>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algn="just">
              <a:spcBef>
                <a:spcPts val="0"/>
              </a:spcBef>
            </a:pPr>
            <a:r>
              <a:rPr lang="en-US" altLang="zh-TW" sz="2000" dirty="0">
                <a:solidFill>
                  <a:schemeClr val="bg1"/>
                </a:solidFill>
                <a:latin typeface="Arial" panose="020B0604020202020204" pitchFamily="34" charset="0"/>
                <a:cs typeface="Arial" panose="020B0604020202020204" pitchFamily="34" charset="0"/>
                <a:sym typeface="Arial" panose="020B0604020202020204"/>
              </a:rPr>
              <a:t>Chair encouraged members to share best practices and successful case studies on IDES, with the goal of reducing energy intensity across the APEC region.</a:t>
            </a:r>
          </a:p>
          <a:p>
            <a:pPr algn="just">
              <a:spcBef>
                <a:spcPts val="0"/>
              </a:spcBef>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marL="381000" indent="-381000" algn="just"/>
            <a:endParaRPr lang="zh-HK" altLang="en-US"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p:txBody>
      </p:sp>
      <p:pic>
        <p:nvPicPr>
          <p:cNvPr id="4" name="圖片 3">
            <a:extLst>
              <a:ext uri="{FF2B5EF4-FFF2-40B4-BE49-F238E27FC236}">
                <a16:creationId xmlns:a16="http://schemas.microsoft.com/office/drawing/2014/main" id="{FDEE57C6-F720-7E18-C210-49471D31D131}"/>
              </a:ext>
            </a:extLst>
          </p:cNvPr>
          <p:cNvPicPr>
            <a:picLocks noChangeAspect="1"/>
          </p:cNvPicPr>
          <p:nvPr/>
        </p:nvPicPr>
        <p:blipFill>
          <a:blip r:embed="rId3"/>
          <a:stretch>
            <a:fillRect/>
          </a:stretch>
        </p:blipFill>
        <p:spPr>
          <a:xfrm>
            <a:off x="9491241" y="5328129"/>
            <a:ext cx="2722187" cy="1541445"/>
          </a:xfrm>
          <a:prstGeom prst="rect">
            <a:avLst/>
          </a:prstGeom>
        </p:spPr>
      </p:pic>
      <p:pic>
        <p:nvPicPr>
          <p:cNvPr id="5" name="图片 3">
            <a:extLst>
              <a:ext uri="{FF2B5EF4-FFF2-40B4-BE49-F238E27FC236}">
                <a16:creationId xmlns:a16="http://schemas.microsoft.com/office/drawing/2014/main" id="{3442EE2E-629C-B673-B0A6-48B02AC692F9}"/>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661323" y="5328129"/>
            <a:ext cx="2829918" cy="1582433"/>
          </a:xfrm>
          <a:prstGeom prst="rect">
            <a:avLst/>
          </a:prstGeom>
        </p:spPr>
      </p:pic>
    </p:spTree>
    <p:extLst>
      <p:ext uri="{BB962C8B-B14F-4D97-AF65-F5344CB8AC3E}">
        <p14:creationId xmlns:p14="http://schemas.microsoft.com/office/powerpoint/2010/main" val="404439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b="1" dirty="0">
                <a:solidFill>
                  <a:schemeClr val="bg1"/>
                </a:solidFill>
                <a:latin typeface="Arial" panose="020B0604020202020204" pitchFamily="34" charset="0"/>
                <a:cs typeface="Arial" panose="020B0604020202020204" pitchFamily="34" charset="0"/>
              </a:rPr>
              <a:t>EGEEC Governance Issues</a:t>
            </a:r>
          </a:p>
        </p:txBody>
      </p:sp>
      <p:sp>
        <p:nvSpPr>
          <p:cNvPr id="8" name="內容版面配置區 2">
            <a:extLst>
              <a:ext uri="{FF2B5EF4-FFF2-40B4-BE49-F238E27FC236}">
                <a16:creationId xmlns:a16="http://schemas.microsoft.com/office/drawing/2014/main" id="{1F2345B3-EC84-0C38-871D-BD505C911C54}"/>
              </a:ext>
            </a:extLst>
          </p:cNvPr>
          <p:cNvSpPr txBox="1">
            <a:spLocks/>
          </p:cNvSpPr>
          <p:nvPr/>
        </p:nvSpPr>
        <p:spPr>
          <a:xfrm>
            <a:off x="1069555" y="1617873"/>
            <a:ext cx="10211253" cy="45904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pPr>
            <a:r>
              <a:rPr lang="en-US" altLang="zh-TW" sz="2000" dirty="0">
                <a:solidFill>
                  <a:schemeClr val="bg1"/>
                </a:solidFill>
                <a:latin typeface="Arial" panose="020B0604020202020204" pitchFamily="34" charset="0"/>
                <a:cs typeface="Arial" panose="020B0604020202020204" pitchFamily="34" charset="0"/>
                <a:sym typeface="Arial" panose="020B0604020202020204"/>
              </a:rPr>
              <a:t>New Term of EGEEC Chair and Vice Chair for the term from July 2025 to June 2027</a:t>
            </a:r>
          </a:p>
          <a:p>
            <a:pPr algn="just">
              <a:spcBef>
                <a:spcPts val="0"/>
              </a:spcBef>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algn="just">
              <a:spcBef>
                <a:spcPts val="0"/>
              </a:spcBef>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algn="just">
              <a:spcBef>
                <a:spcPts val="0"/>
              </a:spcBef>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algn="just">
              <a:spcBef>
                <a:spcPts val="0"/>
              </a:spcBef>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algn="just">
              <a:spcBef>
                <a:spcPts val="0"/>
              </a:spcBef>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algn="just">
              <a:spcBef>
                <a:spcPts val="0"/>
              </a:spcBef>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algn="just">
              <a:spcBef>
                <a:spcPts val="0"/>
              </a:spcBef>
            </a:pPr>
            <a:r>
              <a:rPr lang="en-US" altLang="zh-TW" sz="2000" dirty="0">
                <a:solidFill>
                  <a:schemeClr val="bg1"/>
                </a:solidFill>
                <a:latin typeface="Arial" panose="020B0604020202020204" pitchFamily="34" charset="0"/>
                <a:cs typeface="Arial" panose="020B0604020202020204" pitchFamily="34" charset="0"/>
                <a:sym typeface="Arial" panose="020B0604020202020204"/>
              </a:rPr>
              <a:t>The draft EGEEC </a:t>
            </a:r>
            <a:r>
              <a:rPr lang="en-US" altLang="zh-TW" sz="2000" dirty="0" err="1">
                <a:solidFill>
                  <a:schemeClr val="bg1"/>
                </a:solidFill>
                <a:latin typeface="Arial" panose="020B0604020202020204" pitchFamily="34" charset="0"/>
                <a:cs typeface="Arial" panose="020B0604020202020204" pitchFamily="34" charset="0"/>
                <a:sym typeface="Arial" panose="020B0604020202020204"/>
              </a:rPr>
              <a:t>ToR</a:t>
            </a:r>
            <a:r>
              <a:rPr lang="en-US" altLang="zh-TW" sz="2000" dirty="0">
                <a:solidFill>
                  <a:schemeClr val="bg1"/>
                </a:solidFill>
                <a:latin typeface="Arial" panose="020B0604020202020204" pitchFamily="34" charset="0"/>
                <a:cs typeface="Arial" panose="020B0604020202020204" pitchFamily="34" charset="0"/>
                <a:sym typeface="Arial" panose="020B0604020202020204"/>
              </a:rPr>
              <a:t> for 2026-2029 is endorsed by EGEEC members as no comments were received as of 10 January 2025.  The draft was submitted to the EWG members for their endorsement. </a:t>
            </a:r>
          </a:p>
          <a:p>
            <a:pPr algn="just">
              <a:spcBef>
                <a:spcPts val="0"/>
              </a:spcBef>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algn="just">
              <a:spcBef>
                <a:spcPts val="0"/>
              </a:spcBef>
            </a:pPr>
            <a:r>
              <a:rPr lang="en-US" altLang="zh-TW" sz="2000" dirty="0">
                <a:solidFill>
                  <a:schemeClr val="bg1"/>
                </a:solidFill>
                <a:latin typeface="Arial" panose="020B0604020202020204" pitchFamily="34" charset="0"/>
                <a:cs typeface="Arial" panose="020B0604020202020204" pitchFamily="34" charset="0"/>
                <a:sym typeface="Arial" panose="020B0604020202020204"/>
              </a:rPr>
              <a:t>CLASP has accepted EGEEC’s invitation to be EGEEC guest member.  The application has been endorsed by the EWG and SOM on 21 April 2025. The guest status will be valid until 31 December 2027.</a:t>
            </a:r>
          </a:p>
          <a:p>
            <a:pPr algn="just">
              <a:spcBef>
                <a:spcPts val="0"/>
              </a:spcBef>
            </a:pPr>
            <a:endParaRPr lang="en-US" altLang="zh-TW" sz="2000" dirty="0">
              <a:solidFill>
                <a:schemeClr val="bg1"/>
              </a:solidFill>
              <a:latin typeface="Arial" panose="020B0604020202020204" pitchFamily="34" charset="0"/>
              <a:cs typeface="Arial" panose="020B0604020202020204" pitchFamily="34" charset="0"/>
              <a:sym typeface="Arial" panose="020B0604020202020204"/>
            </a:endParaRPr>
          </a:p>
          <a:p>
            <a:pPr marL="381000" indent="-381000" algn="just"/>
            <a:endParaRPr lang="zh-HK" altLang="en-US"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a:p>
            <a:pPr marL="381000" indent="-381000" algn="just"/>
            <a:endParaRPr lang="en-US" altLang="zh-HK" sz="1800" dirty="0">
              <a:solidFill>
                <a:schemeClr val="bg1"/>
              </a:solidFill>
              <a:latin typeface="Arial" panose="020B0604020202020204" pitchFamily="34" charset="0"/>
              <a:cs typeface="Arial" panose="020B0604020202020204" pitchFamily="34" charset="0"/>
            </a:endParaRPr>
          </a:p>
        </p:txBody>
      </p:sp>
      <p:sp>
        <p:nvSpPr>
          <p:cNvPr id="3" name="文字方塊 2">
            <a:extLst>
              <a:ext uri="{FF2B5EF4-FFF2-40B4-BE49-F238E27FC236}">
                <a16:creationId xmlns:a16="http://schemas.microsoft.com/office/drawing/2014/main" id="{1216FFC9-0151-2754-A12B-4BE08F21A015}"/>
              </a:ext>
            </a:extLst>
          </p:cNvPr>
          <p:cNvSpPr txBox="1"/>
          <p:nvPr/>
        </p:nvSpPr>
        <p:spPr>
          <a:xfrm>
            <a:off x="911192" y="1974453"/>
            <a:ext cx="11258672" cy="968983"/>
          </a:xfrm>
          <a:prstGeom prst="rect">
            <a:avLst/>
          </a:prstGeom>
          <a:noFill/>
        </p:spPr>
        <p:txBody>
          <a:bodyPr wrap="square">
            <a:spAutoFit/>
          </a:bodyPr>
          <a:lstStyle/>
          <a:p>
            <a:pPr marL="838200" lvl="1" indent="-381000" algn="just">
              <a:lnSpc>
                <a:spcPct val="170000"/>
              </a:lnSpc>
              <a:spcBef>
                <a:spcPts val="0"/>
              </a:spcBef>
              <a:buFont typeface="Arial" panose="020B0604020202020204" pitchFamily="34" charset="0"/>
              <a:buChar char="•"/>
            </a:pPr>
            <a:r>
              <a:rPr lang="en-US" altLang="zh-TW" b="1" dirty="0">
                <a:solidFill>
                  <a:schemeClr val="bg1"/>
                </a:solidFill>
                <a:latin typeface="Arial" panose="020B0604020202020204" pitchFamily="34" charset="0"/>
                <a:cs typeface="Arial" panose="020B0604020202020204" pitchFamily="34" charset="0"/>
                <a:sym typeface="Arial" panose="020B0604020202020204"/>
              </a:rPr>
              <a:t>EGEEC Chair:       	Dr Liu Meng			People's Republic of China</a:t>
            </a:r>
          </a:p>
          <a:p>
            <a:pPr marL="838200" lvl="1" indent="-381000" algn="just">
              <a:lnSpc>
                <a:spcPct val="170000"/>
              </a:lnSpc>
              <a:spcBef>
                <a:spcPts val="0"/>
              </a:spcBef>
              <a:buFont typeface="Arial" panose="020B0604020202020204" pitchFamily="34" charset="0"/>
              <a:buChar char="•"/>
            </a:pPr>
            <a:r>
              <a:rPr lang="en-US" altLang="zh-TW" b="1" dirty="0">
                <a:solidFill>
                  <a:schemeClr val="bg1"/>
                </a:solidFill>
                <a:latin typeface="Arial" panose="020B0604020202020204" pitchFamily="34" charset="0"/>
                <a:cs typeface="Arial" panose="020B0604020202020204" pitchFamily="34" charset="0"/>
                <a:sym typeface="Arial" panose="020B0604020202020204"/>
              </a:rPr>
              <a:t>EGEEC Vice-chair:	</a:t>
            </a:r>
            <a:r>
              <a:rPr lang="en-US" altLang="zh-TW" b="1" dirty="0" err="1">
                <a:solidFill>
                  <a:schemeClr val="bg1"/>
                </a:solidFill>
                <a:latin typeface="Arial" panose="020B0604020202020204" pitchFamily="34" charset="0"/>
                <a:cs typeface="Arial" panose="020B0604020202020204" pitchFamily="34" charset="0"/>
                <a:sym typeface="Arial" panose="020B0604020202020204"/>
              </a:rPr>
              <a:t>Ms</a:t>
            </a:r>
            <a:r>
              <a:rPr lang="en-US" altLang="zh-TW" b="1" dirty="0">
                <a:solidFill>
                  <a:schemeClr val="bg1"/>
                </a:solidFill>
                <a:latin typeface="Arial" panose="020B0604020202020204" pitchFamily="34" charset="0"/>
                <a:cs typeface="Arial" panose="020B0604020202020204" pitchFamily="34" charset="0"/>
                <a:sym typeface="Arial" panose="020B0604020202020204"/>
              </a:rPr>
              <a:t> CHEUNG Man Chit Jovian	Hong Kong, China</a:t>
            </a:r>
          </a:p>
        </p:txBody>
      </p:sp>
    </p:spTree>
    <p:extLst>
      <p:ext uri="{BB962C8B-B14F-4D97-AF65-F5344CB8AC3E}">
        <p14:creationId xmlns:p14="http://schemas.microsoft.com/office/powerpoint/2010/main" val="9510166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mIyNjA1YTNkOTRjMDc4MzE0MGRjOTI0NWNiYWM1NTcifQ=="/>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750</Words>
  <Application>Microsoft Office PowerPoint</Application>
  <PresentationFormat>寬螢幕</PresentationFormat>
  <Paragraphs>94</Paragraphs>
  <Slides>10</Slides>
  <Notes>10</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10</vt:i4>
      </vt:variant>
    </vt:vector>
  </HeadingPairs>
  <TitlesOfParts>
    <vt:vector size="14" baseType="lpstr">
      <vt:lpstr>Arial</vt:lpstr>
      <vt:lpstr>Calibri</vt:lpstr>
      <vt:lpstr>Calibri Light</vt:lpstr>
      <vt:lpstr>Office 佈景主題</vt:lpstr>
      <vt:lpstr>EGEEC Report </vt:lpstr>
      <vt:lpstr>The EGEEC 64 meeting</vt:lpstr>
      <vt:lpstr>Participating Economies and Organisations</vt:lpstr>
      <vt:lpstr>PowerPoint 簡報</vt:lpstr>
      <vt:lpstr>Cross Fora and Organisations Cooperation</vt:lpstr>
      <vt:lpstr>Cross Fora and Organisations Cooperation</vt:lpstr>
      <vt:lpstr>Cross Fora and Organisations Cooperation</vt:lpstr>
      <vt:lpstr>Chair’s Presentation</vt:lpstr>
      <vt:lpstr>EGEEC Governance Issues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How to use this template slide deck?</dc:title>
  <dc:creator>Ricky Lau</dc:creator>
  <cp:lastModifiedBy>Mr LI Chun Yin 李俊賢先生</cp:lastModifiedBy>
  <cp:revision>447</cp:revision>
  <dcterms:created xsi:type="dcterms:W3CDTF">2020-11-06T02:20:00Z</dcterms:created>
  <dcterms:modified xsi:type="dcterms:W3CDTF">2025-11-13T06:03:08Z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656222D1D0D84D6CA29A78E7425DD560_12</vt:lpwstr>
  </property>
  <property fmtid="{D5CDD505-2E9C-101B-9397-08002B2CF9AE}" pid="3" name="KSOProductBuildVer">
    <vt:lpwstr>2052-12.1.0.18345</vt:lpwstr>
  </property>
</Properties>
</file>