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735750" cy="9866300"/>
  <p:embeddedFontLst>
    <p:embeddedFont>
      <p:font typeface="Quattrocento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WovNqx0OJiaW0MyjbPtFpOlqq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QuattrocentoSans-bold.fntdata"/><Relationship Id="rId16" Type="http://schemas.openxmlformats.org/officeDocument/2006/relationships/font" Target="fonts/Quattrocento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QuattrocentoSans-boldItalic.fntdata"/><Relationship Id="rId6" Type="http://schemas.openxmlformats.org/officeDocument/2006/relationships/slide" Target="slides/slide1.xml"/><Relationship Id="rId18" Type="http://schemas.openxmlformats.org/officeDocument/2006/relationships/font" Target="fonts/Quattrocento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2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5374" y="2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5374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:notes"/>
          <p:cNvSpPr txBox="1"/>
          <p:nvPr>
            <p:ph idx="12" type="sldNum"/>
          </p:nvPr>
        </p:nvSpPr>
        <p:spPr>
          <a:xfrm>
            <a:off x="3815374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 txBox="1"/>
          <p:nvPr>
            <p:ph idx="12" type="sldNum"/>
          </p:nvPr>
        </p:nvSpPr>
        <p:spPr>
          <a:xfrm>
            <a:off x="3815374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Thank you.</a:t>
            </a:r>
            <a:br>
              <a:rPr lang="en-US"/>
            </a:br>
            <a:r>
              <a:rPr b="1" lang="en-US">
                <a:solidFill>
                  <a:srgbClr val="FF0000"/>
                </a:solidFill>
              </a:rPr>
              <a:t>First</a:t>
            </a:r>
            <a:r>
              <a:rPr lang="en-US"/>
              <a:t>, I would like to provide an overview of APERC’s activities in 2025.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 the end of October, APERC hosted an official preview event for the </a:t>
            </a:r>
            <a:r>
              <a:rPr b="1" lang="en-US"/>
              <a:t>APEC Energy Demand and Supply Outlook</a:t>
            </a:r>
            <a:r>
              <a:rPr lang="en-US"/>
              <a:t>, our flagship publication, in collaboration with the APEC Secretariat in Singapore.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While the full report will be published at a later date, the event served as a platform to highlight the key themes and analyses that the Outlook will cover.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major publication, the </a:t>
            </a:r>
            <a:r>
              <a:rPr b="1" lang="en-US"/>
              <a:t>APEC Energy Overview</a:t>
            </a:r>
            <a:r>
              <a:rPr lang="en-US"/>
              <a:t>, was released in </a:t>
            </a:r>
            <a:r>
              <a:rPr b="1" lang="en-US"/>
              <a:t>July 2025</a:t>
            </a:r>
            <a:r>
              <a:rPr lang="en-US"/>
              <a:t>, as many of you may already know.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addition, APERC published four </a:t>
            </a:r>
            <a:r>
              <a:rPr b="1" lang="en-US"/>
              <a:t>Fossil Fuel Reports</a:t>
            </a:r>
            <a:r>
              <a:rPr lang="en-US"/>
              <a:t> in 2025: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March:</a:t>
            </a:r>
            <a:r>
              <a:rPr lang="en-US"/>
              <a:t> Hydrogen Report and Coal Report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May:</a:t>
            </a:r>
            <a:r>
              <a:rPr lang="en-US"/>
              <a:t> Gas Report and Oil Report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Second, I would like to report on recent Policy Cooperation Activities.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Yesterday, we successfully held a </a:t>
            </a:r>
            <a:r>
              <a:rPr b="1" lang="en-US"/>
              <a:t>Capacity Building Workshop on Energy Efficiency and Conservation Policy</a:t>
            </a:r>
            <a:r>
              <a:rPr lang="en-US"/>
              <a:t>, with </a:t>
            </a:r>
            <a:r>
              <a:rPr b="1" lang="en-US"/>
              <a:t>XX </a:t>
            </a:r>
            <a:r>
              <a:rPr b="0" lang="en-US"/>
              <a:t>participants from </a:t>
            </a:r>
            <a:r>
              <a:rPr b="1" lang="en-US"/>
              <a:t>YY </a:t>
            </a:r>
            <a:r>
              <a:rPr b="0" lang="en-US"/>
              <a:t>member economies.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sincerely appreciate the active participation and contributions from all attendees.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this workshop marks the beginning of a new initiative, we encourage all member economies to join us on this journey to advance energy efficiency and conservation policies.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addition, I would like to provide an update on </a:t>
            </a:r>
            <a:r>
              <a:rPr b="1" lang="en-US"/>
              <a:t>Oil and Gas Security Initiative</a:t>
            </a:r>
            <a:r>
              <a:rPr lang="en-US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</a:t>
            </a:r>
            <a:r>
              <a:rPr b="1" lang="en-US"/>
              <a:t>Oil and Gas Security Exercise</a:t>
            </a:r>
            <a:r>
              <a:rPr lang="en-US"/>
              <a:t> with Indonesia was successfully conducted in </a:t>
            </a:r>
            <a:r>
              <a:rPr b="1" lang="en-US"/>
              <a:t>February</a:t>
            </a:r>
            <a:r>
              <a:rPr lang="en-US"/>
              <a:t>, and its report was published in </a:t>
            </a:r>
            <a:r>
              <a:rPr b="1" lang="en-US"/>
              <a:t>October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</a:t>
            </a:r>
            <a:r>
              <a:rPr b="1" lang="en-US"/>
              <a:t>20th report in the Oil and Gas Security Study series</a:t>
            </a:r>
            <a:r>
              <a:rPr lang="en-US"/>
              <a:t>, titled </a:t>
            </a:r>
            <a:r>
              <a:rPr i="1" lang="en-US"/>
              <a:t>“What are the Energy Security Implications of Recent Declines in Both APEC and Global Spare Petroleum Refining Capacity?”</a:t>
            </a:r>
            <a:r>
              <a:rPr lang="en-US"/>
              <a:t>, was published in </a:t>
            </a:r>
            <a:r>
              <a:rPr b="1" lang="en-US"/>
              <a:t>April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Third</a:t>
            </a:r>
            <a:r>
              <a:rPr lang="en-US"/>
              <a:t>, </a:t>
            </a:r>
            <a:r>
              <a:rPr b="1" lang="en-US"/>
              <a:t>on Energy Data Management and Training in Data &amp; Modelling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</a:t>
            </a:r>
            <a:r>
              <a:rPr b="1" lang="en-US"/>
              <a:t>23rd APEC Workshop on Energy Statistics </a:t>
            </a:r>
            <a:r>
              <a:rPr lang="en-US"/>
              <a:t>was held in Tokyo in September, with XX participants from YY member economies.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workshop focused on capacity building for conducting household energy consumption surveys, which are a critical foundation for developing effective energy efficiency and conservation policies.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Once again, thank you for your active participation and contributions.</a:t>
            </a:r>
            <a:endParaRPr/>
          </a:p>
        </p:txBody>
      </p:sp>
      <p:sp>
        <p:nvSpPr>
          <p:cNvPr id="128" name="Google Shape;128;p2:notes"/>
          <p:cNvSpPr txBox="1"/>
          <p:nvPr>
            <p:ph idx="12" type="sldNum"/>
          </p:nvPr>
        </p:nvSpPr>
        <p:spPr>
          <a:xfrm>
            <a:off x="3815374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Now, I’d like go a little in detail.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The APEC Energy Demand and Supply Outlook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APERC’s flagship publication that present projections of energy demand and supply for each of the 21 member economies and for the APEC region as a whole.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Outlook is published every three years, and the </a:t>
            </a:r>
            <a:r>
              <a:rPr b="1" lang="en-US"/>
              <a:t>9th edition</a:t>
            </a:r>
            <a:r>
              <a:rPr lang="en-US"/>
              <a:t> is scheduled for release this year.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tuning and editorial work are nearly complete.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 the end of October, APERC, in collaboration with the APEC Secretariat, hosted an </a:t>
            </a:r>
            <a:r>
              <a:rPr b="1" lang="en-US"/>
              <a:t>official preview event in Singapore</a:t>
            </a:r>
            <a:r>
              <a:rPr lang="en-US"/>
              <a:t> to highlight the key themes and analyses that will be featured in the report.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major highlights of 9</a:t>
            </a:r>
            <a:r>
              <a:rPr baseline="30000" lang="en-US"/>
              <a:t>th</a:t>
            </a:r>
            <a:r>
              <a:rPr lang="en-US"/>
              <a:t> edition are as follows;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Projections from </a:t>
            </a:r>
            <a:r>
              <a:rPr b="1" lang="en-US"/>
              <a:t>2022 to 2060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Two scenarios; </a:t>
            </a:r>
            <a:r>
              <a:rPr b="1" lang="en-US"/>
              <a:t>Reference or REF </a:t>
            </a:r>
            <a:r>
              <a:rPr lang="en-US"/>
              <a:t>scenario as base line and </a:t>
            </a:r>
            <a:r>
              <a:rPr b="1" lang="en-US"/>
              <a:t>Target or TGT </a:t>
            </a:r>
            <a:r>
              <a:rPr lang="en-US"/>
              <a:t>scenario based on member economies policy objectives or targets at maximum implementation.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Strong growth in </a:t>
            </a:r>
            <a:r>
              <a:rPr b="1" lang="en-US"/>
              <a:t>electricity consumption</a:t>
            </a:r>
            <a:r>
              <a:rPr lang="en-US"/>
              <a:t>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Fossil fuel </a:t>
            </a:r>
            <a:r>
              <a:rPr lang="en-US"/>
              <a:t>remains significant in primary energy supply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Dispatchable power </a:t>
            </a:r>
            <a:r>
              <a:rPr lang="en-US"/>
              <a:t>matters in high-renewable grid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Transition costs </a:t>
            </a:r>
            <a:r>
              <a:rPr lang="en-US"/>
              <a:t>for power systems &amp; hydrogen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CO2 emission </a:t>
            </a:r>
            <a:r>
              <a:rPr lang="en-US"/>
              <a:t>projection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Among these, the </a:t>
            </a:r>
            <a:r>
              <a:rPr b="1" lang="en-US"/>
              <a:t>calculation of transition costs</a:t>
            </a:r>
            <a:r>
              <a:rPr lang="en-US"/>
              <a:t> is a new initiative in the Outlook, although it comes with certain reservations and limitations.</a:t>
            </a:r>
            <a:endParaRPr/>
          </a:p>
        </p:txBody>
      </p:sp>
      <p:sp>
        <p:nvSpPr>
          <p:cNvPr id="147" name="Google Shape;147;p3:notes"/>
          <p:cNvSpPr txBox="1"/>
          <p:nvPr>
            <p:ph idx="12" type="sldNum"/>
          </p:nvPr>
        </p:nvSpPr>
        <p:spPr>
          <a:xfrm>
            <a:off x="3815374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The APEC Energy Overview</a:t>
            </a:r>
            <a:br>
              <a:rPr lang="en-US"/>
            </a:br>
            <a:r>
              <a:rPr lang="en-US"/>
              <a:t>is an annual publication that provides a comprehensive snapshot of the current energy situation in each of the 21 APEC economies.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most recent edition was published in </a:t>
            </a:r>
            <a:r>
              <a:rPr b="1" lang="en-US"/>
              <a:t>July 2025</a:t>
            </a:r>
            <a:r>
              <a:rPr lang="en-US"/>
              <a:t>, following endorsement by the EWG.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Overview also tracks progress toward achieving the two APEC energy goals: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Reducing energy intensity by 45% by 2035</a:t>
            </a:r>
            <a:r>
              <a:rPr lang="en-US"/>
              <a:t> (relative to 2005).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Doubling the share of modern renewable energy in the APEC energy mix by 2030</a:t>
            </a:r>
            <a:r>
              <a:rPr lang="en-US"/>
              <a:t> (relative to 2010).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latest status of these goals will be reported in upcoming </a:t>
            </a:r>
            <a:r>
              <a:rPr b="1" lang="en-US"/>
              <a:t>EGEDA updates</a:t>
            </a:r>
            <a:r>
              <a:rPr lang="en-US"/>
              <a:t>.</a:t>
            </a:r>
            <a:endParaRPr/>
          </a:p>
        </p:txBody>
      </p:sp>
      <p:sp>
        <p:nvSpPr>
          <p:cNvPr id="155" name="Google Shape;155;p4:notes"/>
          <p:cNvSpPr txBox="1"/>
          <p:nvPr>
            <p:ph idx="12" type="sldNum"/>
          </p:nvPr>
        </p:nvSpPr>
        <p:spPr>
          <a:xfrm>
            <a:off x="3815374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Along with the </a:t>
            </a:r>
            <a:r>
              <a:rPr b="1" lang="en-US"/>
              <a:t>Outlook</a:t>
            </a:r>
            <a:r>
              <a:rPr lang="en-US"/>
              <a:t> and the </a:t>
            </a:r>
            <a:r>
              <a:rPr b="1" lang="en-US"/>
              <a:t>Overview</a:t>
            </a:r>
            <a:r>
              <a:rPr lang="en-US"/>
              <a:t>, APERC continues to conduct research on topics relevant to energy issues and policies across the APEC region.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/>
              <a:t>Studies focusing on fossil fuels (coal, oil and natural gas) to support the Expert Group on Clean Fossil Energy (EGCFE) have been published since 2017.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APERC Hydrogen Report has been published to support both EGCFE and Expert Group on New and Renewable Energy Technologies (EGNRET) since 2023</a:t>
            </a:r>
            <a:endParaRPr b="0" i="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2025, APERC published </a:t>
            </a:r>
            <a:r>
              <a:rPr b="1" lang="en-US"/>
              <a:t>four reports</a:t>
            </a:r>
            <a:r>
              <a:rPr lang="en-US"/>
              <a:t> under the Fossil Fuel series: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May:</a:t>
            </a:r>
            <a:r>
              <a:rPr lang="en-US"/>
              <a:t> Gas Report and Oil Report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March:</a:t>
            </a:r>
            <a:r>
              <a:rPr lang="en-US"/>
              <a:t> Hydrogen Report and Coal Report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reports provide in-depth analysis of demand, supply, trade, price, technology and policy in key energy sectors.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:notes"/>
          <p:cNvSpPr txBox="1"/>
          <p:nvPr>
            <p:ph idx="12" type="sldNum"/>
          </p:nvPr>
        </p:nvSpPr>
        <p:spPr>
          <a:xfrm>
            <a:off x="3815374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Cooperative Activities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Capacity Building Workshop on Energy Efficiency and Energy Conservation Policy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project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 the successful 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APEC Peer Review of Energy Efficiency (PREE)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among APEC member economies launched in 2007.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workshop focuses on 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MEPS (Minimum Energy Performance Standards)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MEPS has achieved significant results in promoting energy efficiency and conservation worldwide,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we believe this workshop will be an excellent opportunity to strengthen member economies' capacity.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first workshop was held yesterday and was a great success, with </a:t>
            </a:r>
            <a:r>
              <a:rPr b="1" lang="en-US">
                <a:highlight>
                  <a:srgbClr val="FFFF00"/>
                </a:highlight>
              </a:rPr>
              <a:t>xx</a:t>
            </a:r>
            <a:r>
              <a:rPr lang="en-US">
                <a:highlight>
                  <a:srgbClr val="FFFF00"/>
                </a:highlight>
              </a:rPr>
              <a:t> participants from </a:t>
            </a:r>
            <a:r>
              <a:rPr b="1" lang="en-US">
                <a:highlight>
                  <a:srgbClr val="FFFF00"/>
                </a:highlight>
              </a:rPr>
              <a:t>yy</a:t>
            </a:r>
            <a:r>
              <a:rPr lang="en-US">
                <a:highlight>
                  <a:srgbClr val="FFFF00"/>
                </a:highlight>
              </a:rPr>
              <a:t> member economies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thank everyone for their participation and hope for your continued participation in the future.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project proposal for the </a:t>
            </a:r>
            <a:r>
              <a:rPr b="1" lang="en-US"/>
              <a:t>APEC Workshop on Cleaner and More Efficient Operation of the Fossil Energy Industry</a:t>
            </a:r>
            <a:r>
              <a:rPr lang="en-US"/>
              <a:t> was endorsed in October 2024.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capacity building workshop will provide fundamental technical knowledge to policymakers and relevant officials in APEC economies to identify feasible solutions and advice regarding: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Improving energy efficiency in the fossil energy industry,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Reducing fugitive emissions in the fossil energy industry,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Advancing technologies and best practices that enhance both energy efficiency and emissions reduction.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The first workshop will be held in Tokyo, Japan on 3-4 December 2025.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Oil and Gas Security Initiative </a:t>
            </a:r>
            <a:r>
              <a:rPr lang="en-US"/>
              <a:t>is APERC response to the 2014 APEC Ministers Meeting (EMM 11) directives in Beijing.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Oil and Gas Security Exercise </a:t>
            </a:r>
            <a:r>
              <a:rPr lang="en-US"/>
              <a:t>with Indonesia was successfully done in February and its report was published in October.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Again, thank you very much for participating the exercise. We believe the exercise gave all participants deep and informative insight at the case of security incidents.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In2026, we are going to have another exercise with Malaysia.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OGS Newsletter</a:t>
            </a:r>
            <a:r>
              <a:rPr lang="en-US"/>
              <a:t> issue No. 66 was issued in October 2025.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</a:t>
            </a:r>
            <a:r>
              <a:rPr b="1" lang="en-US"/>
              <a:t>Oil and Gas Security Study series </a:t>
            </a:r>
            <a:r>
              <a:rPr lang="en-US"/>
              <a:t>report #20, titled “What are the Energy Security Implications of Recent Declines in Both APEC and Global Spare Petroleum Refining Capacity?” was also published  in April.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OGSS 21 Report, “</a:t>
            </a:r>
            <a:r>
              <a:rPr b="1" lang="en-US"/>
              <a:t>The Energy Security Implications of Declining LNG Investment</a:t>
            </a:r>
            <a:r>
              <a:rPr lang="en-US"/>
              <a:t>” is being finalized.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OGSS 22 suggested theme, “</a:t>
            </a:r>
            <a:r>
              <a:rPr b="1" lang="en-US"/>
              <a:t>The Energy Security Implications of Upstream Oil Underinvestment</a:t>
            </a:r>
            <a:r>
              <a:rPr lang="en-US"/>
              <a:t>”  was approved and literature research is ongoing.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 txBox="1"/>
          <p:nvPr>
            <p:ph idx="12" type="sldNum"/>
          </p:nvPr>
        </p:nvSpPr>
        <p:spPr>
          <a:xfrm>
            <a:off x="3815374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b="1" lang="en-US"/>
              <a:t>The </a:t>
            </a:r>
            <a:r>
              <a:rPr b="1" lang="en-US">
                <a:solidFill>
                  <a:srgbClr val="323F4F"/>
                </a:solidFill>
              </a:rPr>
              <a:t>APEC Energy Statistics 2022</a:t>
            </a:r>
            <a:r>
              <a:rPr lang="en-US">
                <a:solidFill>
                  <a:srgbClr val="323F4F"/>
                </a:solidFill>
              </a:rPr>
              <a:t> </a:t>
            </a:r>
            <a:r>
              <a:rPr lang="en-US"/>
              <a:t>and </a:t>
            </a:r>
            <a:r>
              <a:rPr b="1" lang="en-US">
                <a:solidFill>
                  <a:srgbClr val="323F4F"/>
                </a:solidFill>
              </a:rPr>
              <a:t>APEC Energy Handbook 2022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/>
              <a:t>was published in </a:t>
            </a:r>
            <a:r>
              <a:rPr lang="en-US">
                <a:solidFill>
                  <a:srgbClr val="2F5496"/>
                </a:solidFill>
              </a:rPr>
              <a:t>May 2025.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The </a:t>
            </a:r>
            <a:r>
              <a:rPr b="1" lang="en-US">
                <a:solidFill>
                  <a:srgbClr val="1E4E79"/>
                </a:solidFill>
              </a:rPr>
              <a:t>23</a:t>
            </a:r>
            <a:r>
              <a:rPr b="1" baseline="30000" lang="en-US">
                <a:solidFill>
                  <a:srgbClr val="1E4E79"/>
                </a:solidFill>
              </a:rPr>
              <a:t>rd</a:t>
            </a:r>
            <a:r>
              <a:rPr b="1" lang="en-US">
                <a:solidFill>
                  <a:srgbClr val="1E4E79"/>
                </a:solidFill>
              </a:rPr>
              <a:t> APEC Workshop on Energy Statistics </a:t>
            </a:r>
            <a:r>
              <a:rPr lang="en-US"/>
              <a:t>was held on 17-19 September 2025 in Tokyo.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workshop's main objective is to enhance the EGEDA members’ capability in </a:t>
            </a: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end-use data collection through an energy consumption survey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topic of the workshop was the preparation of instruments for end-use energy consumption surveys, which included: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on sampling methodologies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Preparation of survey questionnaire and enumerators’ manual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on the conduct of a pilot survey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 txBox="1"/>
          <p:nvPr>
            <p:ph idx="12" type="sldNum"/>
          </p:nvPr>
        </p:nvSpPr>
        <p:spPr>
          <a:xfrm>
            <a:off x="3815374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CBWS/NREP, or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Capacity Building Workshop on New and Renewable Energy Policy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project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 the successful 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APEC Peer Review </a:t>
            </a: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Low-Carbon Energy policy (PRLCE) 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2012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workshop focuses on capacity building for policy makers in the APEC region under the theme of “</a:t>
            </a: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 Policies: Are we on the Right Track?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will be a one-day in-person, stand-alone workshop that will be held in </a:t>
            </a: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Bangkok, Thailand in March 2026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Further details of the meetings will be announced in due course.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We warmly invite and encourage broad participation in this important opportunity.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and Low-Carbon Hydrogen (CLCH) Network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project is to assess hydrogen promotion initiatives and to assist APEC member economies in the development and coordination of hydrogen policies.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project aims to: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a regional network of hydrogen policymakers to enhance information sharing, policy coordination, and strategic planning.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regional dialogue and best practice exchange via the APEC CLCH Annual Convention.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policy progress through a comprehensive APEC CLCH Policy Progress Report.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continue our work on </a:t>
            </a: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OGSI,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Malaysia will be hosting the next Oil and Gas Security Exercise in February 2026.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9</a:t>
            </a:r>
            <a:r>
              <a:rPr b="0" baseline="3000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OGSN Forum is scheduled in June 2026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67</a:t>
            </a:r>
            <a:r>
              <a:rPr b="0" baseline="3000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Issue of the OGS Newsletter will be distributed in December 2025. We welcome article contributions from the members.</a:t>
            </a:r>
            <a:endParaRPr/>
          </a:p>
        </p:txBody>
      </p:sp>
      <p:sp>
        <p:nvSpPr>
          <p:cNvPr id="193" name="Google Shape;193;p8:notes"/>
          <p:cNvSpPr txBox="1"/>
          <p:nvPr>
            <p:ph idx="12" type="sldNum"/>
          </p:nvPr>
        </p:nvSpPr>
        <p:spPr>
          <a:xfrm>
            <a:off x="3815374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activities on </a:t>
            </a: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data management, networking and training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continue as follows: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en-US" sz="2000">
                <a:highlight>
                  <a:srgbClr val="FFFF00"/>
                </a:highlight>
              </a:rPr>
              <a:t>The 32</a:t>
            </a:r>
            <a:r>
              <a:rPr b="1" baseline="30000" lang="en-US" sz="2000">
                <a:highlight>
                  <a:srgbClr val="FFFF00"/>
                </a:highlight>
              </a:rPr>
              <a:t>nd</a:t>
            </a:r>
            <a:r>
              <a:rPr b="1" lang="en-US" sz="2000">
                <a:highlight>
                  <a:srgbClr val="FFFF00"/>
                </a:highlight>
              </a:rPr>
              <a:t> APEC Seminar on  Energy Modelling </a:t>
            </a:r>
            <a:r>
              <a:rPr lang="en-US" sz="2000">
                <a:highlight>
                  <a:srgbClr val="FFFF00"/>
                </a:highlight>
              </a:rPr>
              <a:t>will be held in Tokyo from 2-6 March 2026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highlight>
                  <a:srgbClr val="FFFF00"/>
                </a:highlight>
              </a:rPr>
              <a:t>Preparation for </a:t>
            </a:r>
            <a:r>
              <a:rPr b="1" lang="en-US" sz="2000">
                <a:highlight>
                  <a:srgbClr val="FFFF00"/>
                </a:highlight>
              </a:rPr>
              <a:t>the </a:t>
            </a:r>
            <a:r>
              <a:rPr b="1" lang="en-US" sz="2000">
                <a:solidFill>
                  <a:srgbClr val="1E4E79"/>
                </a:solidFill>
                <a:highlight>
                  <a:srgbClr val="FFFF00"/>
                </a:highlight>
              </a:rPr>
              <a:t>APEC Energy Statistics 2023</a:t>
            </a:r>
            <a:r>
              <a:rPr lang="en-US" sz="2000">
                <a:solidFill>
                  <a:srgbClr val="1E4E79"/>
                </a:solidFill>
                <a:highlight>
                  <a:srgbClr val="FFFF00"/>
                </a:highlight>
              </a:rPr>
              <a:t> </a:t>
            </a:r>
            <a:r>
              <a:rPr lang="en-US" sz="2000">
                <a:highlight>
                  <a:srgbClr val="FFFF00"/>
                </a:highlight>
              </a:rPr>
              <a:t>and </a:t>
            </a:r>
            <a:r>
              <a:rPr b="1" lang="en-US" sz="2000">
                <a:solidFill>
                  <a:srgbClr val="1E4E79"/>
                </a:solidFill>
                <a:highlight>
                  <a:srgbClr val="FFFF00"/>
                </a:highlight>
              </a:rPr>
              <a:t>APEC Energy Handbook 2023 </a:t>
            </a:r>
            <a:r>
              <a:rPr lang="en-US" sz="2000">
                <a:highlight>
                  <a:srgbClr val="FFFF00"/>
                </a:highlight>
              </a:rPr>
              <a:t>publications is ongoing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/>
              <a:t>The </a:t>
            </a:r>
            <a:r>
              <a:rPr b="1" lang="en-US" sz="2000"/>
              <a:t>next short-term course on energy statistics </a:t>
            </a:r>
            <a:r>
              <a:rPr lang="en-US" sz="2000"/>
              <a:t>will be held in Tokyo in January 2026.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/>
              <a:t>The </a:t>
            </a:r>
            <a:r>
              <a:rPr b="1" lang="en-US" sz="2000"/>
              <a:t>next APEC Workshop on Energy Statistics </a:t>
            </a:r>
            <a:r>
              <a:rPr lang="en-US" sz="2000"/>
              <a:t>is scheduled in September 2026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 txBox="1"/>
          <p:nvPr>
            <p:ph idx="12" type="sldNum"/>
          </p:nvPr>
        </p:nvSpPr>
        <p:spPr>
          <a:xfrm>
            <a:off x="3815374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5.jpg"/><Relationship Id="rId7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5.jpg"/><Relationship Id="rId7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5.jpg"/><Relationship Id="rId7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ctrTitle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Quattrocento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" type="subTitle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, icon&#10;&#10;Description automatically generated" id="16" name="Google Shape;1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5985" y="202204"/>
            <a:ext cx="1433063" cy="82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5816" y="273309"/>
            <a:ext cx="1666352" cy="5889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12"/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descr="A picture containing several, city&#10;&#10;Description automatically generated" id="19" name="Google Shape;19;p12"/>
            <p:cNvPicPr preferRelativeResize="0"/>
            <p:nvPr/>
          </p:nvPicPr>
          <p:blipFill rotWithShape="1">
            <a:blip r:embed="rId4">
              <a:alphaModFix/>
            </a:blip>
            <a:srcRect b="616" l="-12226" r="77184" t="-616"/>
            <a:stretch/>
          </p:blipFill>
          <p:spPr>
            <a:xfrm>
              <a:off x="10600608" y="4652344"/>
              <a:ext cx="1410905" cy="2205656"/>
            </a:xfrm>
            <a:custGeom>
              <a:rect b="b" l="l" r="r" t="t"/>
              <a:pathLst>
                <a:path extrusionOk="0" h="1697355" w="107622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0" name="Google Shape;20;p12"/>
            <p:cNvPicPr preferRelativeResize="0"/>
            <p:nvPr/>
          </p:nvPicPr>
          <p:blipFill rotWithShape="1">
            <a:blip r:embed="rId5">
              <a:alphaModFix/>
            </a:blip>
            <a:srcRect b="0" l="0" r="15687" t="0"/>
            <a:stretch/>
          </p:blipFill>
          <p:spPr>
            <a:xfrm>
              <a:off x="1" y="4672221"/>
              <a:ext cx="3322562" cy="2205657"/>
            </a:xfrm>
            <a:custGeom>
              <a:rect b="b" l="l" r="r" t="t"/>
              <a:pathLst>
                <a:path extrusionOk="0" h="1697355" w="2544171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A picture containing text, sky, outdoor, nature&#10;&#10;Description automatically generated" id="21" name="Google Shape;21;p12"/>
            <p:cNvPicPr preferRelativeResize="0"/>
            <p:nvPr/>
          </p:nvPicPr>
          <p:blipFill rotWithShape="1">
            <a:blip r:embed="rId6">
              <a:alphaModFix/>
            </a:blip>
            <a:srcRect b="0" l="0" r="12535" t="0"/>
            <a:stretch/>
          </p:blipFill>
          <p:spPr>
            <a:xfrm>
              <a:off x="2641684" y="4672221"/>
              <a:ext cx="3492370" cy="2205657"/>
            </a:xfrm>
            <a:custGeom>
              <a:rect b="b" l="l" r="r" t="t"/>
              <a:pathLst>
                <a:path extrusionOk="0" h="1697355" w="2674197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A couple of ships in the water&#10;&#10;Description automatically generated with low confidence" id="22" name="Google Shape;22;p12"/>
            <p:cNvPicPr preferRelativeResize="0"/>
            <p:nvPr/>
          </p:nvPicPr>
          <p:blipFill rotWithShape="1">
            <a:blip r:embed="rId7">
              <a:alphaModFix/>
            </a:blip>
            <a:srcRect b="0" l="22673" r="0" t="0"/>
            <a:stretch/>
          </p:blipFill>
          <p:spPr>
            <a:xfrm>
              <a:off x="5885897" y="4672221"/>
              <a:ext cx="3087572" cy="2205657"/>
            </a:xfrm>
            <a:custGeom>
              <a:rect b="b" l="l" r="r" t="t"/>
              <a:pathLst>
                <a:path extrusionOk="0" h="2205656" w="3099453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A picture containing several, city&#10;&#10;Description automatically generated" id="23" name="Google Shape;23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81239" y="4672221"/>
              <a:ext cx="4010762" cy="2205657"/>
            </a:xfrm>
            <a:custGeom>
              <a:rect b="b" l="l" r="r" t="t"/>
              <a:pathLst>
                <a:path extrusionOk="0" h="1697355" w="3071143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5">
  <p:cSld name="Title and Content 5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>
            <p:ph idx="2" type="chart"/>
          </p:nvPr>
        </p:nvSpPr>
        <p:spPr>
          <a:xfrm>
            <a:off x="1981200" y="1283834"/>
            <a:ext cx="8229600" cy="3556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431800" y="5333999"/>
            <a:ext cx="11328400" cy="892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i="1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800" y="6356350"/>
            <a:ext cx="1033311" cy="3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1"/>
          <p:cNvSpPr txBox="1"/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Quattrocento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3" type="body"/>
          </p:nvPr>
        </p:nvSpPr>
        <p:spPr>
          <a:xfrm>
            <a:off x="6268720" y="4871067"/>
            <a:ext cx="3942080" cy="2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i="1"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4" type="body"/>
          </p:nvPr>
        </p:nvSpPr>
        <p:spPr>
          <a:xfrm>
            <a:off x="1981200" y="922316"/>
            <a:ext cx="8229600" cy="33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6">
  <p:cSld name="Title and Content 6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800" y="6356350"/>
            <a:ext cx="1033311" cy="3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2"/>
          <p:cNvSpPr txBox="1"/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Quattrocento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431800" y="5196361"/>
            <a:ext cx="11328400" cy="100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sz="2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sz="1800"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•"/>
              <a:defRPr b="0" sz="1800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sz="1600"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sz="16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2"/>
          <p:cNvSpPr/>
          <p:nvPr>
            <p:ph idx="2" type="chart"/>
          </p:nvPr>
        </p:nvSpPr>
        <p:spPr>
          <a:xfrm>
            <a:off x="1981200" y="1111322"/>
            <a:ext cx="8229600" cy="3729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800" y="6356350"/>
            <a:ext cx="1033311" cy="3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 txBox="1"/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Quattrocento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1">
  <p:cSld name="Thank you 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ctrTitle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Quattrocento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" type="subTitle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10" name="Google Shape;11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5816" y="273309"/>
            <a:ext cx="1666352" cy="5889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24"/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descr="A picture containing several, city&#10;&#10;Description automatically generated" id="112" name="Google Shape;112;p24"/>
            <p:cNvPicPr preferRelativeResize="0"/>
            <p:nvPr/>
          </p:nvPicPr>
          <p:blipFill rotWithShape="1">
            <a:blip r:embed="rId3">
              <a:alphaModFix/>
            </a:blip>
            <a:srcRect b="616" l="-12226" r="77184" t="-616"/>
            <a:stretch/>
          </p:blipFill>
          <p:spPr>
            <a:xfrm>
              <a:off x="10600608" y="4652344"/>
              <a:ext cx="1410905" cy="2205656"/>
            </a:xfrm>
            <a:custGeom>
              <a:rect b="b" l="l" r="r" t="t"/>
              <a:pathLst>
                <a:path extrusionOk="0" h="1697355" w="107622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13" name="Google Shape;113;p24"/>
            <p:cNvPicPr preferRelativeResize="0"/>
            <p:nvPr/>
          </p:nvPicPr>
          <p:blipFill rotWithShape="1">
            <a:blip r:embed="rId4">
              <a:alphaModFix/>
            </a:blip>
            <a:srcRect b="0" l="0" r="15687" t="0"/>
            <a:stretch/>
          </p:blipFill>
          <p:spPr>
            <a:xfrm>
              <a:off x="1" y="4672221"/>
              <a:ext cx="3322562" cy="2205657"/>
            </a:xfrm>
            <a:custGeom>
              <a:rect b="b" l="l" r="r" t="t"/>
              <a:pathLst>
                <a:path extrusionOk="0" h="1697355" w="2544171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A picture containing text, sky, outdoor, nature&#10;&#10;Description automatically generated" id="114" name="Google Shape;114;p24"/>
            <p:cNvPicPr preferRelativeResize="0"/>
            <p:nvPr/>
          </p:nvPicPr>
          <p:blipFill rotWithShape="1">
            <a:blip r:embed="rId5">
              <a:alphaModFix/>
            </a:blip>
            <a:srcRect b="0" l="0" r="12535" t="0"/>
            <a:stretch/>
          </p:blipFill>
          <p:spPr>
            <a:xfrm>
              <a:off x="2641684" y="4672221"/>
              <a:ext cx="3492370" cy="2205657"/>
            </a:xfrm>
            <a:custGeom>
              <a:rect b="b" l="l" r="r" t="t"/>
              <a:pathLst>
                <a:path extrusionOk="0" h="1697355" w="2674197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A couple of ships in the water&#10;&#10;Description automatically generated with low confidence" id="115" name="Google Shape;115;p24"/>
            <p:cNvPicPr preferRelativeResize="0"/>
            <p:nvPr/>
          </p:nvPicPr>
          <p:blipFill rotWithShape="1">
            <a:blip r:embed="rId6">
              <a:alphaModFix/>
            </a:blip>
            <a:srcRect b="0" l="22673" r="0" t="0"/>
            <a:stretch/>
          </p:blipFill>
          <p:spPr>
            <a:xfrm>
              <a:off x="5885897" y="4672221"/>
              <a:ext cx="3087572" cy="2205657"/>
            </a:xfrm>
            <a:custGeom>
              <a:rect b="b" l="l" r="r" t="t"/>
              <a:pathLst>
                <a:path extrusionOk="0" h="2205656" w="3099453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A picture containing several, city&#10;&#10;Description automatically generated" id="116" name="Google Shape;116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81239" y="4672221"/>
              <a:ext cx="4010762" cy="2205657"/>
            </a:xfrm>
            <a:custGeom>
              <a:rect b="b" l="l" r="r" t="t"/>
              <a:pathLst>
                <a:path extrusionOk="0" h="1697355" w="3071143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Quattrocento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" type="body"/>
          </p:nvPr>
        </p:nvSpPr>
        <p:spPr>
          <a:xfrm>
            <a:off x="431800" y="1328057"/>
            <a:ext cx="11328400" cy="486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sz="2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sz="1800"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•"/>
              <a:defRPr b="0" sz="1800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sz="1600"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sz="16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800" y="6356350"/>
            <a:ext cx="1033311" cy="36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2">
  <p:cSld name="Thank you 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ctrTitle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Quattrocento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subTitle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, icon&#10;&#10;Description automatically generated" id="32" name="Google Shape;3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5985" y="202204"/>
            <a:ext cx="1433063" cy="82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5816" y="273309"/>
            <a:ext cx="1666352" cy="5889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14"/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descr="A picture containing several, city&#10;&#10;Description automatically generated" id="35" name="Google Shape;35;p14"/>
            <p:cNvPicPr preferRelativeResize="0"/>
            <p:nvPr/>
          </p:nvPicPr>
          <p:blipFill rotWithShape="1">
            <a:blip r:embed="rId4">
              <a:alphaModFix/>
            </a:blip>
            <a:srcRect b="616" l="-12226" r="77184" t="-616"/>
            <a:stretch/>
          </p:blipFill>
          <p:spPr>
            <a:xfrm>
              <a:off x="10600608" y="4652344"/>
              <a:ext cx="1410905" cy="2205656"/>
            </a:xfrm>
            <a:custGeom>
              <a:rect b="b" l="l" r="r" t="t"/>
              <a:pathLst>
                <a:path extrusionOk="0" h="1697355" w="107622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6" name="Google Shape;36;p14"/>
            <p:cNvPicPr preferRelativeResize="0"/>
            <p:nvPr/>
          </p:nvPicPr>
          <p:blipFill rotWithShape="1">
            <a:blip r:embed="rId5">
              <a:alphaModFix/>
            </a:blip>
            <a:srcRect b="0" l="0" r="15687" t="0"/>
            <a:stretch/>
          </p:blipFill>
          <p:spPr>
            <a:xfrm>
              <a:off x="1" y="4672221"/>
              <a:ext cx="3322562" cy="2205657"/>
            </a:xfrm>
            <a:custGeom>
              <a:rect b="b" l="l" r="r" t="t"/>
              <a:pathLst>
                <a:path extrusionOk="0" h="1697355" w="2544171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A picture containing text, sky, outdoor, nature&#10;&#10;Description automatically generated" id="37" name="Google Shape;37;p14"/>
            <p:cNvPicPr preferRelativeResize="0"/>
            <p:nvPr/>
          </p:nvPicPr>
          <p:blipFill rotWithShape="1">
            <a:blip r:embed="rId6">
              <a:alphaModFix/>
            </a:blip>
            <a:srcRect b="0" l="0" r="12535" t="0"/>
            <a:stretch/>
          </p:blipFill>
          <p:spPr>
            <a:xfrm>
              <a:off x="2641684" y="4672221"/>
              <a:ext cx="3492370" cy="2205657"/>
            </a:xfrm>
            <a:custGeom>
              <a:rect b="b" l="l" r="r" t="t"/>
              <a:pathLst>
                <a:path extrusionOk="0" h="1697355" w="2674197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A couple of ships in the water&#10;&#10;Description automatically generated with low confidence" id="38" name="Google Shape;38;p14"/>
            <p:cNvPicPr preferRelativeResize="0"/>
            <p:nvPr/>
          </p:nvPicPr>
          <p:blipFill rotWithShape="1">
            <a:blip r:embed="rId7">
              <a:alphaModFix/>
            </a:blip>
            <a:srcRect b="0" l="22673" r="0" t="0"/>
            <a:stretch/>
          </p:blipFill>
          <p:spPr>
            <a:xfrm>
              <a:off x="5885897" y="4672221"/>
              <a:ext cx="3087572" cy="2205657"/>
            </a:xfrm>
            <a:custGeom>
              <a:rect b="b" l="l" r="r" t="t"/>
              <a:pathLst>
                <a:path extrusionOk="0" h="2205656" w="3099453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A picture containing several, city&#10;&#10;Description automatically generated" id="39" name="Google Shape;3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81239" y="4672221"/>
              <a:ext cx="4010762" cy="2205657"/>
            </a:xfrm>
            <a:custGeom>
              <a:rect b="b" l="l" r="r" t="t"/>
              <a:pathLst>
                <a:path extrusionOk="0" h="1697355" w="3071143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">
  <p:cSld name="Cover 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ctrTitle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Quattrocento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subTitle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3" name="Google Shape;4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5816" y="273309"/>
            <a:ext cx="1666352" cy="5889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15"/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descr="A picture containing several, city&#10;&#10;Description automatically generated" id="45" name="Google Shape;45;p15"/>
            <p:cNvPicPr preferRelativeResize="0"/>
            <p:nvPr/>
          </p:nvPicPr>
          <p:blipFill rotWithShape="1">
            <a:blip r:embed="rId3">
              <a:alphaModFix/>
            </a:blip>
            <a:srcRect b="616" l="-12226" r="77184" t="-616"/>
            <a:stretch/>
          </p:blipFill>
          <p:spPr>
            <a:xfrm>
              <a:off x="10600608" y="4652344"/>
              <a:ext cx="1410905" cy="2205656"/>
            </a:xfrm>
            <a:custGeom>
              <a:rect b="b" l="l" r="r" t="t"/>
              <a:pathLst>
                <a:path extrusionOk="0" h="1697355" w="107622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46" name="Google Shape;46;p15"/>
            <p:cNvPicPr preferRelativeResize="0"/>
            <p:nvPr/>
          </p:nvPicPr>
          <p:blipFill rotWithShape="1">
            <a:blip r:embed="rId4">
              <a:alphaModFix/>
            </a:blip>
            <a:srcRect b="0" l="0" r="15687" t="0"/>
            <a:stretch/>
          </p:blipFill>
          <p:spPr>
            <a:xfrm>
              <a:off x="1" y="4672221"/>
              <a:ext cx="3322562" cy="2205657"/>
            </a:xfrm>
            <a:custGeom>
              <a:rect b="b" l="l" r="r" t="t"/>
              <a:pathLst>
                <a:path extrusionOk="0" h="1697355" w="2544171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A picture containing text, sky, outdoor, nature&#10;&#10;Description automatically generated" id="47" name="Google Shape;47;p15"/>
            <p:cNvPicPr preferRelativeResize="0"/>
            <p:nvPr/>
          </p:nvPicPr>
          <p:blipFill rotWithShape="1">
            <a:blip r:embed="rId5">
              <a:alphaModFix/>
            </a:blip>
            <a:srcRect b="0" l="0" r="12535" t="0"/>
            <a:stretch/>
          </p:blipFill>
          <p:spPr>
            <a:xfrm>
              <a:off x="2641684" y="4672221"/>
              <a:ext cx="3492370" cy="2205657"/>
            </a:xfrm>
            <a:custGeom>
              <a:rect b="b" l="l" r="r" t="t"/>
              <a:pathLst>
                <a:path extrusionOk="0" h="1697355" w="2674197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A couple of ships in the water&#10;&#10;Description automatically generated with low confidence" id="48" name="Google Shape;48;p15"/>
            <p:cNvPicPr preferRelativeResize="0"/>
            <p:nvPr/>
          </p:nvPicPr>
          <p:blipFill rotWithShape="1">
            <a:blip r:embed="rId6">
              <a:alphaModFix/>
            </a:blip>
            <a:srcRect b="0" l="22673" r="0" t="0"/>
            <a:stretch/>
          </p:blipFill>
          <p:spPr>
            <a:xfrm>
              <a:off x="5885897" y="4672221"/>
              <a:ext cx="3087572" cy="2205657"/>
            </a:xfrm>
            <a:custGeom>
              <a:rect b="b" l="l" r="r" t="t"/>
              <a:pathLst>
                <a:path extrusionOk="0" h="2205656" w="3099453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A picture containing several, city&#10;&#10;Description automatically generated" id="49" name="Google Shape;49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81239" y="4672221"/>
              <a:ext cx="4010762" cy="2205657"/>
            </a:xfrm>
            <a:custGeom>
              <a:rect b="b" l="l" r="r" t="t"/>
              <a:pathLst>
                <a:path extrusionOk="0" h="1697355" w="3071143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2">
  <p:cSld name="1_Cover 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, icon&#10;&#10;Description automatically generated" id="51" name="Google Shape;5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5985" y="202204"/>
            <a:ext cx="1433063" cy="82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5816" y="273309"/>
            <a:ext cx="1666352" cy="5889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16"/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descr="A picture containing several, city&#10;&#10;Description automatically generated" id="54" name="Google Shape;54;p16"/>
            <p:cNvPicPr preferRelativeResize="0"/>
            <p:nvPr/>
          </p:nvPicPr>
          <p:blipFill rotWithShape="1">
            <a:blip r:embed="rId4">
              <a:alphaModFix/>
            </a:blip>
            <a:srcRect b="616" l="-12226" r="77184" t="-616"/>
            <a:stretch/>
          </p:blipFill>
          <p:spPr>
            <a:xfrm>
              <a:off x="10600608" y="4652344"/>
              <a:ext cx="1410905" cy="2205656"/>
            </a:xfrm>
            <a:custGeom>
              <a:rect b="b" l="l" r="r" t="t"/>
              <a:pathLst>
                <a:path extrusionOk="0" h="1697355" w="107622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55" name="Google Shape;55;p16"/>
            <p:cNvPicPr preferRelativeResize="0"/>
            <p:nvPr/>
          </p:nvPicPr>
          <p:blipFill rotWithShape="1">
            <a:blip r:embed="rId5">
              <a:alphaModFix/>
            </a:blip>
            <a:srcRect b="0" l="0" r="15687" t="0"/>
            <a:stretch/>
          </p:blipFill>
          <p:spPr>
            <a:xfrm>
              <a:off x="1" y="4672221"/>
              <a:ext cx="3322562" cy="2205657"/>
            </a:xfrm>
            <a:custGeom>
              <a:rect b="b" l="l" r="r" t="t"/>
              <a:pathLst>
                <a:path extrusionOk="0" h="1697355" w="2544171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A picture containing text, sky, outdoor, nature&#10;&#10;Description automatically generated" id="56" name="Google Shape;56;p16"/>
            <p:cNvPicPr preferRelativeResize="0"/>
            <p:nvPr/>
          </p:nvPicPr>
          <p:blipFill rotWithShape="1">
            <a:blip r:embed="rId6">
              <a:alphaModFix/>
            </a:blip>
            <a:srcRect b="0" l="0" r="12535" t="0"/>
            <a:stretch/>
          </p:blipFill>
          <p:spPr>
            <a:xfrm>
              <a:off x="2641684" y="4672221"/>
              <a:ext cx="3492370" cy="2205657"/>
            </a:xfrm>
            <a:custGeom>
              <a:rect b="b" l="l" r="r" t="t"/>
              <a:pathLst>
                <a:path extrusionOk="0" h="1697355" w="2674197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A couple of ships in the water&#10;&#10;Description automatically generated with low confidence" id="57" name="Google Shape;57;p16"/>
            <p:cNvPicPr preferRelativeResize="0"/>
            <p:nvPr/>
          </p:nvPicPr>
          <p:blipFill rotWithShape="1">
            <a:blip r:embed="rId7">
              <a:alphaModFix/>
            </a:blip>
            <a:srcRect b="0" l="22673" r="0" t="0"/>
            <a:stretch/>
          </p:blipFill>
          <p:spPr>
            <a:xfrm>
              <a:off x="5885897" y="4672221"/>
              <a:ext cx="3087572" cy="2205657"/>
            </a:xfrm>
            <a:custGeom>
              <a:rect b="b" l="l" r="r" t="t"/>
              <a:pathLst>
                <a:path extrusionOk="0" h="2205656" w="3099453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A picture containing several, city&#10;&#10;Description automatically generated" id="58" name="Google Shape;58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81239" y="4672221"/>
              <a:ext cx="4010762" cy="2205657"/>
            </a:xfrm>
            <a:custGeom>
              <a:rect b="b" l="l" r="r" t="t"/>
              <a:pathLst>
                <a:path extrusionOk="0" h="1697355" w="3071143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59" name="Google Shape;59;p16"/>
          <p:cNvSpPr txBox="1"/>
          <p:nvPr/>
        </p:nvSpPr>
        <p:spPr>
          <a:xfrm>
            <a:off x="1524000" y="2212678"/>
            <a:ext cx="9144000" cy="121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br>
              <a:rPr b="1" i="0" lang="en-US" sz="24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b="0" i="0" sz="2400" u="none" cap="none" strike="noStrik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" name="Google Shape;60;p16"/>
          <p:cNvSpPr txBox="1"/>
          <p:nvPr/>
        </p:nvSpPr>
        <p:spPr>
          <a:xfrm>
            <a:off x="1524000" y="3748476"/>
            <a:ext cx="7429500" cy="1001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" lvl="0" marL="17462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Quattrocento Sans"/>
              <a:buNone/>
            </a:pPr>
            <a:r>
              <a:t/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6"/>
          <p:cNvSpPr txBox="1"/>
          <p:nvPr>
            <p:ph type="ctrTitle"/>
          </p:nvPr>
        </p:nvSpPr>
        <p:spPr>
          <a:xfrm>
            <a:off x="1524000" y="1230336"/>
            <a:ext cx="9144000" cy="1329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/>
        </p:nvSpPr>
        <p:spPr>
          <a:xfrm>
            <a:off x="1524000" y="2579746"/>
            <a:ext cx="9144000" cy="100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br>
              <a:rPr b="1" i="0" lang="en-US" sz="24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0" i="0" lang="en-US" sz="24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Meeting info</a:t>
            </a:r>
            <a:endParaRPr/>
          </a:p>
        </p:txBody>
      </p:sp>
      <p:sp>
        <p:nvSpPr>
          <p:cNvPr id="63" name="Google Shape;63;p16"/>
          <p:cNvSpPr txBox="1"/>
          <p:nvPr/>
        </p:nvSpPr>
        <p:spPr>
          <a:xfrm>
            <a:off x="1533985" y="3804317"/>
            <a:ext cx="7429500" cy="889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Quattrocento Sans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Presenter, title</a:t>
            </a:r>
            <a:endParaRPr/>
          </a:p>
          <a:p>
            <a:pPr indent="-22225" lvl="0" marL="17462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Quattrocento Sans"/>
              <a:buNone/>
            </a:pPr>
            <a:r>
              <a:t/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ver Plain">
  <p:cSld name="Section Cover Plai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7"/>
          <p:cNvSpPr txBox="1"/>
          <p:nvPr>
            <p:ph type="title"/>
          </p:nvPr>
        </p:nvSpPr>
        <p:spPr>
          <a:xfrm>
            <a:off x="431801" y="1709738"/>
            <a:ext cx="113283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Quattrocento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431801" y="4589463"/>
            <a:ext cx="113283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Quattrocento Sans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Quattrocento Sans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Quattrocento Sans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800" y="6356350"/>
            <a:ext cx="1033311" cy="36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431800" y="1320800"/>
            <a:ext cx="5588000" cy="488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sz="2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sz="1800"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2" type="body"/>
          </p:nvPr>
        </p:nvSpPr>
        <p:spPr>
          <a:xfrm>
            <a:off x="6172200" y="1320800"/>
            <a:ext cx="5588000" cy="488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sz="2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sz="1800"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3" name="Google Shape;7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800" y="6356350"/>
            <a:ext cx="1033311" cy="3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Quattrocento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431800" y="5102163"/>
            <a:ext cx="11328400" cy="1124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i="1" sz="2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800" y="6356350"/>
            <a:ext cx="1033311" cy="3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/>
          <p:cNvSpPr txBox="1"/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Quattrocento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/>
          <p:nvPr>
            <p:ph idx="2" type="chart"/>
          </p:nvPr>
        </p:nvSpPr>
        <p:spPr>
          <a:xfrm>
            <a:off x="431799" y="1026110"/>
            <a:ext cx="5588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9"/>
          <p:cNvSpPr/>
          <p:nvPr>
            <p:ph idx="3" type="chart"/>
          </p:nvPr>
        </p:nvSpPr>
        <p:spPr>
          <a:xfrm>
            <a:off x="6172200" y="1026110"/>
            <a:ext cx="5588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>
            <p:ph idx="2" type="chart"/>
          </p:nvPr>
        </p:nvSpPr>
        <p:spPr>
          <a:xfrm>
            <a:off x="431799" y="1026110"/>
            <a:ext cx="55880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431800" y="4679041"/>
            <a:ext cx="11328400" cy="1518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sz="2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sz="1800"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•"/>
              <a:defRPr b="0" sz="1800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sz="1600"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sz="16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0"/>
          <p:cNvSpPr/>
          <p:nvPr>
            <p:ph idx="3" type="chart"/>
          </p:nvPr>
        </p:nvSpPr>
        <p:spPr>
          <a:xfrm>
            <a:off x="6172200" y="1026110"/>
            <a:ext cx="55880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" name="Google Shape;8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800" y="6356350"/>
            <a:ext cx="1033311" cy="3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 txBox="1"/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Quattrocento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Quattrocento Sans"/>
              <a:buNone/>
              <a:defRPr b="1" i="0" sz="32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>
            <p:ph type="ctrTitle"/>
          </p:nvPr>
        </p:nvSpPr>
        <p:spPr>
          <a:xfrm>
            <a:off x="1524000" y="1062730"/>
            <a:ext cx="9144000" cy="12163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Quattrocento Sans"/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APERC Update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524000" y="2775994"/>
            <a:ext cx="9144000" cy="1216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EGEEC65 and EGNRET63 Joint Meeting</a:t>
            </a:r>
            <a:br>
              <a:rPr b="0" i="0" lang="en-US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 </a:t>
            </a:r>
            <a:r>
              <a:rPr b="0" i="0" lang="en-US" sz="24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November 2025 – Seoul, Korea</a:t>
            </a:r>
            <a:endParaRPr b="1" i="0" sz="24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1524000" y="4001581"/>
            <a:ext cx="7429500" cy="41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Quattrocento Sans"/>
              <a:buNone/>
            </a:pPr>
            <a:r>
              <a:rPr b="0" i="0" lang="en-US" sz="2400" u="none" cap="none" strike="noStrik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Mitsuhito TAKADA, Vice President, APERC</a:t>
            </a:r>
            <a:endParaRPr b="0" i="0" sz="2400" u="none" cap="none" strike="noStrike">
              <a:solidFill>
                <a:srgbClr val="1F386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2225" lvl="0" marL="174625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Quattrocento Sans"/>
              <a:buNone/>
            </a:pPr>
            <a:r>
              <a:t/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/>
          <p:nvPr>
            <p:ph type="ctrTitle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Quattrocento Sans"/>
              <a:buNone/>
            </a:pPr>
            <a:r>
              <a:rPr lang="en-US"/>
              <a:t>Thank you for your kind attention.</a:t>
            </a:r>
            <a:endParaRPr/>
          </a:p>
        </p:txBody>
      </p:sp>
      <p:sp>
        <p:nvSpPr>
          <p:cNvPr id="212" name="Google Shape;212;p10"/>
          <p:cNvSpPr txBox="1"/>
          <p:nvPr>
            <p:ph idx="1" type="subTitle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https://aperc.or.jp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2068" y="2800350"/>
            <a:ext cx="12573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Quattrocento Sans"/>
              <a:buNone/>
            </a:pPr>
            <a:r>
              <a:rPr lang="en-US"/>
              <a:t>APERC Activities (</a:t>
            </a:r>
            <a:r>
              <a:rPr lang="en-US">
                <a:solidFill>
                  <a:srgbClr val="FF0000"/>
                </a:solidFill>
              </a:rPr>
              <a:t>2025</a:t>
            </a:r>
            <a:r>
              <a:rPr lang="en-US"/>
              <a:t>)</a:t>
            </a:r>
            <a:endParaRPr/>
          </a:p>
        </p:txBody>
      </p:sp>
      <p:sp>
        <p:nvSpPr>
          <p:cNvPr id="131" name="Google Shape;131;p2"/>
          <p:cNvSpPr txBox="1"/>
          <p:nvPr>
            <p:ph idx="12" type="sldNum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2" name="Google Shape;132;p2"/>
          <p:cNvGrpSpPr/>
          <p:nvPr/>
        </p:nvGrpSpPr>
        <p:grpSpPr>
          <a:xfrm>
            <a:off x="431800" y="1424448"/>
            <a:ext cx="11328400" cy="4676760"/>
            <a:chOff x="0" y="96391"/>
            <a:chExt cx="11328400" cy="4676760"/>
          </a:xfrm>
        </p:grpSpPr>
        <p:sp>
          <p:nvSpPr>
            <p:cNvPr id="133" name="Google Shape;133;p2"/>
            <p:cNvSpPr/>
            <p:nvPr/>
          </p:nvSpPr>
          <p:spPr>
            <a:xfrm>
              <a:off x="0" y="421111"/>
              <a:ext cx="11328400" cy="166320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 txBox="1"/>
            <p:nvPr/>
          </p:nvSpPr>
          <p:spPr>
            <a:xfrm>
              <a:off x="0" y="421111"/>
              <a:ext cx="11328400" cy="16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6450" lIns="879200" spcFirstLastPara="1" rIns="879200" wrap="square" tIns="4582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APEC Energy Demand and Supply Outlook</a:t>
              </a:r>
              <a:endPara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APEC Energy Overview</a:t>
              </a:r>
              <a:endPara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Fossil Fuel Reports</a:t>
              </a:r>
              <a:endPara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66420" y="96391"/>
              <a:ext cx="7929880" cy="64944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598123" y="128094"/>
              <a:ext cx="7866474" cy="586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9725" spcFirstLastPara="1" rIns="299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b="1" i="0" lang="en-US" sz="2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Research Activities</a:t>
              </a:r>
              <a:endPara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0" y="2527831"/>
              <a:ext cx="11328400" cy="124740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 txBox="1"/>
            <p:nvPr/>
          </p:nvSpPr>
          <p:spPr>
            <a:xfrm>
              <a:off x="0" y="2527831"/>
              <a:ext cx="11328400" cy="12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9350" lIns="879200" spcFirstLastPara="1" rIns="879200" wrap="square" tIns="4582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CBWS/EECP 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(Capacity Building Workshop on Energy Efficiency and Conservation Policy)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OGSI (Oil and Gas Security Initiative)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66420" y="2203111"/>
              <a:ext cx="7929880" cy="64944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 txBox="1"/>
            <p:nvPr/>
          </p:nvSpPr>
          <p:spPr>
            <a:xfrm>
              <a:off x="598123" y="2234814"/>
              <a:ext cx="7866474" cy="586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9725" spcFirstLastPara="1" rIns="299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b="1" i="0" lang="en-US" sz="2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Policy Cooperative Activities</a:t>
              </a:r>
              <a:endPara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0" y="4218751"/>
              <a:ext cx="11328400" cy="55440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66420" y="3894031"/>
              <a:ext cx="7929880" cy="64944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 txBox="1"/>
            <p:nvPr/>
          </p:nvSpPr>
          <p:spPr>
            <a:xfrm>
              <a:off x="598123" y="3925734"/>
              <a:ext cx="7866474" cy="586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9725" spcFirstLastPara="1" rIns="299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b="1" i="0" lang="en-US" sz="2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Energy Data Management and Training on Data &amp; Modelling</a:t>
              </a:r>
              <a:endPara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/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Quattrocento Sans"/>
              <a:buNone/>
            </a:pPr>
            <a:r>
              <a:rPr lang="en-US"/>
              <a:t>APEC Energy Demand and Supply Outlook</a:t>
            </a:r>
            <a:endParaRPr/>
          </a:p>
        </p:txBody>
      </p:sp>
      <p:sp>
        <p:nvSpPr>
          <p:cNvPr id="150" name="Google Shape;150;p3"/>
          <p:cNvSpPr txBox="1"/>
          <p:nvPr>
            <p:ph idx="1" type="body"/>
          </p:nvPr>
        </p:nvSpPr>
        <p:spPr>
          <a:xfrm>
            <a:off x="431800" y="1328057"/>
            <a:ext cx="11328400" cy="486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957"/>
              </a:buClr>
              <a:buSzPts val="2000"/>
              <a:buNone/>
            </a:pPr>
            <a:r>
              <a:rPr b="0" lang="en-US" u="none" cap="none" strike="noStrike"/>
              <a:t>The </a:t>
            </a:r>
            <a:r>
              <a:rPr b="1" lang="en-US" u="none" cap="none" strike="noStrike"/>
              <a:t>APEC Energy Demand and Supply Outlook</a:t>
            </a:r>
            <a:r>
              <a:rPr lang="en-US"/>
              <a:t> </a:t>
            </a:r>
            <a:r>
              <a:rPr b="0" i="0" lang="en-US" u="none" cap="none" strike="noStrike"/>
              <a:t>is APERC’s flagship report that </a:t>
            </a:r>
            <a:r>
              <a:rPr lang="en-US"/>
              <a:t>presents projections of energy demand and supply for each of the 21 APEC member economies and for the APEC Region as a whole.</a:t>
            </a:r>
            <a:endParaRPr/>
          </a:p>
          <a:p>
            <a:pPr indent="0" lvl="0" marL="889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2000"/>
              <a:buNone/>
            </a:pPr>
            <a:r>
              <a:rPr b="0" i="0" lang="en-US" u="none" cap="none" strike="noStrike"/>
              <a:t>The </a:t>
            </a:r>
            <a:r>
              <a:rPr b="1" i="0" lang="en-US" u="none" cap="none" strike="noStrike"/>
              <a:t>9</a:t>
            </a:r>
            <a:r>
              <a:rPr b="1" baseline="30000" i="0" lang="en-US" u="none" cap="none" strike="noStrike"/>
              <a:t>th</a:t>
            </a:r>
            <a:r>
              <a:rPr b="1" i="0" lang="en-US" u="none" cap="none" strike="noStrike"/>
              <a:t> edition </a:t>
            </a:r>
            <a:r>
              <a:rPr b="0" i="0" lang="en-US" u="none" cap="none" strike="noStrike"/>
              <a:t>is set to be </a:t>
            </a:r>
            <a:r>
              <a:rPr i="0" lang="en-US" u="none" cap="none" strike="noStrike"/>
              <a:t>published soon</a:t>
            </a:r>
            <a:r>
              <a:rPr b="0" i="0" lang="en-US" u="none" cap="none" strike="noStrike"/>
              <a:t>. </a:t>
            </a:r>
            <a:endParaRPr/>
          </a:p>
          <a:p>
            <a:pPr indent="0" lvl="0" marL="889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2000"/>
              <a:buNone/>
            </a:pPr>
            <a:r>
              <a:rPr lang="en-US"/>
              <a:t>The highlights of the 9</a:t>
            </a:r>
            <a:r>
              <a:rPr baseline="30000" lang="en-US"/>
              <a:t>th</a:t>
            </a:r>
            <a:r>
              <a:rPr lang="en-US"/>
              <a:t> edition: </a:t>
            </a:r>
            <a:endParaRPr/>
          </a:p>
          <a:p>
            <a:pPr indent="-342900" lvl="1" marL="8890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1800"/>
              <a:buChar char="•"/>
            </a:pPr>
            <a:r>
              <a:rPr lang="en-US"/>
              <a:t>Projections: 2022-2060</a:t>
            </a:r>
            <a:endParaRPr/>
          </a:p>
          <a:p>
            <a:pPr indent="-342900" lvl="1" marL="8890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1800"/>
              <a:buChar char="•"/>
            </a:pPr>
            <a:r>
              <a:rPr lang="en-US"/>
              <a:t>Two scenarios: the Reference (REF) &amp; the Target (TGT)</a:t>
            </a:r>
            <a:endParaRPr/>
          </a:p>
          <a:p>
            <a:pPr indent="-342900" lvl="1" marL="8890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1800"/>
              <a:buChar char="•"/>
            </a:pPr>
            <a:r>
              <a:rPr lang="en-US"/>
              <a:t>Strong growth in electricity consumption</a:t>
            </a:r>
            <a:endParaRPr/>
          </a:p>
          <a:p>
            <a:pPr indent="-342900" lvl="1" marL="8890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1800"/>
              <a:buChar char="•"/>
            </a:pPr>
            <a:r>
              <a:rPr lang="en-US"/>
              <a:t>Fossil fuel remains significant in primary energy supply </a:t>
            </a:r>
            <a:endParaRPr/>
          </a:p>
          <a:p>
            <a:pPr indent="-342900" lvl="1" marL="8890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1800"/>
              <a:buChar char="•"/>
            </a:pPr>
            <a:r>
              <a:rPr lang="en-US"/>
              <a:t>Dispatchable power matters in a high-renewable grid</a:t>
            </a:r>
            <a:endParaRPr/>
          </a:p>
          <a:p>
            <a:pPr indent="-342900" lvl="1" marL="8890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1800"/>
              <a:buChar char="•"/>
            </a:pPr>
            <a:r>
              <a:rPr lang="en-US"/>
              <a:t>Transition costs for power systems &amp; hydrogen</a:t>
            </a:r>
            <a:endParaRPr/>
          </a:p>
          <a:p>
            <a:pPr indent="-342900" lvl="1" marL="8890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1800"/>
              <a:buChar char="•"/>
            </a:pPr>
            <a:r>
              <a:rPr lang="en-US"/>
              <a:t>CO</a:t>
            </a:r>
            <a:r>
              <a:rPr baseline="-25000" lang="en-US"/>
              <a:t>2</a:t>
            </a:r>
            <a:r>
              <a:rPr lang="en-US"/>
              <a:t> emission</a:t>
            </a:r>
            <a:endParaRPr/>
          </a:p>
          <a:p>
            <a:pPr indent="-228600" lvl="1" marL="8890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1800"/>
              <a:buNone/>
            </a:pPr>
            <a:r>
              <a:t/>
            </a:r>
            <a:endParaRPr b="0" i="0" u="none" cap="none" strike="noStrike"/>
          </a:p>
        </p:txBody>
      </p:sp>
      <p:sp>
        <p:nvSpPr>
          <p:cNvPr id="151" name="Google Shape;151;p3"/>
          <p:cNvSpPr txBox="1"/>
          <p:nvPr>
            <p:ph idx="12" type="sldNum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/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Quattrocento Sans"/>
              <a:buNone/>
            </a:pPr>
            <a:r>
              <a:rPr lang="en-US"/>
              <a:t>APEC Energy Overview</a:t>
            </a:r>
            <a:endParaRPr/>
          </a:p>
        </p:txBody>
      </p:sp>
      <p:sp>
        <p:nvSpPr>
          <p:cNvPr id="158" name="Google Shape;158;p4"/>
          <p:cNvSpPr txBox="1"/>
          <p:nvPr>
            <p:ph idx="1" type="body"/>
          </p:nvPr>
        </p:nvSpPr>
        <p:spPr>
          <a:xfrm>
            <a:off x="431800" y="1328057"/>
            <a:ext cx="11328400" cy="486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957"/>
              </a:buClr>
              <a:buSzPts val="2000"/>
              <a:buNone/>
            </a:pPr>
            <a:r>
              <a:rPr b="0" lang="en-US" u="none" cap="none" strike="noStrike"/>
              <a:t>The </a:t>
            </a:r>
            <a:r>
              <a:rPr b="1" lang="en-US" u="none" cap="none" strike="noStrike"/>
              <a:t>APEC Energy Overview</a:t>
            </a:r>
            <a:r>
              <a:rPr lang="en-US"/>
              <a:t> </a:t>
            </a:r>
            <a:r>
              <a:rPr b="0" i="0" lang="en-US" u="none" cap="none" strike="noStrike"/>
              <a:t>is an annual publication </a:t>
            </a:r>
            <a:r>
              <a:rPr b="0" i="0" lang="en-US" u="none" cap="none"/>
              <a:t>that highlights</a:t>
            </a:r>
            <a:r>
              <a:rPr b="0" i="0" lang="en-US" u="none" cap="none" strike="noStrike"/>
              <a:t> the current energy situation in each of the 21 APEC economies. </a:t>
            </a:r>
            <a:endParaRPr/>
          </a:p>
          <a:p>
            <a:pPr indent="0" lvl="0" marL="889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2000"/>
              <a:buNone/>
            </a:pPr>
            <a:r>
              <a:rPr b="0" i="0" lang="en-US" u="none" cap="none" strike="noStrike"/>
              <a:t>The most recent one, </a:t>
            </a:r>
            <a:r>
              <a:rPr b="1" i="0" lang="en-US" u="none" cap="none" strike="noStrike"/>
              <a:t>APEC Energy Overview 2025</a:t>
            </a:r>
            <a:r>
              <a:rPr b="0" i="0" lang="en-US" u="none" cap="none" strike="noStrike"/>
              <a:t>, was published on both the APEC and APERC websites in July 2025.</a:t>
            </a:r>
            <a:endParaRPr/>
          </a:p>
          <a:p>
            <a:pPr indent="0" lvl="0" marL="889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2000"/>
              <a:buNone/>
            </a:pPr>
            <a:r>
              <a:t/>
            </a:r>
            <a:endParaRPr b="0" i="0" u="none" cap="none" strike="noStrike"/>
          </a:p>
          <a:p>
            <a:pPr indent="0" lvl="0" marL="889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2000"/>
              <a:buNone/>
            </a:pPr>
            <a:r>
              <a:rPr lang="en-US"/>
              <a:t>The </a:t>
            </a:r>
            <a:r>
              <a:rPr i="1" lang="en-US"/>
              <a:t>Overview</a:t>
            </a:r>
            <a:r>
              <a:rPr lang="en-US"/>
              <a:t> also reports progress toward meeting the two APEC energy goals, namely: </a:t>
            </a:r>
            <a:endParaRPr/>
          </a:p>
          <a:p>
            <a:pPr indent="0" lvl="0" marL="889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2000"/>
              <a:buNone/>
            </a:pPr>
            <a:r>
              <a:rPr lang="en-US"/>
              <a:t>	1. Energy intensity reduction of 45% by 2035 (relative to 2005). </a:t>
            </a:r>
            <a:endParaRPr/>
          </a:p>
          <a:p>
            <a:pPr indent="0" lvl="0" marL="8890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F0957"/>
              </a:buClr>
              <a:buSzPts val="2000"/>
              <a:buNone/>
            </a:pPr>
            <a:r>
              <a:rPr lang="en-US"/>
              <a:t>	2. Doubling the modern renewable energy share in the APEC energy mix by 2030 </a:t>
            </a:r>
            <a:endParaRPr/>
          </a:p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957"/>
              </a:buClr>
              <a:buSzPts val="2000"/>
              <a:buNone/>
            </a:pPr>
            <a:r>
              <a:rPr lang="en-US"/>
              <a:t>		(relative to 2010).</a:t>
            </a:r>
            <a:endParaRPr/>
          </a:p>
          <a:p>
            <a:pPr indent="0" lvl="0" marL="8890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F0957"/>
              </a:buClr>
              <a:buSzPts val="2000"/>
              <a:buNone/>
            </a:pPr>
            <a:r>
              <a:t/>
            </a:r>
            <a:endParaRPr/>
          </a:p>
          <a:p>
            <a:pPr indent="0" lvl="0" marL="889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2000"/>
              <a:buNone/>
            </a:pPr>
            <a:r>
              <a:rPr lang="en-US"/>
              <a:t>The current situation of these goals </a:t>
            </a:r>
            <a:r>
              <a:rPr b="1" lang="en-US"/>
              <a:t>will be reported in EGEDA updates later</a:t>
            </a:r>
            <a:r>
              <a:rPr lang="en-US"/>
              <a:t>. </a:t>
            </a:r>
            <a:endParaRPr/>
          </a:p>
        </p:txBody>
      </p:sp>
      <p:sp>
        <p:nvSpPr>
          <p:cNvPr id="159" name="Google Shape;159;p4"/>
          <p:cNvSpPr txBox="1"/>
          <p:nvPr>
            <p:ph idx="12" type="sldNum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Quattrocento Sans"/>
              <a:buNone/>
            </a:pPr>
            <a:r>
              <a:rPr lang="en-US"/>
              <a:t>Fossil Fuel Reports</a:t>
            </a:r>
            <a:endParaRPr strike="sngStrike">
              <a:solidFill>
                <a:srgbClr val="FF0000"/>
              </a:solidFill>
            </a:endParaRPr>
          </a:p>
        </p:txBody>
      </p:sp>
      <p:sp>
        <p:nvSpPr>
          <p:cNvPr id="166" name="Google Shape;166;p5"/>
          <p:cNvSpPr txBox="1"/>
          <p:nvPr>
            <p:ph idx="1" type="body"/>
          </p:nvPr>
        </p:nvSpPr>
        <p:spPr>
          <a:xfrm>
            <a:off x="431800" y="896240"/>
            <a:ext cx="11328400" cy="1718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31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957"/>
              </a:buClr>
              <a:buSzPts val="2000"/>
              <a:buFont typeface="Noto Sans Symbols"/>
              <a:buChar char="⮚"/>
            </a:pPr>
            <a:r>
              <a:rPr b="0" i="0" lang="en-US" u="none" cap="none" strike="noStrike"/>
              <a:t>Studies focusing on fossil fuels (coal, oil and natural gas) to support the Expert Group on Clean Fossil Energy (EGCFE) have been published since 2017.</a:t>
            </a:r>
            <a:endParaRPr/>
          </a:p>
          <a:p>
            <a:pPr indent="-342900" lvl="0" marL="4318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2000"/>
              <a:buFont typeface="Noto Sans Symbols"/>
              <a:buChar char="⮚"/>
            </a:pPr>
            <a:r>
              <a:rPr lang="en-US"/>
              <a:t>APERC Hydrogen Report has been published to support both EGCFE and Expert Group on New and Renewable Energy Technologies (EGNRET) since 2023</a:t>
            </a:r>
            <a:endParaRPr b="0" i="0" u="none" cap="none" strike="noStrike"/>
          </a:p>
          <a:p>
            <a:pPr indent="-215900" lvl="0" marL="431800" rtl="0" algn="l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>
                <a:srgbClr val="0F0957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67" name="Google Shape;167;p5"/>
          <p:cNvSpPr txBox="1"/>
          <p:nvPr>
            <p:ph idx="12" type="sldNum"/>
          </p:nvPr>
        </p:nvSpPr>
        <p:spPr>
          <a:xfrm>
            <a:off x="9017000" y="636111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726268" y="2588216"/>
            <a:ext cx="10956636" cy="3248941"/>
            <a:chOff x="358618" y="1986096"/>
            <a:chExt cx="11615974" cy="3872011"/>
          </a:xfrm>
        </p:grpSpPr>
        <p:pic>
          <p:nvPicPr>
            <p:cNvPr id="169" name="Google Shape;169;p5"/>
            <p:cNvPicPr preferRelativeResize="0"/>
            <p:nvPr/>
          </p:nvPicPr>
          <p:blipFill rotWithShape="1">
            <a:blip r:embed="rId3">
              <a:alphaModFix/>
            </a:blip>
            <a:srcRect b="1" l="0" r="0" t="1159"/>
            <a:stretch/>
          </p:blipFill>
          <p:spPr>
            <a:xfrm>
              <a:off x="358618" y="2003601"/>
              <a:ext cx="2743200" cy="3837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16209" y="1986096"/>
              <a:ext cx="2743200" cy="3872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76493" y="2003601"/>
              <a:ext cx="2740507" cy="3840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5"/>
            <p:cNvPicPr preferRelativeResize="0"/>
            <p:nvPr/>
          </p:nvPicPr>
          <p:blipFill rotWithShape="1">
            <a:blip r:embed="rId6">
              <a:alphaModFix/>
            </a:blip>
            <a:srcRect b="0" l="250" r="900" t="321"/>
            <a:stretch/>
          </p:blipFill>
          <p:spPr>
            <a:xfrm>
              <a:off x="9234084" y="2017627"/>
              <a:ext cx="2740508" cy="38404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5"/>
          <p:cNvSpPr txBox="1"/>
          <p:nvPr/>
        </p:nvSpPr>
        <p:spPr>
          <a:xfrm>
            <a:off x="1377538" y="5980725"/>
            <a:ext cx="100108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APERC published </a:t>
            </a:r>
            <a:r>
              <a:rPr b="1" i="1" lang="en-US" sz="1800" u="none" cap="none" strike="noStrike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APERC Coal Report 2024 </a:t>
            </a: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</a:t>
            </a:r>
            <a:r>
              <a:rPr b="1" i="1" lang="en-US" sz="1800" u="none" cap="none" strike="noStrike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APERC Hydrogen Report 2024 </a:t>
            </a: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March 2025, and </a:t>
            </a:r>
            <a:r>
              <a:rPr b="1" i="1" lang="en-US" sz="1800" u="none" cap="none" strike="noStrike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APERC Oil Report 2024 </a:t>
            </a: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</a:t>
            </a:r>
            <a:r>
              <a:rPr b="1" i="1" lang="en-US" sz="1800" u="none" cap="none" strike="noStrike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APERC Gas Report 2024 </a:t>
            </a: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May 2025.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Quattrocento Sans"/>
              <a:buNone/>
            </a:pPr>
            <a:r>
              <a:rPr lang="en-US"/>
              <a:t>Policy Cooperative Activities</a:t>
            </a:r>
            <a:endParaRPr/>
          </a:p>
        </p:txBody>
      </p:sp>
      <p:sp>
        <p:nvSpPr>
          <p:cNvPr id="180" name="Google Shape;180;p6"/>
          <p:cNvSpPr txBox="1"/>
          <p:nvPr>
            <p:ph idx="12" type="sldNum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6"/>
          <p:cNvSpPr txBox="1"/>
          <p:nvPr>
            <p:ph idx="1" type="body"/>
          </p:nvPr>
        </p:nvSpPr>
        <p:spPr>
          <a:xfrm>
            <a:off x="431800" y="1047135"/>
            <a:ext cx="11328400" cy="5309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en-US" sz="1800"/>
              <a:t> CBWS/EECP (Capacity Building Workshop on Energy Efficiency and Conservation Policy)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/>
              <a:t>Phase I is ongoing.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/>
              <a:t>Phase II has been approved for funding.</a:t>
            </a:r>
            <a:endParaRPr/>
          </a:p>
          <a:p>
            <a:pPr indent="-1651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t/>
            </a:r>
            <a:endParaRPr b="1" sz="1000"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en-US" sz="1800"/>
              <a:t> APEC Workshop on Cleaner and More Efficient Operation of the Fossil Energy Industry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■"/>
            </a:pPr>
            <a:r>
              <a:rPr lang="en-US"/>
              <a:t>The first workshop will be held in Tokyo, Japan on 3-4 December 2025.</a:t>
            </a:r>
            <a:endParaRPr/>
          </a:p>
          <a:p>
            <a:pPr indent="-1905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Noto Sans Symbols"/>
              <a:buNone/>
            </a:pPr>
            <a:r>
              <a:t/>
            </a:r>
            <a:endParaRPr b="1" sz="1000"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en-US" sz="1800"/>
              <a:t> OGSI (Oil and Gas Security Initiative)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lang="en-US"/>
              <a:t>OGSE (Oil and Gas Security Exercise)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/>
              <a:t>OGSE in Indonesia –Summary report was published in October 2025.</a:t>
            </a:r>
            <a:endParaRPr/>
          </a:p>
          <a:p>
            <a:pPr indent="-1778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urier New"/>
              <a:buNone/>
            </a:pPr>
            <a:r>
              <a:t/>
            </a:r>
            <a:endParaRPr sz="800"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lang="en-US"/>
              <a:t>OGSN (Oil and Gas Security Network)</a:t>
            </a:r>
            <a:endParaRPr b="1"/>
          </a:p>
          <a:p>
            <a:pPr indent="-228600" lvl="2" marL="1143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/>
              <a:t>OGS Newsletter issue No. 66 was issued in October 2025.</a:t>
            </a:r>
            <a:endParaRPr/>
          </a:p>
          <a:p>
            <a:pPr indent="-1778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urier New"/>
              <a:buNone/>
            </a:pPr>
            <a:r>
              <a:t/>
            </a:r>
            <a:endParaRPr sz="800"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lang="en-US"/>
              <a:t>OGSS (Oil and Gas Security Study)</a:t>
            </a:r>
            <a:endParaRPr b="1"/>
          </a:p>
          <a:p>
            <a:pPr indent="-228600" lvl="2" marL="1143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/>
              <a:t>OGSS 21 Report, “The Energy Security Implications of Declining LNG Investment” is being finalized.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/>
              <a:t>OGSS 22 suggested theme, “The Energy Security Implications of Upstream Oil Underinvestment”  was approved and literature research is ongoing.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1143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Quattrocento Sans"/>
              <a:buNone/>
            </a:pPr>
            <a:r>
              <a:rPr lang="en-US"/>
              <a:t>Energy Data Management and Training on Data &amp; Modelling</a:t>
            </a:r>
            <a:endParaRPr/>
          </a:p>
        </p:txBody>
      </p:sp>
      <p:sp>
        <p:nvSpPr>
          <p:cNvPr id="188" name="Google Shape;188;p7"/>
          <p:cNvSpPr txBox="1"/>
          <p:nvPr>
            <p:ph idx="1" type="body"/>
          </p:nvPr>
        </p:nvSpPr>
        <p:spPr>
          <a:xfrm>
            <a:off x="431800" y="1106434"/>
            <a:ext cx="11328400" cy="5249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1" lang="en-US"/>
              <a:t>The </a:t>
            </a:r>
            <a:r>
              <a:rPr b="1" lang="en-US">
                <a:solidFill>
                  <a:srgbClr val="323F4F"/>
                </a:solidFill>
              </a:rPr>
              <a:t>APEC Energy Statistics 2022</a:t>
            </a:r>
            <a:r>
              <a:rPr lang="en-US">
                <a:solidFill>
                  <a:srgbClr val="323F4F"/>
                </a:solidFill>
              </a:rPr>
              <a:t> </a:t>
            </a:r>
            <a:r>
              <a:rPr lang="en-US"/>
              <a:t>and </a:t>
            </a:r>
            <a:r>
              <a:rPr b="1" lang="en-US">
                <a:solidFill>
                  <a:srgbClr val="323F4F"/>
                </a:solidFill>
              </a:rPr>
              <a:t>APEC Energy Handbook 2022 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A35"/>
              </a:buClr>
              <a:buSzPts val="900"/>
              <a:buFont typeface="Noto Sans Symbols"/>
              <a:buChar char="■"/>
            </a:pPr>
            <a:r>
              <a:rPr lang="en-US">
                <a:solidFill>
                  <a:srgbClr val="222A35"/>
                </a:solidFill>
              </a:rPr>
              <a:t>Published in May 2025.</a:t>
            </a:r>
            <a:endParaRPr/>
          </a:p>
          <a:p>
            <a:pPr indent="-1651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t/>
            </a:r>
            <a:endParaRPr sz="2000">
              <a:solidFill>
                <a:srgbClr val="222A35"/>
              </a:solidFill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1" lang="en-US"/>
              <a:t>The 23</a:t>
            </a:r>
            <a:r>
              <a:rPr b="1" baseline="30000" lang="en-US"/>
              <a:t>rd</a:t>
            </a:r>
            <a:r>
              <a:rPr b="1" lang="en-US"/>
              <a:t> APEC Workshop on Energy Statistics </a:t>
            </a:r>
            <a:r>
              <a:rPr lang="en-US"/>
              <a:t>was held on 17-19 September 2025 in Tokyo. 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The topic of the workshop was the preparation of instruments for end-use energy consumption surveys, which included: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strike="noStrike">
                <a:latin typeface="Quattrocento Sans"/>
                <a:ea typeface="Quattrocento Sans"/>
                <a:cs typeface="Quattrocento Sans"/>
                <a:sym typeface="Quattrocento Sans"/>
              </a:rPr>
              <a:t>Discussion on sampling methodologies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Preparation of survey questionnaire and enumerators’ manual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Discussion on the conduct of a pilot survey </a:t>
            </a:r>
            <a:endParaRPr/>
          </a:p>
          <a:p>
            <a:pPr indent="-101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 i="0" u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01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89" name="Google Shape;189;p7"/>
          <p:cNvSpPr txBox="1"/>
          <p:nvPr>
            <p:ph idx="12" type="sldNum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Quattrocento Sans"/>
              <a:buNone/>
            </a:pPr>
            <a:r>
              <a:rPr lang="en-US">
                <a:solidFill>
                  <a:srgbClr val="FF0000"/>
                </a:solidFill>
              </a:rPr>
              <a:t>Future</a:t>
            </a:r>
            <a:r>
              <a:rPr lang="en-US"/>
              <a:t> APEC-related Events and Activities (1)</a:t>
            </a:r>
            <a:endParaRPr/>
          </a:p>
        </p:txBody>
      </p:sp>
      <p:sp>
        <p:nvSpPr>
          <p:cNvPr id="196" name="Google Shape;196;p8"/>
          <p:cNvSpPr txBox="1"/>
          <p:nvPr>
            <p:ph idx="1" type="body"/>
          </p:nvPr>
        </p:nvSpPr>
        <p:spPr>
          <a:xfrm>
            <a:off x="431800" y="1124613"/>
            <a:ext cx="11328400" cy="5108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❑"/>
            </a:pPr>
            <a:r>
              <a:rPr b="1" i="0" lang="en-US" sz="19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CBWS/NREP (Capacity Building Workshop on New and Renewable Energy Policy</a:t>
            </a:r>
            <a:endParaRPr/>
          </a:p>
          <a:p>
            <a:pPr indent="-228600" lvl="1" marL="6858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first workshop will be held in March 2026 in Bangkok, Thailand. </a:t>
            </a:r>
            <a:endParaRPr/>
          </a:p>
          <a:p>
            <a:pPr indent="-228600" lvl="0" marL="2286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❑"/>
            </a:pPr>
            <a:r>
              <a:rPr b="1" i="0" lang="en-US" sz="19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Clean and Low-Carbon Hydrogen (CLCH) Network </a:t>
            </a:r>
            <a:endParaRPr/>
          </a:p>
          <a:p>
            <a:pPr indent="-228600" lvl="1" marL="6858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▪"/>
            </a:pPr>
            <a:r>
              <a:rPr b="0" i="0" lang="en-US" sz="19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first CLCH Annual Convention will be held in May 2026 in Hong Kong, China.</a:t>
            </a:r>
            <a:endParaRPr b="1" i="0" sz="19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28600" lvl="0" marL="2286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1F5F"/>
              </a:buClr>
              <a:buSzPts val="1800"/>
              <a:buFont typeface="Noto Sans Symbols"/>
              <a:buChar char="❑"/>
            </a:pPr>
            <a:r>
              <a:rPr b="1" i="0" lang="en-US" sz="1800" u="none" cap="none" strike="noStrike">
                <a:solidFill>
                  <a:srgbClr val="001F5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OGSI</a:t>
            </a:r>
            <a:r>
              <a:rPr b="1" i="0" lang="en-US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(Oil and Gas Security Initiative)</a:t>
            </a:r>
            <a:endParaRPr b="1" i="0" sz="1800" u="none" cap="none" strike="noStrike">
              <a:solidFill>
                <a:srgbClr val="001F5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28600" lvl="1" marL="6858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Malaysia will host the next OGSE (Oil and Gas Security Exercise) in February 2026.</a:t>
            </a:r>
            <a:endParaRPr/>
          </a:p>
          <a:p>
            <a:pPr indent="-228600" lvl="1" marL="6858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9th OGSN (Oil and Gas Security Network) Forum will be held in June 2026.</a:t>
            </a:r>
            <a:endParaRPr/>
          </a:p>
          <a:p>
            <a:pPr indent="-228600" lvl="1" marL="6858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OGS Newsletter Issue No. 67 will be distributed to OGS Network in December 2025.</a:t>
            </a:r>
            <a:endParaRPr/>
          </a:p>
          <a:p>
            <a:pPr indent="0" lvl="1" marL="4572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highlight>
                <a:srgbClr val="FFFF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i="0" u="none" strike="noStrike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01600" lvl="1" marL="6858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highlight>
                <a:srgbClr val="FFFF00"/>
              </a:highlight>
            </a:endParaRPr>
          </a:p>
          <a:p>
            <a:pPr indent="-101600" lvl="1" marL="6858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</p:txBody>
      </p:sp>
      <p:sp>
        <p:nvSpPr>
          <p:cNvPr id="197" name="Google Shape;197;p8"/>
          <p:cNvSpPr txBox="1"/>
          <p:nvPr>
            <p:ph idx="12" type="sldNum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Quattrocento Sans"/>
              <a:buNone/>
            </a:pPr>
            <a:r>
              <a:rPr lang="en-US">
                <a:solidFill>
                  <a:srgbClr val="FF0000"/>
                </a:solidFill>
              </a:rPr>
              <a:t>Future</a:t>
            </a:r>
            <a:r>
              <a:rPr lang="en-US"/>
              <a:t> APEC-related Events and Activities (2)</a:t>
            </a:r>
            <a:endParaRPr/>
          </a:p>
        </p:txBody>
      </p:sp>
      <p:sp>
        <p:nvSpPr>
          <p:cNvPr id="204" name="Google Shape;204;p9"/>
          <p:cNvSpPr txBox="1"/>
          <p:nvPr>
            <p:ph idx="1" type="body"/>
          </p:nvPr>
        </p:nvSpPr>
        <p:spPr>
          <a:xfrm>
            <a:off x="431800" y="1087928"/>
            <a:ext cx="11328400" cy="517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1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Energy Data Management and Training on Data &amp; Modelling</a:t>
            </a:r>
            <a:endParaRPr/>
          </a:p>
          <a:p>
            <a:pPr indent="-228600" lvl="1" marL="6858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32</a:t>
            </a:r>
            <a:r>
              <a:rPr b="0" baseline="30000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nd</a:t>
            </a:r>
            <a:r>
              <a:rPr b="0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APEC Seminar on  Energy Modelling will be held in Tokyo from 2-6 March 2026.</a:t>
            </a:r>
            <a:endParaRPr/>
          </a:p>
          <a:p>
            <a:pPr indent="-228600" lvl="1" marL="6858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Preparation for the APEC Energy Statistics 2023 and APEC Energy Handbook 2023 publications is ongoing.</a:t>
            </a:r>
            <a:endParaRPr/>
          </a:p>
          <a:p>
            <a:pPr indent="-228600" lvl="1" marL="6858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next short-term course on energy statistics will be held in Tokyo in January 2026.</a:t>
            </a:r>
            <a:endParaRPr/>
          </a:p>
          <a:p>
            <a:pPr indent="-228600" lvl="1" marL="6858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next APEC Workshop on Energy Statistics is scheduled in September 2026.</a:t>
            </a:r>
            <a:endParaRPr/>
          </a:p>
          <a:p>
            <a:pPr indent="-101600" lvl="1" marL="6858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highlight>
                <a:srgbClr val="FFFF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1" marL="6858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highlight>
                <a:srgbClr val="FFFF00"/>
              </a:highlight>
            </a:endParaRPr>
          </a:p>
          <a:p>
            <a:pPr indent="-101600" lvl="1" marL="685800" marR="39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</p:txBody>
      </p:sp>
      <p:sp>
        <p:nvSpPr>
          <p:cNvPr id="205" name="Google Shape;205;p9"/>
          <p:cNvSpPr txBox="1"/>
          <p:nvPr>
            <p:ph idx="12" type="sldNum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2022-09-22T01:55:46Z</dcterms:created>
  <dc:creator>Yasmin FOULADI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0x01010033DE4B8CEBD9304286F1E0B7BC383844</vt:lpwstr>
  </property>
  <property fmtid="{D5CDD505-2E9C-101B-9397-08002B2CF9AE}" pid="3" name="MediaServiceImageTags">
    <vt:lpwstr/>
  </property>
</Properties>
</file>