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64" r:id="rId1"/>
  </p:sldMasterIdLst>
  <p:notesMasterIdLst>
    <p:notesMasterId r:id="rId22"/>
  </p:notesMasterIdLst>
  <p:sldIdLst>
    <p:sldId id="260" r:id="rId2"/>
    <p:sldId id="644" r:id="rId3"/>
    <p:sldId id="853" r:id="rId4"/>
    <p:sldId id="857" r:id="rId5"/>
    <p:sldId id="861" r:id="rId6"/>
    <p:sldId id="866" r:id="rId7"/>
    <p:sldId id="867" r:id="rId8"/>
    <p:sldId id="868" r:id="rId9"/>
    <p:sldId id="256" r:id="rId10"/>
    <p:sldId id="869" r:id="rId11"/>
    <p:sldId id="848" r:id="rId12"/>
    <p:sldId id="870" r:id="rId13"/>
    <p:sldId id="864" r:id="rId14"/>
    <p:sldId id="871" r:id="rId15"/>
    <p:sldId id="872" r:id="rId16"/>
    <p:sldId id="873" r:id="rId17"/>
    <p:sldId id="876" r:id="rId18"/>
    <p:sldId id="874" r:id="rId19"/>
    <p:sldId id="875" r:id="rId20"/>
    <p:sldId id="822" r:id="rId21"/>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3E"/>
    <a:srgbClr val="07A907"/>
    <a:srgbClr val="96CB55"/>
    <a:srgbClr val="F18C00"/>
    <a:srgbClr val="151861"/>
    <a:srgbClr val="009900"/>
    <a:srgbClr val="1C1F61"/>
    <a:srgbClr val="EC1B24"/>
    <a:srgbClr val="CA0915"/>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60" autoAdjust="0"/>
    <p:restoredTop sz="69429" autoAdjust="0"/>
  </p:normalViewPr>
  <p:slideViewPr>
    <p:cSldViewPr showGuides="1">
      <p:cViewPr>
        <p:scale>
          <a:sx n="117" d="100"/>
          <a:sy n="117" d="100"/>
        </p:scale>
        <p:origin x="1125" y="57"/>
      </p:cViewPr>
      <p:guideLst>
        <p:guide orient="horz" pos="1620"/>
        <p:guide pos="23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32463;&#30740;&#38498;\APEC\1117&#38889;&#22269;&#20250;&#35758;\&#21457;&#35328;\&#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altLang="zh-CN" b="0" i="0">
                <a:effectLst/>
              </a:rPr>
              <a:t>Scale of China's Wind Power Installation and Wind Power Construction Cost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zh-CN"/>
        </a:p>
      </c:txPr>
    </c:title>
    <c:autoTitleDeleted val="0"/>
    <c:plotArea>
      <c:layout/>
      <c:barChart>
        <c:barDir val="col"/>
        <c:grouping val="clustered"/>
        <c:varyColors val="0"/>
        <c:ser>
          <c:idx val="0"/>
          <c:order val="0"/>
          <c:tx>
            <c:strRef>
              <c:f>Sheet1!$B$14</c:f>
              <c:strCache>
                <c:ptCount val="1"/>
                <c:pt idx="0">
                  <c:v>Onshore Wind Power Cost (USD/kW)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Sheet1!$A$15:$A$24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Sheet1!$B$15:$B$24</c:f>
              <c:numCache>
                <c:formatCode>0</c:formatCode>
                <c:ptCount val="10"/>
                <c:pt idx="0">
                  <c:v>1052.8</c:v>
                </c:pt>
                <c:pt idx="1">
                  <c:v>1089.2</c:v>
                </c:pt>
                <c:pt idx="2">
                  <c:v>1022</c:v>
                </c:pt>
                <c:pt idx="3">
                  <c:v>994</c:v>
                </c:pt>
                <c:pt idx="4">
                  <c:v>985.6</c:v>
                </c:pt>
                <c:pt idx="5">
                  <c:v>1005.2</c:v>
                </c:pt>
                <c:pt idx="6">
                  <c:v>870.8</c:v>
                </c:pt>
                <c:pt idx="7">
                  <c:v>812</c:v>
                </c:pt>
                <c:pt idx="8">
                  <c:v>630</c:v>
                </c:pt>
                <c:pt idx="9">
                  <c:v>588</c:v>
                </c:pt>
              </c:numCache>
            </c:numRef>
          </c:val>
          <c:extLst>
            <c:ext xmlns:c16="http://schemas.microsoft.com/office/drawing/2014/chart" uri="{C3380CC4-5D6E-409C-BE32-E72D297353CC}">
              <c16:uniqueId val="{00000000-18FB-4452-8043-107E77EAA42F}"/>
            </c:ext>
          </c:extLst>
        </c:ser>
        <c:ser>
          <c:idx val="1"/>
          <c:order val="1"/>
          <c:tx>
            <c:strRef>
              <c:f>Sheet1!$C$14</c:f>
              <c:strCache>
                <c:ptCount val="1"/>
                <c:pt idx="0">
                  <c:v>Offshore Wind Power Cost (USD/kW)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Sheet1!$A$15:$A$24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Sheet1!$C$15:$C$24</c:f>
              <c:numCache>
                <c:formatCode>0</c:formatCode>
                <c:ptCount val="10"/>
                <c:pt idx="0">
                  <c:v>2670</c:v>
                </c:pt>
                <c:pt idx="1">
                  <c:v>2170</c:v>
                </c:pt>
                <c:pt idx="2">
                  <c:v>2100</c:v>
                </c:pt>
                <c:pt idx="3">
                  <c:v>2086</c:v>
                </c:pt>
                <c:pt idx="4">
                  <c:v>2352</c:v>
                </c:pt>
                <c:pt idx="5">
                  <c:v>2492</c:v>
                </c:pt>
                <c:pt idx="6">
                  <c:v>3010</c:v>
                </c:pt>
                <c:pt idx="7">
                  <c:v>1610</c:v>
                </c:pt>
                <c:pt idx="8">
                  <c:v>1475.6</c:v>
                </c:pt>
                <c:pt idx="9">
                  <c:v>1400</c:v>
                </c:pt>
              </c:numCache>
            </c:numRef>
          </c:val>
          <c:extLst>
            <c:ext xmlns:c16="http://schemas.microsoft.com/office/drawing/2014/chart" uri="{C3380CC4-5D6E-409C-BE32-E72D297353CC}">
              <c16:uniqueId val="{00000001-18FB-4452-8043-107E77EAA42F}"/>
            </c:ext>
          </c:extLst>
        </c:ser>
        <c:dLbls>
          <c:dLblPos val="outEnd"/>
          <c:showLegendKey val="0"/>
          <c:showVal val="1"/>
          <c:showCatName val="0"/>
          <c:showSerName val="0"/>
          <c:showPercent val="0"/>
          <c:showBubbleSize val="0"/>
        </c:dLbls>
        <c:gapWidth val="219"/>
        <c:overlap val="-27"/>
        <c:axId val="931664239"/>
        <c:axId val="931665199"/>
      </c:barChart>
      <c:lineChart>
        <c:grouping val="standard"/>
        <c:varyColors val="0"/>
        <c:ser>
          <c:idx val="2"/>
          <c:order val="2"/>
          <c:tx>
            <c:strRef>
              <c:f>Sheet1!$D$14</c:f>
              <c:strCache>
                <c:ptCount val="1"/>
                <c:pt idx="0">
                  <c:v>Wind Power Installed Capacity (GW)</c:v>
                </c:pt>
              </c:strCache>
            </c:strRef>
          </c:tx>
          <c:spPr>
            <a:ln w="28575" cap="rnd">
              <a:solidFill>
                <a:schemeClr val="accent6">
                  <a:lumMod val="75000"/>
                </a:schemeClr>
              </a:solidFill>
              <a:round/>
            </a:ln>
            <a:effectLst/>
          </c:spPr>
          <c:marker>
            <c:symbol val="none"/>
          </c:marker>
          <c:dLbls>
            <c:dLbl>
              <c:idx val="0"/>
              <c:layout>
                <c:manualLayout>
                  <c:x val="9.0971422939181753E-3"/>
                  <c:y val="1.741992606361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FB-4452-8043-107E77EAA42F}"/>
                </c:ext>
              </c:extLst>
            </c:dLbl>
            <c:dLbl>
              <c:idx val="1"/>
              <c:layout>
                <c:manualLayout>
                  <c:x val="-3.3355803081949869E-17"/>
                  <c:y val="2.9033210106026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FB-4452-8043-107E77EAA42F}"/>
                </c:ext>
              </c:extLst>
            </c:dLbl>
            <c:dLbl>
              <c:idx val="2"/>
              <c:layout>
                <c:manualLayout>
                  <c:x val="1.0916570752701851E-2"/>
                  <c:y val="2.032324707421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FB-4452-8043-107E77EAA42F}"/>
                </c:ext>
              </c:extLst>
            </c:dLbl>
            <c:dLbl>
              <c:idx val="3"/>
              <c:layout>
                <c:manualLayout>
                  <c:x val="1.2735999211485494E-2"/>
                  <c:y val="1.4516605053013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FB-4452-8043-107E77EAA4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Sheet1!$D$15:$D$24</c:f>
              <c:numCache>
                <c:formatCode>0</c:formatCode>
                <c:ptCount val="10"/>
                <c:pt idx="0">
                  <c:v>145.36000000000001</c:v>
                </c:pt>
                <c:pt idx="1">
                  <c:v>168.73</c:v>
                </c:pt>
                <c:pt idx="2">
                  <c:v>188.39</c:v>
                </c:pt>
                <c:pt idx="3">
                  <c:v>209.53</c:v>
                </c:pt>
                <c:pt idx="4">
                  <c:v>236.32</c:v>
                </c:pt>
                <c:pt idx="5">
                  <c:v>290.75</c:v>
                </c:pt>
                <c:pt idx="6">
                  <c:v>346.67</c:v>
                </c:pt>
                <c:pt idx="7">
                  <c:v>395.56</c:v>
                </c:pt>
                <c:pt idx="8">
                  <c:v>474.6</c:v>
                </c:pt>
                <c:pt idx="9">
                  <c:v>561.26</c:v>
                </c:pt>
              </c:numCache>
            </c:numRef>
          </c:val>
          <c:smooth val="0"/>
          <c:extLst>
            <c:ext xmlns:c16="http://schemas.microsoft.com/office/drawing/2014/chart" uri="{C3380CC4-5D6E-409C-BE32-E72D297353CC}">
              <c16:uniqueId val="{00000002-18FB-4452-8043-107E77EAA42F}"/>
            </c:ext>
          </c:extLst>
        </c:ser>
        <c:dLbls>
          <c:showLegendKey val="0"/>
          <c:showVal val="1"/>
          <c:showCatName val="0"/>
          <c:showSerName val="0"/>
          <c:showPercent val="0"/>
          <c:showBubbleSize val="0"/>
        </c:dLbls>
        <c:marker val="1"/>
        <c:smooth val="0"/>
        <c:axId val="933126255"/>
        <c:axId val="933125775"/>
      </c:lineChart>
      <c:catAx>
        <c:axId val="93166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31665199"/>
        <c:crosses val="autoZero"/>
        <c:auto val="1"/>
        <c:lblAlgn val="ctr"/>
        <c:lblOffset val="100"/>
        <c:noMultiLvlLbl val="0"/>
      </c:catAx>
      <c:valAx>
        <c:axId val="931665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ltLang="zh-CN"/>
                  <a:t>Offshore Wind Power Cost (USD/kW)</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lt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31664239"/>
        <c:crosses val="autoZero"/>
        <c:crossBetween val="between"/>
      </c:valAx>
      <c:valAx>
        <c:axId val="933125775"/>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ltLang="zh-CN"/>
                  <a:t>Wind Power Installed Capacity (GW)</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lt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33126255"/>
        <c:crosses val="max"/>
        <c:crossBetween val="between"/>
      </c:valAx>
      <c:catAx>
        <c:axId val="933126255"/>
        <c:scaling>
          <c:orientation val="minMax"/>
        </c:scaling>
        <c:delete val="1"/>
        <c:axPos val="b"/>
        <c:majorTickMark val="out"/>
        <c:minorTickMark val="none"/>
        <c:tickLblPos val="nextTo"/>
        <c:crossAx val="9331257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微软雅黑 Light" panose="020B0502040204020203" pitchFamily="34" charset="-122"/>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微软雅黑 Light" panose="020B0502040204020203" pitchFamily="34" charset="-122"/>
                <a:ea typeface="+mn-ea"/>
              </a:defRPr>
            </a:lvl1pPr>
          </a:lstStyle>
          <a:p>
            <a:pPr>
              <a:defRPr/>
            </a:pPr>
            <a:fld id="{D900C43B-7220-4BC8-96A3-D72780F8BC87}" type="datetimeFigureOut">
              <a:rPr lang="zh-CN" altLang="en-US" smtClean="0"/>
              <a:pPr>
                <a:defRPr/>
              </a:pPr>
              <a:t>2025/11/18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微软雅黑 Light" panose="020B0502040204020203" pitchFamily="34" charset="-122"/>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defRPr>
                <a:latin typeface="微软雅黑 Light" panose="020B0502040204020203" pitchFamily="34" charset="-122"/>
              </a:defRPr>
            </a:lvl1pPr>
          </a:lstStyle>
          <a:p>
            <a:pPr algn="r"/>
            <a:fld id="{9A0DB2DC-4C9A-4742-B13C-FB6460FD3503}" type="slidenum">
              <a:rPr lang="zh-CN" altLang="en-US" sz="1200" smtClean="0"/>
              <a:pPr algn="r"/>
              <a:t>‹#›</a:t>
            </a:fld>
            <a:endParaRPr lang="zh-CN" altLang="en-US" sz="1200" dirty="0"/>
          </a:p>
        </p:txBody>
      </p:sp>
    </p:spTree>
    <p:extLst>
      <p:ext uri="{BB962C8B-B14F-4D97-AF65-F5344CB8AC3E}">
        <p14:creationId xmlns:p14="http://schemas.microsoft.com/office/powerpoint/2010/main" val="412845561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微软雅黑 Light" panose="020B0502040204020203" pitchFamily="34" charset="-122"/>
        <a:ea typeface="+mn-ea"/>
        <a:cs typeface="+mn-cs"/>
      </a:defRPr>
    </a:lvl1pPr>
    <a:lvl2pPr marL="457200" algn="l" rtl="0" eaLnBrk="0" fontAlgn="base" hangingPunct="0">
      <a:spcBef>
        <a:spcPct val="30000"/>
      </a:spcBef>
      <a:spcAft>
        <a:spcPct val="0"/>
      </a:spcAft>
      <a:defRPr sz="1200" kern="1200">
        <a:solidFill>
          <a:schemeClr val="tx1"/>
        </a:solidFill>
        <a:latin typeface="微软雅黑 Light" panose="020B0502040204020203" pitchFamily="34" charset="-122"/>
        <a:ea typeface="+mn-ea"/>
        <a:cs typeface="+mn-cs"/>
      </a:defRPr>
    </a:lvl2pPr>
    <a:lvl3pPr marL="914400" algn="l" rtl="0" eaLnBrk="0" fontAlgn="base" hangingPunct="0">
      <a:spcBef>
        <a:spcPct val="30000"/>
      </a:spcBef>
      <a:spcAft>
        <a:spcPct val="0"/>
      </a:spcAft>
      <a:defRPr sz="1200" kern="1200">
        <a:solidFill>
          <a:schemeClr val="tx1"/>
        </a:solidFill>
        <a:latin typeface="微软雅黑 Light" panose="020B0502040204020203" pitchFamily="34" charset="-122"/>
        <a:ea typeface="+mn-ea"/>
        <a:cs typeface="+mn-cs"/>
      </a:defRPr>
    </a:lvl3pPr>
    <a:lvl4pPr marL="1371600" algn="l" rtl="0" eaLnBrk="0" fontAlgn="base" hangingPunct="0">
      <a:spcBef>
        <a:spcPct val="30000"/>
      </a:spcBef>
      <a:spcAft>
        <a:spcPct val="0"/>
      </a:spcAft>
      <a:defRPr sz="1200" kern="1200">
        <a:solidFill>
          <a:schemeClr val="tx1"/>
        </a:solidFill>
        <a:latin typeface="微软雅黑 Light" panose="020B0502040204020203" pitchFamily="34" charset="-122"/>
        <a:ea typeface="+mn-ea"/>
        <a:cs typeface="+mn-cs"/>
      </a:defRPr>
    </a:lvl4pPr>
    <a:lvl5pPr marL="1828800" algn="l" rtl="0" eaLnBrk="0" fontAlgn="base" hangingPunct="0">
      <a:spcBef>
        <a:spcPct val="30000"/>
      </a:spcBef>
      <a:spcAft>
        <a:spcPct val="0"/>
      </a:spcAft>
      <a:defRPr sz="1200" kern="1200">
        <a:solidFill>
          <a:schemeClr val="tx1"/>
        </a:solidFill>
        <a:latin typeface="微软雅黑 Light" panose="020B0502040204020203"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098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6C8F2E01-5968-4C65-AAFE-1A760EAEDF31}"/>
              </a:ext>
            </a:extLst>
          </p:cNvPr>
          <p:cNvSpPr/>
          <p:nvPr userDrawn="1"/>
        </p:nvSpPr>
        <p:spPr>
          <a:xfrm>
            <a:off x="-8976" y="0"/>
            <a:ext cx="68669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07F4C7FD-9E1E-4606-B185-5F1D5494E19B}"/>
              </a:ext>
            </a:extLst>
          </p:cNvPr>
          <p:cNvGrpSpPr/>
          <p:nvPr userDrawn="1"/>
        </p:nvGrpSpPr>
        <p:grpSpPr>
          <a:xfrm>
            <a:off x="0" y="321212"/>
            <a:ext cx="6858000" cy="4572617"/>
            <a:chOff x="24275" y="-176874"/>
            <a:chExt cx="9119726" cy="6080636"/>
          </a:xfrm>
        </p:grpSpPr>
        <p:pic>
          <p:nvPicPr>
            <p:cNvPr id="4" name="图片 3">
              <a:extLst>
                <a:ext uri="{FF2B5EF4-FFF2-40B4-BE49-F238E27FC236}">
                  <a16:creationId xmlns:a16="http://schemas.microsoft.com/office/drawing/2014/main" id="{A63C893E-E98D-44AD-90F0-29FDF1E67AB5}"/>
                </a:ext>
              </a:extLst>
            </p:cNvPr>
            <p:cNvPicPr>
              <a:picLocks noChangeAspect="1"/>
            </p:cNvPicPr>
            <p:nvPr userDrawn="1"/>
          </p:nvPicPr>
          <p:blipFill rotWithShape="1">
            <a:blip r:embed="rId2"/>
            <a:srcRect l="82287" b="79400"/>
            <a:stretch/>
          </p:blipFill>
          <p:spPr>
            <a:xfrm>
              <a:off x="7336781" y="-176874"/>
              <a:ext cx="1619672" cy="1059582"/>
            </a:xfrm>
            <a:prstGeom prst="rect">
              <a:avLst/>
            </a:prstGeom>
          </p:spPr>
        </p:pic>
        <p:pic>
          <p:nvPicPr>
            <p:cNvPr id="5" name="图片 4">
              <a:extLst>
                <a:ext uri="{FF2B5EF4-FFF2-40B4-BE49-F238E27FC236}">
                  <a16:creationId xmlns:a16="http://schemas.microsoft.com/office/drawing/2014/main" id="{6E78400B-9228-4A5A-90C3-9547A0056D8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6" t="45137" b="14006"/>
            <a:stretch/>
          </p:blipFill>
          <p:spPr>
            <a:xfrm>
              <a:off x="24275" y="773916"/>
              <a:ext cx="9119726" cy="5129846"/>
            </a:xfrm>
            <a:prstGeom prst="rect">
              <a:avLst/>
            </a:prstGeom>
          </p:spPr>
        </p:pic>
      </p:grpSp>
      <p:sp>
        <p:nvSpPr>
          <p:cNvPr id="7" name="Text Box 4"/>
          <p:cNvSpPr txBox="1">
            <a:spLocks noChangeArrowheads="1"/>
          </p:cNvSpPr>
          <p:nvPr userDrawn="1"/>
        </p:nvSpPr>
        <p:spPr bwMode="auto">
          <a:xfrm>
            <a:off x="44624" y="4881984"/>
            <a:ext cx="2449513" cy="18466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600"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©SPIC 2022. All Rights Reserved.</a:t>
            </a:r>
          </a:p>
        </p:txBody>
      </p:sp>
      <p:sp>
        <p:nvSpPr>
          <p:cNvPr id="8" name="TextBox 7"/>
          <p:cNvSpPr txBox="1"/>
          <p:nvPr userDrawn="1"/>
        </p:nvSpPr>
        <p:spPr>
          <a:xfrm>
            <a:off x="5085184" y="4874290"/>
            <a:ext cx="1460656" cy="200055"/>
          </a:xfrm>
          <a:prstGeom prst="rect">
            <a:avLst/>
          </a:prstGeom>
          <a:noFill/>
        </p:spPr>
        <p:txBody>
          <a:bodyPr wrap="none" rtlCol="0">
            <a:spAutoFit/>
          </a:bodyPr>
          <a:lstStyle/>
          <a:p>
            <a:r>
              <a:rPr lang="zh-CN" altLang="en-US" sz="700" dirty="0">
                <a:solidFill>
                  <a:schemeClr val="bg1">
                    <a:lumMod val="65000"/>
                  </a:schemeClr>
                </a:solidFill>
                <a:latin typeface="微软雅黑" pitchFamily="34" charset="-122"/>
                <a:ea typeface="微软雅黑" pitchFamily="34" charset="-122"/>
              </a:rPr>
              <a:t>绿色 创新 融合，真信 真干 真成</a:t>
            </a:r>
          </a:p>
        </p:txBody>
      </p:sp>
    </p:spTree>
    <p:extLst>
      <p:ext uri="{BB962C8B-B14F-4D97-AF65-F5344CB8AC3E}">
        <p14:creationId xmlns:p14="http://schemas.microsoft.com/office/powerpoint/2010/main" val="260027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B7AA640-7C20-4D06-9346-13AD66515048}"/>
              </a:ext>
            </a:extLst>
          </p:cNvPr>
          <p:cNvSpPr/>
          <p:nvPr userDrawn="1"/>
        </p:nvSpPr>
        <p:spPr>
          <a:xfrm>
            <a:off x="-8976" y="0"/>
            <a:ext cx="68669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863179F-E2CE-49D5-9E91-78B646A6C8F3}"/>
              </a:ext>
            </a:extLst>
          </p:cNvPr>
          <p:cNvSpPr txBox="1"/>
          <p:nvPr userDrawn="1"/>
        </p:nvSpPr>
        <p:spPr>
          <a:xfrm>
            <a:off x="6434825" y="4867031"/>
            <a:ext cx="450050" cy="253916"/>
          </a:xfrm>
          <a:prstGeom prst="rect">
            <a:avLst/>
          </a:prstGeom>
          <a:noFill/>
        </p:spPr>
        <p:txBody>
          <a:bodyPr wrap="square" rtlCol="0">
            <a:spAutoFit/>
          </a:bodyPr>
          <a:lstStyle/>
          <a:p>
            <a:fld id="{26CBEC8B-D4F5-4765-BA16-D6C967C3AE9B}" type="slidenum">
              <a:rPr lang="zh-CN" altLang="en-US" sz="1050" smtClean="0">
                <a:solidFill>
                  <a:schemeClr val="bg1">
                    <a:lumMod val="50000"/>
                  </a:schemeClr>
                </a:solidFill>
                <a:latin typeface="微软雅黑 Light" panose="020B0502040204020203" pitchFamily="34" charset="-122"/>
                <a:ea typeface="微软雅黑 Light" panose="020B0502040204020203" pitchFamily="34" charset="-122"/>
              </a:rPr>
              <a:t>‹#›</a:t>
            </a:fld>
            <a:endParaRPr lang="zh-CN" altLang="en-US" sz="105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nvGrpSpPr>
          <p:cNvPr id="5" name="组合 4">
            <a:extLst>
              <a:ext uri="{FF2B5EF4-FFF2-40B4-BE49-F238E27FC236}">
                <a16:creationId xmlns:a16="http://schemas.microsoft.com/office/drawing/2014/main" id="{1D29FB5A-BA02-48B6-AD07-D9DEB87B088E}"/>
              </a:ext>
            </a:extLst>
          </p:cNvPr>
          <p:cNvGrpSpPr/>
          <p:nvPr userDrawn="1"/>
        </p:nvGrpSpPr>
        <p:grpSpPr>
          <a:xfrm>
            <a:off x="0" y="46961"/>
            <a:ext cx="6858000" cy="633744"/>
            <a:chOff x="0" y="31182"/>
            <a:chExt cx="9144000" cy="844991"/>
          </a:xfrm>
        </p:grpSpPr>
        <p:pic>
          <p:nvPicPr>
            <p:cNvPr id="3" name="图片 2">
              <a:extLst>
                <a:ext uri="{FF2B5EF4-FFF2-40B4-BE49-F238E27FC236}">
                  <a16:creationId xmlns:a16="http://schemas.microsoft.com/office/drawing/2014/main" id="{271C0F13-75AC-4BBC-887E-59052A72DD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967" y="31182"/>
              <a:ext cx="1307261" cy="717730"/>
            </a:xfrm>
            <a:prstGeom prst="rect">
              <a:avLst/>
            </a:prstGeom>
          </p:spPr>
        </p:pic>
        <p:pic>
          <p:nvPicPr>
            <p:cNvPr id="4" name="图形 3">
              <a:extLst>
                <a:ext uri="{FF2B5EF4-FFF2-40B4-BE49-F238E27FC236}">
                  <a16:creationId xmlns:a16="http://schemas.microsoft.com/office/drawing/2014/main" id="{E797794D-3123-4329-A073-6D68B9A79A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805278"/>
              <a:ext cx="9144000" cy="70895"/>
            </a:xfrm>
            <a:prstGeom prst="rect">
              <a:avLst/>
            </a:prstGeom>
          </p:spPr>
        </p:pic>
      </p:grpSp>
      <p:sp>
        <p:nvSpPr>
          <p:cNvPr id="8" name="Text Box 4"/>
          <p:cNvSpPr txBox="1">
            <a:spLocks noChangeArrowheads="1"/>
          </p:cNvSpPr>
          <p:nvPr userDrawn="1"/>
        </p:nvSpPr>
        <p:spPr bwMode="auto">
          <a:xfrm>
            <a:off x="44624" y="4881984"/>
            <a:ext cx="2449513" cy="18466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600"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©SPIC 2022. All Rights Reserved.</a:t>
            </a:r>
          </a:p>
        </p:txBody>
      </p:sp>
      <p:sp>
        <p:nvSpPr>
          <p:cNvPr id="9" name="TextBox 8"/>
          <p:cNvSpPr txBox="1"/>
          <p:nvPr userDrawn="1"/>
        </p:nvSpPr>
        <p:spPr>
          <a:xfrm>
            <a:off x="5085184" y="4874290"/>
            <a:ext cx="1460656" cy="200055"/>
          </a:xfrm>
          <a:prstGeom prst="rect">
            <a:avLst/>
          </a:prstGeom>
          <a:noFill/>
        </p:spPr>
        <p:txBody>
          <a:bodyPr wrap="none" rtlCol="0">
            <a:spAutoFit/>
          </a:bodyPr>
          <a:lstStyle/>
          <a:p>
            <a:r>
              <a:rPr lang="zh-CN" altLang="en-US" sz="700" dirty="0">
                <a:solidFill>
                  <a:schemeClr val="bg1">
                    <a:lumMod val="65000"/>
                  </a:schemeClr>
                </a:solidFill>
                <a:latin typeface="微软雅黑" pitchFamily="34" charset="-122"/>
                <a:ea typeface="微软雅黑" pitchFamily="34" charset="-122"/>
              </a:rPr>
              <a:t>绿色 创新 融合，真信 真干 真成</a:t>
            </a:r>
          </a:p>
        </p:txBody>
      </p:sp>
    </p:spTree>
    <p:extLst>
      <p:ext uri="{BB962C8B-B14F-4D97-AF65-F5344CB8AC3E}">
        <p14:creationId xmlns:p14="http://schemas.microsoft.com/office/powerpoint/2010/main" val="210323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8DBF96-C7A3-4658-B875-244765F5C41B}"/>
              </a:ext>
            </a:extLst>
          </p:cNvPr>
          <p:cNvSpPr/>
          <p:nvPr userDrawn="1"/>
        </p:nvSpPr>
        <p:spPr>
          <a:xfrm>
            <a:off x="-8976" y="0"/>
            <a:ext cx="68669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C8ECCD77-5C83-41CA-B2DB-5655FAFB69C3}"/>
              </a:ext>
            </a:extLst>
          </p:cNvPr>
          <p:cNvGrpSpPr/>
          <p:nvPr userDrawn="1"/>
        </p:nvGrpSpPr>
        <p:grpSpPr>
          <a:xfrm>
            <a:off x="0" y="46961"/>
            <a:ext cx="6858000" cy="633744"/>
            <a:chOff x="0" y="31182"/>
            <a:chExt cx="9144000" cy="844991"/>
          </a:xfrm>
        </p:grpSpPr>
        <p:pic>
          <p:nvPicPr>
            <p:cNvPr id="15" name="图片 14">
              <a:extLst>
                <a:ext uri="{FF2B5EF4-FFF2-40B4-BE49-F238E27FC236}">
                  <a16:creationId xmlns:a16="http://schemas.microsoft.com/office/drawing/2014/main" id="{D80DEFF6-5F42-44DB-BFC9-10AC1F52D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967" y="31182"/>
              <a:ext cx="1307261" cy="717730"/>
            </a:xfrm>
            <a:prstGeom prst="rect">
              <a:avLst/>
            </a:prstGeom>
          </p:spPr>
        </p:pic>
        <p:pic>
          <p:nvPicPr>
            <p:cNvPr id="16" name="图形 15">
              <a:extLst>
                <a:ext uri="{FF2B5EF4-FFF2-40B4-BE49-F238E27FC236}">
                  <a16:creationId xmlns:a16="http://schemas.microsoft.com/office/drawing/2014/main" id="{249E07D0-97DD-4302-8A67-95755FB9F2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805278"/>
              <a:ext cx="9144000" cy="70895"/>
            </a:xfrm>
            <a:prstGeom prst="rect">
              <a:avLst/>
            </a:prstGeom>
          </p:spPr>
        </p:pic>
      </p:grpSp>
      <p:sp>
        <p:nvSpPr>
          <p:cNvPr id="7" name="文本框 6">
            <a:extLst>
              <a:ext uri="{FF2B5EF4-FFF2-40B4-BE49-F238E27FC236}">
                <a16:creationId xmlns:a16="http://schemas.microsoft.com/office/drawing/2014/main" id="{2FD44AF4-4B66-4310-A321-B8F117E325F7}"/>
              </a:ext>
            </a:extLst>
          </p:cNvPr>
          <p:cNvSpPr txBox="1"/>
          <p:nvPr userDrawn="1"/>
        </p:nvSpPr>
        <p:spPr>
          <a:xfrm>
            <a:off x="6434825" y="4867031"/>
            <a:ext cx="450050" cy="253916"/>
          </a:xfrm>
          <a:prstGeom prst="rect">
            <a:avLst/>
          </a:prstGeom>
          <a:noFill/>
        </p:spPr>
        <p:txBody>
          <a:bodyPr wrap="square" rtlCol="0">
            <a:spAutoFit/>
          </a:bodyPr>
          <a:lstStyle/>
          <a:p>
            <a:fld id="{26CBEC8B-D4F5-4765-BA16-D6C967C3AE9B}" type="slidenum">
              <a:rPr lang="zh-CN" altLang="en-US" sz="1050" smtClean="0">
                <a:solidFill>
                  <a:schemeClr val="bg1">
                    <a:lumMod val="50000"/>
                  </a:schemeClr>
                </a:solidFill>
                <a:latin typeface="微软雅黑 Light" panose="020B0502040204020203" pitchFamily="34" charset="-122"/>
                <a:ea typeface="微软雅黑 Light" panose="020B0502040204020203" pitchFamily="34" charset="-122"/>
              </a:rPr>
              <a:t>‹#›</a:t>
            </a:fld>
            <a:endParaRPr lang="zh-CN" altLang="en-US" sz="105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8" name="Text Box 4"/>
          <p:cNvSpPr txBox="1">
            <a:spLocks noChangeArrowheads="1"/>
          </p:cNvSpPr>
          <p:nvPr userDrawn="1"/>
        </p:nvSpPr>
        <p:spPr bwMode="auto">
          <a:xfrm>
            <a:off x="44624" y="4881984"/>
            <a:ext cx="2449513" cy="18466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600"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©SPIC 2022. All Rights Reserved.</a:t>
            </a:r>
          </a:p>
        </p:txBody>
      </p:sp>
      <p:sp>
        <p:nvSpPr>
          <p:cNvPr id="9" name="TextBox 8"/>
          <p:cNvSpPr txBox="1"/>
          <p:nvPr userDrawn="1"/>
        </p:nvSpPr>
        <p:spPr>
          <a:xfrm>
            <a:off x="5085184" y="4874290"/>
            <a:ext cx="1460656" cy="200055"/>
          </a:xfrm>
          <a:prstGeom prst="rect">
            <a:avLst/>
          </a:prstGeom>
          <a:noFill/>
        </p:spPr>
        <p:txBody>
          <a:bodyPr wrap="none" rtlCol="0">
            <a:spAutoFit/>
          </a:bodyPr>
          <a:lstStyle/>
          <a:p>
            <a:r>
              <a:rPr lang="zh-CN" altLang="en-US" sz="700" dirty="0">
                <a:solidFill>
                  <a:schemeClr val="bg1">
                    <a:lumMod val="65000"/>
                  </a:schemeClr>
                </a:solidFill>
                <a:latin typeface="微软雅黑" pitchFamily="34" charset="-122"/>
                <a:ea typeface="微软雅黑" pitchFamily="34" charset="-122"/>
              </a:rPr>
              <a:t>绿色 创新 融合，真信 真干 真成</a:t>
            </a:r>
          </a:p>
        </p:txBody>
      </p:sp>
    </p:spTree>
    <p:extLst>
      <p:ext uri="{BB962C8B-B14F-4D97-AF65-F5344CB8AC3E}">
        <p14:creationId xmlns:p14="http://schemas.microsoft.com/office/powerpoint/2010/main" val="317556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778125-18F0-472D-8320-3BF6227A25EF}"/>
              </a:ext>
            </a:extLst>
          </p:cNvPr>
          <p:cNvSpPr/>
          <p:nvPr userDrawn="1"/>
        </p:nvSpPr>
        <p:spPr>
          <a:xfrm>
            <a:off x="-8976" y="0"/>
            <a:ext cx="68669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7E735DDD-EACE-46BE-BB0C-28759509A20D}"/>
              </a:ext>
            </a:extLst>
          </p:cNvPr>
          <p:cNvPicPr>
            <a:picLocks noChangeAspect="1"/>
          </p:cNvPicPr>
          <p:nvPr userDrawn="1"/>
        </p:nvPicPr>
        <p:blipFill rotWithShape="1">
          <a:blip r:embed="rId2"/>
          <a:srcRect l="5308" t="1549" r="3089" b="1993"/>
          <a:stretch/>
        </p:blipFill>
        <p:spPr>
          <a:xfrm>
            <a:off x="0" y="662981"/>
            <a:ext cx="6858000" cy="4480519"/>
          </a:xfrm>
          <a:custGeom>
            <a:avLst/>
            <a:gdLst>
              <a:gd name="connsiteX0" fmla="*/ 0 w 8784976"/>
              <a:gd name="connsiteY0" fmla="*/ 0 h 4104456"/>
              <a:gd name="connsiteX1" fmla="*/ 8784976 w 8784976"/>
              <a:gd name="connsiteY1" fmla="*/ 0 h 4104456"/>
              <a:gd name="connsiteX2" fmla="*/ 8784976 w 8784976"/>
              <a:gd name="connsiteY2" fmla="*/ 4104456 h 4104456"/>
              <a:gd name="connsiteX3" fmla="*/ 0 w 8784976"/>
              <a:gd name="connsiteY3" fmla="*/ 4104456 h 4104456"/>
            </a:gdLst>
            <a:ahLst/>
            <a:cxnLst>
              <a:cxn ang="0">
                <a:pos x="connsiteX0" y="connsiteY0"/>
              </a:cxn>
              <a:cxn ang="0">
                <a:pos x="connsiteX1" y="connsiteY1"/>
              </a:cxn>
              <a:cxn ang="0">
                <a:pos x="connsiteX2" y="connsiteY2"/>
              </a:cxn>
              <a:cxn ang="0">
                <a:pos x="connsiteX3" y="connsiteY3"/>
              </a:cxn>
            </a:cxnLst>
            <a:rect l="l" t="t" r="r" b="b"/>
            <a:pathLst>
              <a:path w="8784976" h="4104456">
                <a:moveTo>
                  <a:pt x="0" y="0"/>
                </a:moveTo>
                <a:lnTo>
                  <a:pt x="8784976" y="0"/>
                </a:lnTo>
                <a:lnTo>
                  <a:pt x="8784976" y="4104456"/>
                </a:lnTo>
                <a:lnTo>
                  <a:pt x="0" y="4104456"/>
                </a:lnTo>
                <a:close/>
              </a:path>
            </a:pathLst>
          </a:custGeom>
        </p:spPr>
      </p:pic>
      <p:sp>
        <p:nvSpPr>
          <p:cNvPr id="8" name="文本框 7">
            <a:extLst>
              <a:ext uri="{FF2B5EF4-FFF2-40B4-BE49-F238E27FC236}">
                <a16:creationId xmlns:a16="http://schemas.microsoft.com/office/drawing/2014/main" id="{FD3963E4-97B9-4BCD-A141-B7869FDD0F9B}"/>
              </a:ext>
            </a:extLst>
          </p:cNvPr>
          <p:cNvSpPr txBox="1"/>
          <p:nvPr userDrawn="1"/>
        </p:nvSpPr>
        <p:spPr>
          <a:xfrm>
            <a:off x="6507342" y="4866501"/>
            <a:ext cx="350658" cy="230832"/>
          </a:xfrm>
          <a:prstGeom prst="rect">
            <a:avLst/>
          </a:prstGeom>
          <a:noFill/>
        </p:spPr>
        <p:txBody>
          <a:bodyPr wrap="square" rtlCol="0">
            <a:spAutoFit/>
          </a:bodyPr>
          <a:lstStyle/>
          <a:p>
            <a:fld id="{26CBEC8B-D4F5-4765-BA16-D6C967C3AE9B}" type="slidenum">
              <a:rPr lang="zh-CN" altLang="en-US" sz="900" smtClean="0">
                <a:solidFill>
                  <a:schemeClr val="bg1">
                    <a:lumMod val="50000"/>
                  </a:schemeClr>
                </a:solidFill>
                <a:latin typeface="微软雅黑 Light" panose="020B0502040204020203" pitchFamily="34" charset="-122"/>
                <a:ea typeface="微软雅黑 Light" panose="020B0502040204020203" pitchFamily="34" charset="-122"/>
              </a:rPr>
              <a:t>‹#›</a:t>
            </a:fld>
            <a:endParaRPr lang="zh-CN" altLang="en-US" sz="9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nvGrpSpPr>
          <p:cNvPr id="9" name="组合 8">
            <a:extLst>
              <a:ext uri="{FF2B5EF4-FFF2-40B4-BE49-F238E27FC236}">
                <a16:creationId xmlns:a16="http://schemas.microsoft.com/office/drawing/2014/main" id="{F2BDBD28-7D6F-4546-BA38-66D5172FC1F4}"/>
              </a:ext>
            </a:extLst>
          </p:cNvPr>
          <p:cNvGrpSpPr/>
          <p:nvPr userDrawn="1"/>
        </p:nvGrpSpPr>
        <p:grpSpPr>
          <a:xfrm>
            <a:off x="0" y="46961"/>
            <a:ext cx="6858000" cy="633744"/>
            <a:chOff x="0" y="31182"/>
            <a:chExt cx="9144000" cy="844991"/>
          </a:xfrm>
        </p:grpSpPr>
        <p:pic>
          <p:nvPicPr>
            <p:cNvPr id="10" name="图片 9">
              <a:extLst>
                <a:ext uri="{FF2B5EF4-FFF2-40B4-BE49-F238E27FC236}">
                  <a16:creationId xmlns:a16="http://schemas.microsoft.com/office/drawing/2014/main" id="{8DE83112-305D-4605-BE26-19D2E8F74C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967" y="31182"/>
              <a:ext cx="1307261" cy="717730"/>
            </a:xfrm>
            <a:prstGeom prst="rect">
              <a:avLst/>
            </a:prstGeom>
          </p:spPr>
        </p:pic>
        <p:pic>
          <p:nvPicPr>
            <p:cNvPr id="11" name="图形 10">
              <a:extLst>
                <a:ext uri="{FF2B5EF4-FFF2-40B4-BE49-F238E27FC236}">
                  <a16:creationId xmlns:a16="http://schemas.microsoft.com/office/drawing/2014/main" id="{24802BB4-1A5E-45B8-A3B5-AF83DE7E4C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05278"/>
              <a:ext cx="9144000" cy="70895"/>
            </a:xfrm>
            <a:prstGeom prst="rect">
              <a:avLst/>
            </a:prstGeom>
          </p:spPr>
        </p:pic>
      </p:grpSp>
      <p:pic>
        <p:nvPicPr>
          <p:cNvPr id="12" name="图片 11">
            <a:extLst>
              <a:ext uri="{FF2B5EF4-FFF2-40B4-BE49-F238E27FC236}">
                <a16:creationId xmlns:a16="http://schemas.microsoft.com/office/drawing/2014/main" id="{24A3233F-2D65-4ACE-B27D-2C51F2376F2C}"/>
              </a:ext>
            </a:extLst>
          </p:cNvPr>
          <p:cNvPicPr>
            <a:picLocks noChangeAspect="1"/>
          </p:cNvPicPr>
          <p:nvPr userDrawn="1"/>
        </p:nvPicPr>
        <p:blipFill rotWithShape="1">
          <a:blip r:embed="rId6"/>
          <a:srcRect t="87193"/>
          <a:stretch/>
        </p:blipFill>
        <p:spPr>
          <a:xfrm>
            <a:off x="0" y="4608916"/>
            <a:ext cx="6804248" cy="479719"/>
          </a:xfrm>
          <a:prstGeom prst="rect">
            <a:avLst/>
          </a:prstGeom>
        </p:spPr>
      </p:pic>
    </p:spTree>
    <p:extLst>
      <p:ext uri="{BB962C8B-B14F-4D97-AF65-F5344CB8AC3E}">
        <p14:creationId xmlns:p14="http://schemas.microsoft.com/office/powerpoint/2010/main" val="29303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EBB6804-34D5-4ED8-B4CF-9A2CA2F5FD64}"/>
              </a:ext>
            </a:extLst>
          </p:cNvPr>
          <p:cNvSpPr/>
          <p:nvPr userDrawn="1"/>
        </p:nvSpPr>
        <p:spPr>
          <a:xfrm>
            <a:off x="-8976" y="0"/>
            <a:ext cx="68669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9F0D6196-3982-4F26-9213-08D2EF5F43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376" t="4109" r="5940" b="59899"/>
          <a:stretch/>
        </p:blipFill>
        <p:spPr>
          <a:xfrm>
            <a:off x="2" y="654119"/>
            <a:ext cx="6857999" cy="1862702"/>
          </a:xfrm>
          <a:custGeom>
            <a:avLst/>
            <a:gdLst>
              <a:gd name="connsiteX0" fmla="*/ 0 w 9143999"/>
              <a:gd name="connsiteY0" fmla="*/ 0 h 2363364"/>
              <a:gd name="connsiteX1" fmla="*/ 17859 w 9143999"/>
              <a:gd name="connsiteY1" fmla="*/ 0 h 2363364"/>
              <a:gd name="connsiteX2" fmla="*/ 60275 w 9143999"/>
              <a:gd name="connsiteY2" fmla="*/ 0 h 2363364"/>
              <a:gd name="connsiteX3" fmla="*/ 142874 w 9143999"/>
              <a:gd name="connsiteY3" fmla="*/ 0 h 2363364"/>
              <a:gd name="connsiteX4" fmla="*/ 279052 w 9143999"/>
              <a:gd name="connsiteY4" fmla="*/ 0 h 2363364"/>
              <a:gd name="connsiteX5" fmla="*/ 482202 w 9143999"/>
              <a:gd name="connsiteY5" fmla="*/ 0 h 2363364"/>
              <a:gd name="connsiteX6" fmla="*/ 765720 w 9143999"/>
              <a:gd name="connsiteY6" fmla="*/ 0 h 2363364"/>
              <a:gd name="connsiteX7" fmla="*/ 1142999 w 9143999"/>
              <a:gd name="connsiteY7" fmla="*/ 0 h 2363364"/>
              <a:gd name="connsiteX8" fmla="*/ 1370985 w 9143999"/>
              <a:gd name="connsiteY8" fmla="*/ 0 h 2363364"/>
              <a:gd name="connsiteX9" fmla="*/ 1627435 w 9143999"/>
              <a:gd name="connsiteY9" fmla="*/ 0 h 2363364"/>
              <a:gd name="connsiteX10" fmla="*/ 1914022 w 9143999"/>
              <a:gd name="connsiteY10" fmla="*/ 0 h 2363364"/>
              <a:gd name="connsiteX11" fmla="*/ 2232421 w 9143999"/>
              <a:gd name="connsiteY11" fmla="*/ 0 h 2363364"/>
              <a:gd name="connsiteX12" fmla="*/ 2584307 w 9143999"/>
              <a:gd name="connsiteY12" fmla="*/ 0 h 2363364"/>
              <a:gd name="connsiteX13" fmla="*/ 2971353 w 9143999"/>
              <a:gd name="connsiteY13" fmla="*/ 0 h 2363364"/>
              <a:gd name="connsiteX14" fmla="*/ 3395234 w 9143999"/>
              <a:gd name="connsiteY14" fmla="*/ 0 h 2363364"/>
              <a:gd name="connsiteX15" fmla="*/ 3857624 w 9143999"/>
              <a:gd name="connsiteY15" fmla="*/ 0 h 2363364"/>
              <a:gd name="connsiteX16" fmla="*/ 4360198 w 9143999"/>
              <a:gd name="connsiteY16" fmla="*/ 0 h 2363364"/>
              <a:gd name="connsiteX17" fmla="*/ 4904630 w 9143999"/>
              <a:gd name="connsiteY17" fmla="*/ 0 h 2363364"/>
              <a:gd name="connsiteX18" fmla="*/ 5492594 w 9143999"/>
              <a:gd name="connsiteY18" fmla="*/ 0 h 2363364"/>
              <a:gd name="connsiteX19" fmla="*/ 6125765 w 9143999"/>
              <a:gd name="connsiteY19" fmla="*/ 0 h 2363364"/>
              <a:gd name="connsiteX20" fmla="*/ 6805816 w 9143999"/>
              <a:gd name="connsiteY20" fmla="*/ 0 h 2363364"/>
              <a:gd name="connsiteX21" fmla="*/ 7534423 w 9143999"/>
              <a:gd name="connsiteY21" fmla="*/ 0 h 2363364"/>
              <a:gd name="connsiteX22" fmla="*/ 8313259 w 9143999"/>
              <a:gd name="connsiteY22" fmla="*/ 0 h 2363364"/>
              <a:gd name="connsiteX23" fmla="*/ 9143999 w 9143999"/>
              <a:gd name="connsiteY23" fmla="*/ 0 h 2363364"/>
              <a:gd name="connsiteX24" fmla="*/ 9143999 w 9143999"/>
              <a:gd name="connsiteY24" fmla="*/ 2259986 h 2363364"/>
              <a:gd name="connsiteX25" fmla="*/ 3479799 w 9143999"/>
              <a:gd name="connsiteY25" fmla="*/ 2317282 h 2363364"/>
              <a:gd name="connsiteX26" fmla="*/ 18255 w 9143999"/>
              <a:gd name="connsiteY26" fmla="*/ 2076965 h 2363364"/>
              <a:gd name="connsiteX27" fmla="*/ 0 w 9143999"/>
              <a:gd name="connsiteY27" fmla="*/ 2072185 h 236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43999" h="2363364">
                <a:moveTo>
                  <a:pt x="0" y="0"/>
                </a:moveTo>
                <a:lnTo>
                  <a:pt x="17859" y="0"/>
                </a:lnTo>
                <a:lnTo>
                  <a:pt x="60275" y="0"/>
                </a:lnTo>
                <a:lnTo>
                  <a:pt x="142874" y="0"/>
                </a:lnTo>
                <a:lnTo>
                  <a:pt x="279052" y="0"/>
                </a:lnTo>
                <a:lnTo>
                  <a:pt x="482202" y="0"/>
                </a:lnTo>
                <a:lnTo>
                  <a:pt x="765720" y="0"/>
                </a:lnTo>
                <a:lnTo>
                  <a:pt x="1142999" y="0"/>
                </a:lnTo>
                <a:lnTo>
                  <a:pt x="1370985" y="0"/>
                </a:lnTo>
                <a:lnTo>
                  <a:pt x="1627435" y="0"/>
                </a:lnTo>
                <a:lnTo>
                  <a:pt x="1914022" y="0"/>
                </a:lnTo>
                <a:lnTo>
                  <a:pt x="2232421" y="0"/>
                </a:lnTo>
                <a:lnTo>
                  <a:pt x="2584307" y="0"/>
                </a:lnTo>
                <a:lnTo>
                  <a:pt x="2971353" y="0"/>
                </a:lnTo>
                <a:lnTo>
                  <a:pt x="3395234" y="0"/>
                </a:lnTo>
                <a:lnTo>
                  <a:pt x="3857624" y="0"/>
                </a:lnTo>
                <a:lnTo>
                  <a:pt x="4360198" y="0"/>
                </a:lnTo>
                <a:lnTo>
                  <a:pt x="4904630" y="0"/>
                </a:lnTo>
                <a:lnTo>
                  <a:pt x="5492594" y="0"/>
                </a:lnTo>
                <a:lnTo>
                  <a:pt x="6125765" y="0"/>
                </a:lnTo>
                <a:lnTo>
                  <a:pt x="6805816" y="0"/>
                </a:lnTo>
                <a:lnTo>
                  <a:pt x="7534423" y="0"/>
                </a:lnTo>
                <a:lnTo>
                  <a:pt x="8313259" y="0"/>
                </a:lnTo>
                <a:lnTo>
                  <a:pt x="9143999" y="0"/>
                </a:lnTo>
                <a:cubicBezTo>
                  <a:pt x="9143999" y="0"/>
                  <a:pt x="9143999" y="0"/>
                  <a:pt x="9143999" y="2259986"/>
                </a:cubicBezTo>
                <a:cubicBezTo>
                  <a:pt x="7905749" y="2056269"/>
                  <a:pt x="5375274" y="2135846"/>
                  <a:pt x="3479799" y="2317282"/>
                </a:cubicBezTo>
                <a:cubicBezTo>
                  <a:pt x="1702791" y="2490361"/>
                  <a:pt x="199255" y="2123499"/>
                  <a:pt x="18255" y="2076965"/>
                </a:cubicBezTo>
                <a:lnTo>
                  <a:pt x="0" y="2072185"/>
                </a:lnTo>
                <a:close/>
              </a:path>
            </a:pathLst>
          </a:custGeom>
        </p:spPr>
      </p:pic>
      <p:sp>
        <p:nvSpPr>
          <p:cNvPr id="8" name="Text Box 4">
            <a:extLst>
              <a:ext uri="{FF2B5EF4-FFF2-40B4-BE49-F238E27FC236}">
                <a16:creationId xmlns:a16="http://schemas.microsoft.com/office/drawing/2014/main" id="{B9C3B2F7-9E42-4F24-A524-86E5DE38D871}"/>
              </a:ext>
            </a:extLst>
          </p:cNvPr>
          <p:cNvSpPr txBox="1">
            <a:spLocks noChangeArrowheads="1"/>
          </p:cNvSpPr>
          <p:nvPr userDrawn="1"/>
        </p:nvSpPr>
        <p:spPr bwMode="auto">
          <a:xfrm>
            <a:off x="189564" y="4844768"/>
            <a:ext cx="1886872" cy="23083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50000"/>
              </a:spcBef>
              <a:spcAft>
                <a:spcPts val="0"/>
              </a:spcAft>
              <a:buClrTx/>
              <a:buSzTx/>
              <a:buFontTx/>
              <a:buNone/>
              <a:defRPr/>
            </a:pPr>
            <a:r>
              <a:rPr kumimoji="0" lang="en-US" altLang="zh-CN" sz="825" b="0" i="0" u="none" strike="noStrike" kern="1200" cap="none" spc="0" normalizeH="0" baseline="0" noProof="0" dirty="0">
                <a:ln>
                  <a:noFill/>
                </a:ln>
                <a:solidFill>
                  <a:schemeClr val="bg1"/>
                </a:solidFill>
                <a:effectLst/>
                <a:uLnTx/>
                <a:uFillTx/>
                <a:latin typeface="微软雅黑 Light" panose="020B0502040204020203" pitchFamily="34" charset="-122"/>
                <a:ea typeface="宋体" panose="02010600030101010101" pitchFamily="2" charset="-122"/>
                <a:cs typeface="+mn-cs"/>
              </a:rPr>
              <a:t>©SPIC 2020. All Rights </a:t>
            </a:r>
            <a:r>
              <a:rPr kumimoji="0" lang="en-US" altLang="zh-CN" sz="900" b="0" i="0" u="none" strike="noStrike" kern="1200" cap="none" spc="0" normalizeH="0" baseline="0" noProof="0" dirty="0">
                <a:ln>
                  <a:noFill/>
                </a:ln>
                <a:solidFill>
                  <a:schemeClr val="bg1"/>
                </a:solidFill>
                <a:effectLst/>
                <a:uLnTx/>
                <a:uFillTx/>
                <a:latin typeface="微软雅黑 Light" panose="020B0502040204020203" pitchFamily="34" charset="-122"/>
                <a:ea typeface="宋体" panose="02010600030101010101" pitchFamily="2" charset="-122"/>
                <a:cs typeface="+mn-cs"/>
              </a:rPr>
              <a:t>Reserved</a:t>
            </a:r>
            <a:r>
              <a:rPr kumimoji="0" lang="en-US" altLang="zh-CN" sz="825"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a:t>
            </a:r>
          </a:p>
        </p:txBody>
      </p:sp>
      <p:grpSp>
        <p:nvGrpSpPr>
          <p:cNvPr id="13" name="组合 12">
            <a:extLst>
              <a:ext uri="{FF2B5EF4-FFF2-40B4-BE49-F238E27FC236}">
                <a16:creationId xmlns:a16="http://schemas.microsoft.com/office/drawing/2014/main" id="{E43C1236-552C-46F4-8FF5-E3F4ABFBA66C}"/>
              </a:ext>
            </a:extLst>
          </p:cNvPr>
          <p:cNvGrpSpPr/>
          <p:nvPr userDrawn="1"/>
        </p:nvGrpSpPr>
        <p:grpSpPr>
          <a:xfrm>
            <a:off x="0" y="46961"/>
            <a:ext cx="6858000" cy="633744"/>
            <a:chOff x="0" y="31182"/>
            <a:chExt cx="9144000" cy="844991"/>
          </a:xfrm>
        </p:grpSpPr>
        <p:pic>
          <p:nvPicPr>
            <p:cNvPr id="14" name="图片 13">
              <a:extLst>
                <a:ext uri="{FF2B5EF4-FFF2-40B4-BE49-F238E27FC236}">
                  <a16:creationId xmlns:a16="http://schemas.microsoft.com/office/drawing/2014/main" id="{08856907-F659-489B-80A9-8FCA5233BD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967" y="31182"/>
              <a:ext cx="1307261" cy="717730"/>
            </a:xfrm>
            <a:prstGeom prst="rect">
              <a:avLst/>
            </a:prstGeom>
          </p:spPr>
        </p:pic>
        <p:pic>
          <p:nvPicPr>
            <p:cNvPr id="15" name="图形 14">
              <a:extLst>
                <a:ext uri="{FF2B5EF4-FFF2-40B4-BE49-F238E27FC236}">
                  <a16:creationId xmlns:a16="http://schemas.microsoft.com/office/drawing/2014/main" id="{1CC06DFB-6281-4780-8DAB-628EFAE5E7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05278"/>
              <a:ext cx="9144000" cy="70895"/>
            </a:xfrm>
            <a:prstGeom prst="rect">
              <a:avLst/>
            </a:prstGeom>
          </p:spPr>
        </p:pic>
      </p:grpSp>
      <p:sp>
        <p:nvSpPr>
          <p:cNvPr id="6" name="文本框 5">
            <a:extLst>
              <a:ext uri="{FF2B5EF4-FFF2-40B4-BE49-F238E27FC236}">
                <a16:creationId xmlns:a16="http://schemas.microsoft.com/office/drawing/2014/main" id="{622EEDF1-F96B-450D-99C7-9B41375E77A2}"/>
              </a:ext>
            </a:extLst>
          </p:cNvPr>
          <p:cNvSpPr txBox="1"/>
          <p:nvPr userDrawn="1"/>
        </p:nvSpPr>
        <p:spPr>
          <a:xfrm>
            <a:off x="6434825" y="4867031"/>
            <a:ext cx="450050" cy="253916"/>
          </a:xfrm>
          <a:prstGeom prst="rect">
            <a:avLst/>
          </a:prstGeom>
          <a:noFill/>
        </p:spPr>
        <p:txBody>
          <a:bodyPr wrap="square" rtlCol="0">
            <a:spAutoFit/>
          </a:bodyPr>
          <a:lstStyle/>
          <a:p>
            <a:fld id="{26CBEC8B-D4F5-4765-BA16-D6C967C3AE9B}" type="slidenum">
              <a:rPr lang="zh-CN" altLang="en-US" sz="1050" smtClean="0">
                <a:solidFill>
                  <a:schemeClr val="bg1">
                    <a:lumMod val="50000"/>
                  </a:schemeClr>
                </a:solidFill>
                <a:latin typeface="微软雅黑 Light" panose="020B0502040204020203" pitchFamily="34" charset="-122"/>
                <a:ea typeface="微软雅黑 Light" panose="020B0502040204020203" pitchFamily="34" charset="-122"/>
              </a:rPr>
              <a:t>‹#›</a:t>
            </a:fld>
            <a:endParaRPr lang="zh-CN" altLang="en-US" sz="105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0" name="Text Box 4"/>
          <p:cNvSpPr txBox="1">
            <a:spLocks noChangeArrowheads="1"/>
          </p:cNvSpPr>
          <p:nvPr userDrawn="1"/>
        </p:nvSpPr>
        <p:spPr bwMode="auto">
          <a:xfrm>
            <a:off x="44624" y="4881984"/>
            <a:ext cx="2449513" cy="18466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600"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©SPIC 2022. All Rights Reserved.</a:t>
            </a:r>
          </a:p>
        </p:txBody>
      </p:sp>
      <p:sp>
        <p:nvSpPr>
          <p:cNvPr id="11" name="TextBox 10"/>
          <p:cNvSpPr txBox="1"/>
          <p:nvPr userDrawn="1"/>
        </p:nvSpPr>
        <p:spPr>
          <a:xfrm>
            <a:off x="5085184" y="4874290"/>
            <a:ext cx="1460656" cy="200055"/>
          </a:xfrm>
          <a:prstGeom prst="rect">
            <a:avLst/>
          </a:prstGeom>
          <a:noFill/>
        </p:spPr>
        <p:txBody>
          <a:bodyPr wrap="none" rtlCol="0">
            <a:spAutoFit/>
          </a:bodyPr>
          <a:lstStyle/>
          <a:p>
            <a:r>
              <a:rPr lang="zh-CN" altLang="en-US" sz="700" dirty="0">
                <a:solidFill>
                  <a:schemeClr val="bg1">
                    <a:lumMod val="65000"/>
                  </a:schemeClr>
                </a:solidFill>
                <a:latin typeface="微软雅黑" pitchFamily="34" charset="-122"/>
                <a:ea typeface="微软雅黑" pitchFamily="34" charset="-122"/>
              </a:rPr>
              <a:t>绿色 创新 融合，真信 真干 真成</a:t>
            </a:r>
          </a:p>
        </p:txBody>
      </p:sp>
    </p:spTree>
    <p:extLst>
      <p:ext uri="{BB962C8B-B14F-4D97-AF65-F5344CB8AC3E}">
        <p14:creationId xmlns:p14="http://schemas.microsoft.com/office/powerpoint/2010/main" val="202931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E2BA81ED-DC36-4B55-8D38-3E99EECAC876}"/>
              </a:ext>
            </a:extLst>
          </p:cNvPr>
          <p:cNvSpPr/>
          <p:nvPr userDrawn="1"/>
        </p:nvSpPr>
        <p:spPr>
          <a:xfrm>
            <a:off x="-8976" y="0"/>
            <a:ext cx="68669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C54E7BB-A607-4E4C-8D3C-101D64ACD66D}"/>
              </a:ext>
            </a:extLst>
          </p:cNvPr>
          <p:cNvSpPr/>
          <p:nvPr userDrawn="1"/>
        </p:nvSpPr>
        <p:spPr>
          <a:xfrm>
            <a:off x="0" y="-14234"/>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4"/>
          <p:cNvSpPr txBox="1">
            <a:spLocks noChangeArrowheads="1"/>
          </p:cNvSpPr>
          <p:nvPr userDrawn="1"/>
        </p:nvSpPr>
        <p:spPr bwMode="auto">
          <a:xfrm>
            <a:off x="44624" y="4881984"/>
            <a:ext cx="2449513" cy="18466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600"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©SPIC 2022. All Rights Reserved.</a:t>
            </a:r>
          </a:p>
        </p:txBody>
      </p:sp>
      <p:sp>
        <p:nvSpPr>
          <p:cNvPr id="7" name="TextBox 6"/>
          <p:cNvSpPr txBox="1"/>
          <p:nvPr userDrawn="1"/>
        </p:nvSpPr>
        <p:spPr>
          <a:xfrm>
            <a:off x="5085184" y="4874290"/>
            <a:ext cx="1460656" cy="200055"/>
          </a:xfrm>
          <a:prstGeom prst="rect">
            <a:avLst/>
          </a:prstGeom>
          <a:noFill/>
        </p:spPr>
        <p:txBody>
          <a:bodyPr wrap="none" rtlCol="0">
            <a:spAutoFit/>
          </a:bodyPr>
          <a:lstStyle/>
          <a:p>
            <a:r>
              <a:rPr lang="zh-CN" altLang="en-US" sz="700" dirty="0">
                <a:solidFill>
                  <a:schemeClr val="bg1">
                    <a:lumMod val="65000"/>
                  </a:schemeClr>
                </a:solidFill>
                <a:latin typeface="微软雅黑" pitchFamily="34" charset="-122"/>
                <a:ea typeface="微软雅黑" pitchFamily="34" charset="-122"/>
              </a:rPr>
              <a:t>绿色 创新 融合，真信 真干 真成</a:t>
            </a:r>
          </a:p>
        </p:txBody>
      </p:sp>
    </p:spTree>
    <p:extLst>
      <p:ext uri="{BB962C8B-B14F-4D97-AF65-F5344CB8AC3E}">
        <p14:creationId xmlns:p14="http://schemas.microsoft.com/office/powerpoint/2010/main" val="12882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78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F7130E-B61C-4A2B-9FD3-B64F35453FB8}"/>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a16="http://schemas.microsoft.com/office/drawing/2014/main" id="{88749D71-6ADD-4CF0-B041-7C63F9485A14}"/>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5502F1-3047-4B37-A631-670EECA46C5E}"/>
              </a:ext>
            </a:extLst>
          </p:cNvPr>
          <p:cNvSpPr>
            <a:spLocks noGrp="1"/>
          </p:cNvSpPr>
          <p:nvPr>
            <p:ph type="dt" sz="half" idx="10"/>
          </p:nvPr>
        </p:nvSpPr>
        <p:spPr/>
        <p:txBody>
          <a:bodyPr/>
          <a:lstStyle/>
          <a:p>
            <a:fld id="{E6FD37E4-7149-47A6-B3CD-DDA1B2A79544}" type="datetimeFigureOut">
              <a:rPr lang="zh-CN" altLang="en-US" smtClean="0"/>
              <a:t>2025/11/18</a:t>
            </a:fld>
            <a:endParaRPr lang="zh-CN" altLang="en-US"/>
          </a:p>
        </p:txBody>
      </p:sp>
      <p:sp>
        <p:nvSpPr>
          <p:cNvPr id="5" name="页脚占位符 4">
            <a:extLst>
              <a:ext uri="{FF2B5EF4-FFF2-40B4-BE49-F238E27FC236}">
                <a16:creationId xmlns:a16="http://schemas.microsoft.com/office/drawing/2014/main" id="{77662016-18B6-4AE1-9BC9-85BF59DFBF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0EBB08-AD1B-4197-ABF7-06DEAB17FDD6}"/>
              </a:ext>
            </a:extLst>
          </p:cNvPr>
          <p:cNvSpPr>
            <a:spLocks noGrp="1"/>
          </p:cNvSpPr>
          <p:nvPr>
            <p:ph type="sldNum" sz="quarter" idx="12"/>
          </p:nvPr>
        </p:nvSpPr>
        <p:spPr/>
        <p:txBody>
          <a:bodyPr/>
          <a:lstStyle/>
          <a:p>
            <a:fld id="{0CD97CA7-5F58-42FD-B091-87BC2CC1609F}" type="slidenum">
              <a:rPr lang="zh-CN" altLang="en-US" smtClean="0"/>
              <a:t>‹#›</a:t>
            </a:fld>
            <a:endParaRPr lang="zh-CN" altLang="en-US"/>
          </a:p>
        </p:txBody>
      </p:sp>
    </p:spTree>
    <p:extLst>
      <p:ext uri="{BB962C8B-B14F-4D97-AF65-F5344CB8AC3E}">
        <p14:creationId xmlns:p14="http://schemas.microsoft.com/office/powerpoint/2010/main" val="239665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4624" y="4881984"/>
            <a:ext cx="2449513" cy="18466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600" b="0" i="0" u="none" strike="noStrike" kern="1200" cap="none" spc="0" normalizeH="0" baseline="0" noProof="0" dirty="0">
                <a:ln>
                  <a:noFill/>
                </a:ln>
                <a:solidFill>
                  <a:srgbClr val="808080"/>
                </a:solidFill>
                <a:effectLst/>
                <a:uLnTx/>
                <a:uFillTx/>
                <a:latin typeface="微软雅黑 Light" panose="020B0502040204020203" pitchFamily="34" charset="-122"/>
                <a:ea typeface="宋体" panose="02010600030101010101" pitchFamily="2" charset="-122"/>
                <a:cs typeface="+mn-cs"/>
              </a:rPr>
              <a:t>©SPIC 2022. All Rights Reserved.</a:t>
            </a:r>
          </a:p>
        </p:txBody>
      </p:sp>
      <p:sp>
        <p:nvSpPr>
          <p:cNvPr id="3" name="TextBox 2"/>
          <p:cNvSpPr txBox="1"/>
          <p:nvPr userDrawn="1"/>
        </p:nvSpPr>
        <p:spPr>
          <a:xfrm>
            <a:off x="5085184" y="4874290"/>
            <a:ext cx="1460656" cy="200055"/>
          </a:xfrm>
          <a:prstGeom prst="rect">
            <a:avLst/>
          </a:prstGeom>
          <a:noFill/>
        </p:spPr>
        <p:txBody>
          <a:bodyPr wrap="none" rtlCol="0">
            <a:spAutoFit/>
          </a:bodyPr>
          <a:lstStyle/>
          <a:p>
            <a:r>
              <a:rPr lang="zh-CN" altLang="en-US" sz="700" dirty="0">
                <a:solidFill>
                  <a:schemeClr val="bg1">
                    <a:lumMod val="65000"/>
                  </a:schemeClr>
                </a:solidFill>
                <a:latin typeface="微软雅黑" pitchFamily="34" charset="-122"/>
                <a:ea typeface="微软雅黑" pitchFamily="34" charset="-122"/>
              </a:rPr>
              <a:t>绿色 创新 融合，真信 真干 真成</a:t>
            </a:r>
          </a:p>
        </p:txBody>
      </p:sp>
    </p:spTree>
    <p:extLst>
      <p:ext uri="{BB962C8B-B14F-4D97-AF65-F5344CB8AC3E}">
        <p14:creationId xmlns:p14="http://schemas.microsoft.com/office/powerpoint/2010/main" val="1127949558"/>
      </p:ext>
    </p:extLst>
  </p:cSld>
  <p:clrMap bg1="lt1" tx1="dk1" bg2="lt2" tx2="dk2" accent1="accent1" accent2="accent2" accent3="accent3" accent4="accent4" accent5="accent5" accent6="accent6" hlink="hlink" folHlink="folHlink"/>
  <p:sldLayoutIdLst>
    <p:sldLayoutId id="2147483671" r:id="rId1"/>
    <p:sldLayoutId id="2147483676" r:id="rId2"/>
    <p:sldLayoutId id="2147483677" r:id="rId3"/>
    <p:sldLayoutId id="2147483659" r:id="rId4"/>
    <p:sldLayoutId id="2147483663" r:id="rId5"/>
    <p:sldLayoutId id="2147483662" r:id="rId6"/>
    <p:sldLayoutId id="2147483660" r:id="rId7"/>
    <p:sldLayoutId id="2147483678" r:id="rId8"/>
    <p:sldLayoutId id="2147483679" r:id="rId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3.jp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chart" Target="../charts/char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4098" name="TextBox 5"/>
          <p:cNvSpPr txBox="1"/>
          <p:nvPr/>
        </p:nvSpPr>
        <p:spPr>
          <a:xfrm>
            <a:off x="0" y="1113413"/>
            <a:ext cx="6858000" cy="2178417"/>
          </a:xfrm>
          <a:prstGeom prst="rect">
            <a:avLst/>
          </a:prstGeom>
          <a:noFill/>
          <a:ln w="9525">
            <a:noFill/>
          </a:ln>
        </p:spPr>
        <p:txBody>
          <a:bodyPr wrap="square">
            <a:spAutoFit/>
          </a:bodyPr>
          <a:lstStyle/>
          <a:p>
            <a:pPr algn="ctr"/>
            <a:r>
              <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AI Empowers the Development of China’s Offshore Wind Power</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gn="ctr">
              <a:lnSpc>
                <a:spcPct val="150000"/>
              </a:lnSpc>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——Developments, Challenges, and Future of China’s Offshore Wind Industry</a:t>
            </a:r>
          </a:p>
          <a:p>
            <a:pPr algn="ctr"/>
            <a:endPar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gn="ctr">
              <a:lnSpc>
                <a:spcPct val="15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Dr. LIU Wei</a:t>
            </a:r>
          </a:p>
          <a:p>
            <a:pPr algn="ctr">
              <a:lnSpc>
                <a:spcPct val="15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SPIC Economic and Technological Research Consulting Co., Ltd</a:t>
            </a:r>
          </a:p>
          <a:p>
            <a:pPr algn="ctr">
              <a:lnSpc>
                <a:spcPct val="15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Deputy Director</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8563-0FAD-9547-EFA4-9698569C9D89}"/>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A5CC0A7E-AC16-8B52-B1FB-531CB470EF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6048BE20-3F0A-9149-3371-3BB9C8416DC1}"/>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Current Status of China's Offshore Wind Development</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D64AF7B6-7950-D554-78D8-9CE7A7883F2F}"/>
              </a:ext>
            </a:extLst>
          </p:cNvPr>
          <p:cNvSpPr>
            <a:spLocks noChangeArrowheads="1"/>
          </p:cNvSpPr>
          <p:nvPr/>
        </p:nvSpPr>
        <p:spPr bwMode="auto">
          <a:xfrm>
            <a:off x="3501008" y="915566"/>
            <a:ext cx="3024336" cy="411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nl-NL" altLang="zh-CN" sz="2000" b="1" dirty="0">
                <a:latin typeface="Arial" panose="020B0604020202020204" pitchFamily="34" charset="0"/>
                <a:cs typeface="Arial" panose="020B0604020202020204" pitchFamily="34" charset="0"/>
              </a:rPr>
              <a:t>1.</a:t>
            </a:r>
            <a:r>
              <a:rPr lang="en-US" altLang="zh-CN" sz="2000" b="1" dirty="0">
                <a:latin typeface="Arial" panose="020B0604020202020204" pitchFamily="34" charset="0"/>
                <a:cs typeface="Arial" panose="020B0604020202020204" pitchFamily="34" charset="0"/>
              </a:rPr>
              <a:t>5 </a:t>
            </a:r>
            <a:r>
              <a:rPr lang="nl-NL" altLang="zh-CN" sz="2000" b="1" dirty="0">
                <a:latin typeface="Arial" panose="020B0604020202020204" pitchFamily="34" charset="0"/>
                <a:cs typeface="Arial" panose="020B0604020202020204" pitchFamily="34" charset="0"/>
              </a:rPr>
              <a:t>Cost Optimization</a:t>
            </a:r>
            <a:endParaRPr lang="en-US" altLang="zh-CN" sz="2000" b="1" dirty="0">
              <a:latin typeface="Arial" panose="020B0604020202020204" pitchFamily="34" charset="0"/>
              <a:cs typeface="Arial" panose="020B0604020202020204" pitchFamily="34" charset="0"/>
            </a:endParaRPr>
          </a:p>
          <a:p>
            <a:pPr marL="171450" lvl="0" indent="-171450">
              <a:lnSpc>
                <a:spcPct val="150000"/>
              </a:lnSpc>
              <a:buFont typeface="Arial" panose="020B0604020202020204" pitchFamily="34" charset="0"/>
              <a:buChar char="•"/>
              <a:defRPr/>
            </a:pPr>
            <a:r>
              <a:rPr lang="en-US" altLang="zh-CN" sz="1600" dirty="0">
                <a:solidFill>
                  <a:prstClr val="black"/>
                </a:solidFill>
              </a:rPr>
              <a:t>Average unit investment (2015): approximately 2,670 USD/ kW;</a:t>
            </a:r>
          </a:p>
          <a:p>
            <a:pPr marL="171450" lvl="0" indent="-171450">
              <a:lnSpc>
                <a:spcPct val="150000"/>
              </a:lnSpc>
              <a:buFont typeface="Arial" panose="020B0604020202020204" pitchFamily="34" charset="0"/>
              <a:buChar char="•"/>
              <a:defRPr/>
            </a:pPr>
            <a:r>
              <a:rPr lang="en-US" altLang="zh-CN" sz="1600" dirty="0">
                <a:solidFill>
                  <a:prstClr val="black"/>
                </a:solidFill>
              </a:rPr>
              <a:t>Average unit investment (2024): 1,260 to 1,750 USD/ kW, representing a roughly 50% decrease compared to 2015</a:t>
            </a:r>
          </a:p>
          <a:p>
            <a:pPr marL="171450" lvl="0" indent="-171450">
              <a:lnSpc>
                <a:spcPct val="150000"/>
              </a:lnSpc>
              <a:buFont typeface="Arial" panose="020B0604020202020204" pitchFamily="34" charset="0"/>
              <a:buChar char="•"/>
              <a:defRPr/>
            </a:pPr>
            <a:r>
              <a:rPr lang="en-US" altLang="zh-CN" sz="1600" dirty="0">
                <a:solidFill>
                  <a:prstClr val="black"/>
                </a:solidFill>
              </a:rPr>
              <a:t>LCOE for nearshore projects: fallen to 0.04 USD/ kWh, lower than the cost of coal-fired power</a:t>
            </a:r>
          </a:p>
        </p:txBody>
      </p:sp>
      <p:pic>
        <p:nvPicPr>
          <p:cNvPr id="4" name="图片 3" descr="海上有艘帆船&#10;&#10;AI 生成的内容可能不正确。">
            <a:extLst>
              <a:ext uri="{FF2B5EF4-FFF2-40B4-BE49-F238E27FC236}">
                <a16:creationId xmlns:a16="http://schemas.microsoft.com/office/drawing/2014/main" id="{56D5A4E4-66FE-87B2-7476-78192424141E}"/>
              </a:ext>
            </a:extLst>
          </p:cNvPr>
          <p:cNvPicPr>
            <a:picLocks noChangeAspect="1"/>
          </p:cNvPicPr>
          <p:nvPr/>
        </p:nvPicPr>
        <p:blipFill>
          <a:blip r:embed="rId5">
            <a:extLst>
              <a:ext uri="{28A0092B-C50C-407E-A947-70E740481C1C}">
                <a14:useLocalDpi xmlns:a14="http://schemas.microsoft.com/office/drawing/2010/main" val="0"/>
              </a:ext>
            </a:extLst>
          </a:blip>
          <a:srcRect l="10188" b="6601"/>
          <a:stretch>
            <a:fillRect/>
          </a:stretch>
        </p:blipFill>
        <p:spPr>
          <a:xfrm>
            <a:off x="0" y="644636"/>
            <a:ext cx="3051720" cy="4498416"/>
          </a:xfrm>
          <a:prstGeom prst="rect">
            <a:avLst/>
          </a:prstGeom>
        </p:spPr>
      </p:pic>
    </p:spTree>
    <p:extLst>
      <p:ext uri="{BB962C8B-B14F-4D97-AF65-F5344CB8AC3E}">
        <p14:creationId xmlns:p14="http://schemas.microsoft.com/office/powerpoint/2010/main" val="340763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5A33E34-98A8-4ED3-8445-4DFEE192619C}"/>
              </a:ext>
            </a:extLst>
          </p:cNvPr>
          <p:cNvSpPr/>
          <p:nvPr/>
        </p:nvSpPr>
        <p:spPr>
          <a:xfrm>
            <a:off x="0" y="3208539"/>
            <a:ext cx="6858000" cy="1934961"/>
          </a:xfrm>
          <a:prstGeom prst="rect">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E9D915C2-0CB8-4C82-9F3D-87AB2540BA0B}"/>
              </a:ext>
            </a:extLst>
          </p:cNvPr>
          <p:cNvSpPr txBox="1"/>
          <p:nvPr/>
        </p:nvSpPr>
        <p:spPr>
          <a:xfrm>
            <a:off x="859336" y="3874613"/>
            <a:ext cx="2137616" cy="646331"/>
          </a:xfrm>
          <a:prstGeom prst="rect">
            <a:avLst/>
          </a:prstGeom>
          <a:noFill/>
        </p:spPr>
        <p:txBody>
          <a:bodyPr wrap="square" rtlCol="0">
            <a:spAutoFit/>
          </a:bodyPr>
          <a:lstStyle/>
          <a:p>
            <a:r>
              <a:rPr lang="en-US" altLang="zh-CN" sz="3600" b="1" i="1" dirty="0">
                <a:solidFill>
                  <a:srgbClr val="FFC000"/>
                </a:solidFill>
                <a:latin typeface="微软雅黑" panose="020B0503020204020204" pitchFamily="34" charset="-122"/>
                <a:ea typeface="微软雅黑" panose="020B0503020204020204" pitchFamily="34" charset="-122"/>
              </a:rPr>
              <a:t>PART 02</a:t>
            </a:r>
            <a:endParaRPr lang="zh-CN" altLang="en-US" sz="3600" b="1" i="1" dirty="0">
              <a:solidFill>
                <a:srgbClr val="FFC000"/>
              </a:solidFill>
              <a:latin typeface="微软雅黑" panose="020B0503020204020204" pitchFamily="34" charset="-122"/>
              <a:ea typeface="微软雅黑" panose="020B0503020204020204" pitchFamily="34" charset="-122"/>
            </a:endParaRPr>
          </a:p>
        </p:txBody>
      </p:sp>
      <p:sp>
        <p:nvSpPr>
          <p:cNvPr id="12" name="Freeform 5">
            <a:extLst>
              <a:ext uri="{FF2B5EF4-FFF2-40B4-BE49-F238E27FC236}">
                <a16:creationId xmlns:a16="http://schemas.microsoft.com/office/drawing/2014/main" id="{6FE382C6-A98C-4D42-A2A7-CA9E0B251D71}"/>
              </a:ext>
            </a:extLst>
          </p:cNvPr>
          <p:cNvSpPr>
            <a:spLocks/>
          </p:cNvSpPr>
          <p:nvPr/>
        </p:nvSpPr>
        <p:spPr bwMode="auto">
          <a:xfrm>
            <a:off x="782706" y="3763331"/>
            <a:ext cx="1031290" cy="824643"/>
          </a:xfrm>
          <a:custGeom>
            <a:avLst/>
            <a:gdLst>
              <a:gd name="T0" fmla="*/ 945 w 945"/>
              <a:gd name="T1" fmla="*/ 133 h 964"/>
              <a:gd name="T2" fmla="*/ 945 w 945"/>
              <a:gd name="T3" fmla="*/ 0 h 964"/>
              <a:gd name="T4" fmla="*/ 0 w 945"/>
              <a:gd name="T5" fmla="*/ 0 h 964"/>
              <a:gd name="T6" fmla="*/ 0 w 945"/>
              <a:gd name="T7" fmla="*/ 964 h 964"/>
              <a:gd name="T8" fmla="*/ 945 w 945"/>
              <a:gd name="T9" fmla="*/ 964 h 964"/>
              <a:gd name="T10" fmla="*/ 945 w 945"/>
              <a:gd name="T11" fmla="*/ 811 h 964"/>
            </a:gdLst>
            <a:ahLst/>
            <a:cxnLst>
              <a:cxn ang="0">
                <a:pos x="T0" y="T1"/>
              </a:cxn>
              <a:cxn ang="0">
                <a:pos x="T2" y="T3"/>
              </a:cxn>
              <a:cxn ang="0">
                <a:pos x="T4" y="T5"/>
              </a:cxn>
              <a:cxn ang="0">
                <a:pos x="T6" y="T7"/>
              </a:cxn>
              <a:cxn ang="0">
                <a:pos x="T8" y="T9"/>
              </a:cxn>
              <a:cxn ang="0">
                <a:pos x="T10" y="T11"/>
              </a:cxn>
            </a:cxnLst>
            <a:rect l="0" t="0" r="r" b="b"/>
            <a:pathLst>
              <a:path w="945" h="964">
                <a:moveTo>
                  <a:pt x="945" y="133"/>
                </a:moveTo>
                <a:lnTo>
                  <a:pt x="945" y="0"/>
                </a:lnTo>
                <a:lnTo>
                  <a:pt x="0" y="0"/>
                </a:lnTo>
                <a:lnTo>
                  <a:pt x="0" y="964"/>
                </a:lnTo>
                <a:lnTo>
                  <a:pt x="945" y="964"/>
                </a:lnTo>
                <a:lnTo>
                  <a:pt x="945" y="811"/>
                </a:lnTo>
              </a:path>
            </a:pathLst>
          </a:custGeom>
          <a:noFill/>
          <a:ln w="762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15" name="图形 14">
            <a:extLst>
              <a:ext uri="{FF2B5EF4-FFF2-40B4-BE49-F238E27FC236}">
                <a16:creationId xmlns:a16="http://schemas.microsoft.com/office/drawing/2014/main" id="{BEB6AF33-9437-4E88-81D2-4EA8465C1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131435"/>
            <a:ext cx="6858000" cy="112133"/>
          </a:xfrm>
          <a:prstGeom prst="rect">
            <a:avLst/>
          </a:prstGeom>
        </p:spPr>
      </p:pic>
      <p:cxnSp>
        <p:nvCxnSpPr>
          <p:cNvPr id="21" name="直接连接符 20">
            <a:extLst>
              <a:ext uri="{FF2B5EF4-FFF2-40B4-BE49-F238E27FC236}">
                <a16:creationId xmlns:a16="http://schemas.microsoft.com/office/drawing/2014/main" id="{43B67F99-B460-4776-9D8D-A6A0A9601773}"/>
              </a:ext>
            </a:extLst>
          </p:cNvPr>
          <p:cNvCxnSpPr>
            <a:cxnSpLocks/>
          </p:cNvCxnSpPr>
          <p:nvPr/>
        </p:nvCxnSpPr>
        <p:spPr>
          <a:xfrm>
            <a:off x="548680" y="1916172"/>
            <a:ext cx="5714491" cy="0"/>
          </a:xfrm>
          <a:prstGeom prst="line">
            <a:avLst/>
          </a:prstGeom>
          <a:ln w="6350">
            <a:solidFill>
              <a:srgbClr val="F18C00"/>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40D1A51-5C43-B0B1-1371-66F939944FC6}"/>
              </a:ext>
            </a:extLst>
          </p:cNvPr>
          <p:cNvSpPr txBox="1"/>
          <p:nvPr/>
        </p:nvSpPr>
        <p:spPr>
          <a:xfrm>
            <a:off x="404664" y="1012748"/>
            <a:ext cx="532859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F18C00"/>
                </a:solidFill>
                <a:latin typeface="Arial" panose="020B0604020202020204" pitchFamily="34" charset="0"/>
                <a:ea typeface="微软雅黑" pitchFamily="34" charset="-122"/>
                <a:cs typeface="Arial" panose="020B0604020202020204" pitchFamily="34" charset="0"/>
              </a:rPr>
              <a:t>Challenges Confronting China's Offshore Wind Industry</a:t>
            </a:r>
          </a:p>
          <a:p>
            <a:endParaRPr lang="zh-CN" altLang="en-US" sz="2400" b="1" dirty="0">
              <a:solidFill>
                <a:srgbClr val="C00000"/>
              </a:solidFill>
              <a:latin typeface="微软雅黑" pitchFamily="34" charset="-122"/>
              <a:ea typeface="微软雅黑" pitchFamily="34" charset="-122"/>
              <a:cs typeface="+mn-ea"/>
              <a:sym typeface="+mn-lt"/>
            </a:endParaRPr>
          </a:p>
          <a:p>
            <a:endParaRPr lang="zh-CN" altLang="en-US" sz="2400" b="1" dirty="0">
              <a:solidFill>
                <a:srgbClr val="C00000"/>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36770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9714-6EA1-7308-74E5-8C3FAF4505D3}"/>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5947EFF2-EFBB-F9CE-9C48-2838EB955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8591015A-83A2-3779-8AC2-D21848245F2C}"/>
              </a:ext>
            </a:extLst>
          </p:cNvPr>
          <p:cNvSpPr txBox="1"/>
          <p:nvPr>
            <p:custDataLst>
              <p:tags r:id="rId1"/>
            </p:custDataLst>
          </p:nvPr>
        </p:nvSpPr>
        <p:spPr>
          <a:xfrm>
            <a:off x="80628" y="178245"/>
            <a:ext cx="6858000"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2.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Challenges Confronting China's Offshore Wind Industry</a:t>
            </a: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020875CF-5C71-0917-407E-2C07E9F977E9}"/>
              </a:ext>
            </a:extLst>
          </p:cNvPr>
          <p:cNvSpPr>
            <a:spLocks noChangeArrowheads="1"/>
          </p:cNvSpPr>
          <p:nvPr/>
        </p:nvSpPr>
        <p:spPr bwMode="auto">
          <a:xfrm>
            <a:off x="476672" y="915566"/>
            <a:ext cx="6048672" cy="190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2.1 </a:t>
            </a:r>
            <a:r>
              <a:rPr lang="nl-NL" altLang="zh-CN" sz="2000" b="1" dirty="0">
                <a:latin typeface="Arial" panose="020B0604020202020204" pitchFamily="34" charset="0"/>
                <a:cs typeface="Arial" panose="020B0604020202020204" pitchFamily="34" charset="0"/>
              </a:rPr>
              <a:t>Technological Bottlenecks</a:t>
            </a:r>
            <a:endParaRPr lang="en-US" altLang="zh-CN" sz="2000" b="1" dirty="0">
              <a:latin typeface="Arial" panose="020B0604020202020204" pitchFamily="34" charset="0"/>
              <a:cs typeface="Arial" panose="020B0604020202020204" pitchFamily="34" charset="0"/>
            </a:endParaRPr>
          </a:p>
          <a:p>
            <a:pPr marL="171450" lvl="0" indent="-171450">
              <a:lnSpc>
                <a:spcPct val="150000"/>
              </a:lnSpc>
              <a:buFont typeface="Arial" panose="020B0604020202020204" pitchFamily="34" charset="0"/>
              <a:buChar char="•"/>
              <a:defRPr/>
            </a:pPr>
            <a:r>
              <a:rPr lang="en-US" altLang="zh-CN" sz="1600" dirty="0">
                <a:solidFill>
                  <a:prstClr val="black"/>
                </a:solidFill>
              </a:rPr>
              <a:t>Traditional fixed foundations: struggle to adapt to deep-sea environments</a:t>
            </a:r>
          </a:p>
          <a:p>
            <a:pPr marL="171450" lvl="0" indent="-171450">
              <a:lnSpc>
                <a:spcPct val="150000"/>
              </a:lnSpc>
              <a:buFont typeface="Arial" panose="020B0604020202020204" pitchFamily="34" charset="0"/>
              <a:buChar char="•"/>
              <a:defRPr/>
            </a:pPr>
            <a:r>
              <a:rPr lang="en-US" altLang="zh-CN" sz="1600" dirty="0">
                <a:solidFill>
                  <a:prstClr val="black"/>
                </a:solidFill>
              </a:rPr>
              <a:t>Floating foundations: large-scale application needs to overcome challenges related to cost and stability</a:t>
            </a:r>
          </a:p>
        </p:txBody>
      </p:sp>
      <p:sp>
        <p:nvSpPr>
          <p:cNvPr id="3" name="矩形 2">
            <a:extLst>
              <a:ext uri="{FF2B5EF4-FFF2-40B4-BE49-F238E27FC236}">
                <a16:creationId xmlns:a16="http://schemas.microsoft.com/office/drawing/2014/main" id="{F31FFC31-BF6C-70F7-F51A-CBCF432DCCED}"/>
              </a:ext>
            </a:extLst>
          </p:cNvPr>
          <p:cNvSpPr>
            <a:spLocks noChangeArrowheads="1"/>
          </p:cNvSpPr>
          <p:nvPr/>
        </p:nvSpPr>
        <p:spPr bwMode="auto">
          <a:xfrm>
            <a:off x="476672" y="2775224"/>
            <a:ext cx="6048672" cy="116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2.2 O&amp;M Efficiency Challenge</a:t>
            </a:r>
          </a:p>
          <a:p>
            <a:pPr marL="171450" indent="-171450">
              <a:lnSpc>
                <a:spcPct val="150000"/>
              </a:lnSpc>
              <a:buFont typeface="Arial" panose="020B0604020202020204" pitchFamily="34" charset="0"/>
              <a:buChar char="•"/>
              <a:defRPr/>
            </a:pPr>
            <a:r>
              <a:rPr lang="en-US" altLang="zh-CN" sz="1600" dirty="0">
                <a:solidFill>
                  <a:prstClr val="black"/>
                </a:solidFill>
              </a:rPr>
              <a:t>O&amp;M cost ratio: over 30% of the total lifecycle cost of offshore wind projects</a:t>
            </a:r>
          </a:p>
        </p:txBody>
      </p:sp>
      <p:sp>
        <p:nvSpPr>
          <p:cNvPr id="5" name="文本框 4">
            <a:extLst>
              <a:ext uri="{FF2B5EF4-FFF2-40B4-BE49-F238E27FC236}">
                <a16:creationId xmlns:a16="http://schemas.microsoft.com/office/drawing/2014/main" id="{E11B6359-C947-E18B-31B1-0F31142E9F2D}"/>
              </a:ext>
            </a:extLst>
          </p:cNvPr>
          <p:cNvSpPr txBox="1"/>
          <p:nvPr/>
        </p:nvSpPr>
        <p:spPr>
          <a:xfrm>
            <a:off x="476672" y="3867894"/>
            <a:ext cx="6434699" cy="836126"/>
          </a:xfrm>
          <a:prstGeom prst="rect">
            <a:avLst/>
          </a:prstGeom>
          <a:noFill/>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2.3 </a:t>
            </a:r>
            <a:r>
              <a:rPr lang="nl-NL" altLang="zh-CN" sz="2000" b="1" dirty="0">
                <a:latin typeface="Arial" panose="020B0604020202020204" pitchFamily="34" charset="0"/>
                <a:cs typeface="Arial" panose="020B0604020202020204" pitchFamily="34" charset="0"/>
              </a:rPr>
              <a:t>System Integration Compatibility Challenge</a:t>
            </a:r>
          </a:p>
          <a:p>
            <a:pPr algn="just">
              <a:spcBef>
                <a:spcPts val="450"/>
              </a:spcBef>
              <a:spcAft>
                <a:spcPts val="450"/>
              </a:spcAft>
              <a:buClr>
                <a:srgbClr val="C00000"/>
              </a:buClr>
            </a:pPr>
            <a:endParaRPr lang="en-US" altLang="zh-CN" sz="2000" b="1" dirty="0">
              <a:latin typeface="Arial" panose="020B0604020202020204" pitchFamily="34" charset="0"/>
              <a:cs typeface="Arial" panose="020B0604020202020204" pitchFamily="34" charset="0"/>
            </a:endParaRPr>
          </a:p>
        </p:txBody>
      </p:sp>
      <p:pic>
        <p:nvPicPr>
          <p:cNvPr id="6" name="图片 5" descr="海上的风车&#10;&#10;AI 生成的内容可能不正确。">
            <a:extLst>
              <a:ext uri="{FF2B5EF4-FFF2-40B4-BE49-F238E27FC236}">
                <a16:creationId xmlns:a16="http://schemas.microsoft.com/office/drawing/2014/main" id="{8A42DC62-2005-D935-CC15-464B8E7BDE7F}"/>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l="398" r="-1" b="4237"/>
          <a:stretch>
            <a:fillRect/>
          </a:stretch>
        </p:blipFill>
        <p:spPr>
          <a:xfrm>
            <a:off x="-27384" y="652124"/>
            <a:ext cx="6898447" cy="4511914"/>
          </a:xfrm>
          <a:prstGeom prst="rect">
            <a:avLst/>
          </a:prstGeom>
        </p:spPr>
      </p:pic>
    </p:spTree>
    <p:extLst>
      <p:ext uri="{BB962C8B-B14F-4D97-AF65-F5344CB8AC3E}">
        <p14:creationId xmlns:p14="http://schemas.microsoft.com/office/powerpoint/2010/main" val="294472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F7848A3-376F-428A-A268-43A819C1100E}"/>
              </a:ext>
            </a:extLst>
          </p:cNvPr>
          <p:cNvSpPr/>
          <p:nvPr/>
        </p:nvSpPr>
        <p:spPr>
          <a:xfrm>
            <a:off x="0" y="3208539"/>
            <a:ext cx="6858000" cy="1934961"/>
          </a:xfrm>
          <a:prstGeom prst="rect">
            <a:avLst/>
          </a:prstGeom>
          <a:solidFill>
            <a:srgbClr val="00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47177C6A-BA33-4863-A014-0041DF9BE2E9}"/>
              </a:ext>
            </a:extLst>
          </p:cNvPr>
          <p:cNvSpPr txBox="1"/>
          <p:nvPr/>
        </p:nvSpPr>
        <p:spPr>
          <a:xfrm>
            <a:off x="859336" y="3874613"/>
            <a:ext cx="2137616" cy="646331"/>
          </a:xfrm>
          <a:prstGeom prst="rect">
            <a:avLst/>
          </a:prstGeom>
          <a:noFill/>
        </p:spPr>
        <p:txBody>
          <a:bodyPr wrap="square" rtlCol="0">
            <a:spAutoFit/>
          </a:bodyPr>
          <a:lstStyle/>
          <a:p>
            <a:r>
              <a:rPr lang="en-US" altLang="zh-CN" sz="3600" b="1" i="1" dirty="0">
                <a:solidFill>
                  <a:srgbClr val="00B050"/>
                </a:solidFill>
                <a:latin typeface="微软雅黑" panose="020B0503020204020204" pitchFamily="34" charset="-122"/>
                <a:ea typeface="微软雅黑" panose="020B0503020204020204" pitchFamily="34" charset="-122"/>
              </a:rPr>
              <a:t>PART 03</a:t>
            </a:r>
            <a:endParaRPr lang="zh-CN" altLang="en-US" sz="3600" b="1" i="1" dirty="0">
              <a:solidFill>
                <a:srgbClr val="00B050"/>
              </a:solidFill>
              <a:latin typeface="微软雅黑" panose="020B0503020204020204" pitchFamily="34" charset="-122"/>
              <a:ea typeface="微软雅黑" panose="020B0503020204020204" pitchFamily="34" charset="-122"/>
            </a:endParaRPr>
          </a:p>
        </p:txBody>
      </p:sp>
      <p:sp>
        <p:nvSpPr>
          <p:cNvPr id="12" name="Freeform 5">
            <a:extLst>
              <a:ext uri="{FF2B5EF4-FFF2-40B4-BE49-F238E27FC236}">
                <a16:creationId xmlns:a16="http://schemas.microsoft.com/office/drawing/2014/main" id="{01C8DC35-3F9F-4F9D-8FE4-58D32F557F10}"/>
              </a:ext>
            </a:extLst>
          </p:cNvPr>
          <p:cNvSpPr>
            <a:spLocks/>
          </p:cNvSpPr>
          <p:nvPr/>
        </p:nvSpPr>
        <p:spPr bwMode="auto">
          <a:xfrm>
            <a:off x="782706" y="3763331"/>
            <a:ext cx="1031290" cy="824643"/>
          </a:xfrm>
          <a:custGeom>
            <a:avLst/>
            <a:gdLst>
              <a:gd name="T0" fmla="*/ 945 w 945"/>
              <a:gd name="T1" fmla="*/ 133 h 964"/>
              <a:gd name="T2" fmla="*/ 945 w 945"/>
              <a:gd name="T3" fmla="*/ 0 h 964"/>
              <a:gd name="T4" fmla="*/ 0 w 945"/>
              <a:gd name="T5" fmla="*/ 0 h 964"/>
              <a:gd name="T6" fmla="*/ 0 w 945"/>
              <a:gd name="T7" fmla="*/ 964 h 964"/>
              <a:gd name="T8" fmla="*/ 945 w 945"/>
              <a:gd name="T9" fmla="*/ 964 h 964"/>
              <a:gd name="T10" fmla="*/ 945 w 945"/>
              <a:gd name="T11" fmla="*/ 811 h 964"/>
            </a:gdLst>
            <a:ahLst/>
            <a:cxnLst>
              <a:cxn ang="0">
                <a:pos x="T0" y="T1"/>
              </a:cxn>
              <a:cxn ang="0">
                <a:pos x="T2" y="T3"/>
              </a:cxn>
              <a:cxn ang="0">
                <a:pos x="T4" y="T5"/>
              </a:cxn>
              <a:cxn ang="0">
                <a:pos x="T6" y="T7"/>
              </a:cxn>
              <a:cxn ang="0">
                <a:pos x="T8" y="T9"/>
              </a:cxn>
              <a:cxn ang="0">
                <a:pos x="T10" y="T11"/>
              </a:cxn>
            </a:cxnLst>
            <a:rect l="0" t="0" r="r" b="b"/>
            <a:pathLst>
              <a:path w="945" h="964">
                <a:moveTo>
                  <a:pt x="945" y="133"/>
                </a:moveTo>
                <a:lnTo>
                  <a:pt x="945" y="0"/>
                </a:lnTo>
                <a:lnTo>
                  <a:pt x="0" y="0"/>
                </a:lnTo>
                <a:lnTo>
                  <a:pt x="0" y="964"/>
                </a:lnTo>
                <a:lnTo>
                  <a:pt x="945" y="964"/>
                </a:lnTo>
                <a:lnTo>
                  <a:pt x="945" y="811"/>
                </a:lnTo>
              </a:path>
            </a:pathLst>
          </a:custGeom>
          <a:noFill/>
          <a:ln w="762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14" name="图形 13">
            <a:extLst>
              <a:ext uri="{FF2B5EF4-FFF2-40B4-BE49-F238E27FC236}">
                <a16:creationId xmlns:a16="http://schemas.microsoft.com/office/drawing/2014/main" id="{F34BA9E2-B0EA-4A8A-81C4-7B2CDF1D9C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131435"/>
            <a:ext cx="6858000" cy="112133"/>
          </a:xfrm>
          <a:prstGeom prst="rect">
            <a:avLst/>
          </a:prstGeom>
        </p:spPr>
      </p:pic>
      <p:cxnSp>
        <p:nvCxnSpPr>
          <p:cNvPr id="15" name="直接连接符 14">
            <a:extLst>
              <a:ext uri="{FF2B5EF4-FFF2-40B4-BE49-F238E27FC236}">
                <a16:creationId xmlns:a16="http://schemas.microsoft.com/office/drawing/2014/main" id="{8774A010-1BF6-45D1-81E1-2A6F49BECA2B}"/>
              </a:ext>
            </a:extLst>
          </p:cNvPr>
          <p:cNvCxnSpPr>
            <a:cxnSpLocks/>
          </p:cNvCxnSpPr>
          <p:nvPr/>
        </p:nvCxnSpPr>
        <p:spPr>
          <a:xfrm>
            <a:off x="3963536" y="1916172"/>
            <a:ext cx="2299635" cy="0"/>
          </a:xfrm>
          <a:prstGeom prst="line">
            <a:avLst/>
          </a:prstGeom>
          <a:ln w="6350">
            <a:solidFill>
              <a:srgbClr val="00833E"/>
            </a:solidFill>
          </a:ln>
        </p:spPr>
        <p:style>
          <a:lnRef idx="1">
            <a:schemeClr val="accent1"/>
          </a:lnRef>
          <a:fillRef idx="0">
            <a:schemeClr val="accent1"/>
          </a:fillRef>
          <a:effectRef idx="0">
            <a:schemeClr val="accent1"/>
          </a:effectRef>
          <a:fontRef idx="minor">
            <a:schemeClr val="tx1"/>
          </a:fontRef>
        </p:style>
      </p:cxnSp>
      <p:cxnSp>
        <p:nvCxnSpPr>
          <p:cNvPr id="2" name="直接连接符 1">
            <a:extLst>
              <a:ext uri="{FF2B5EF4-FFF2-40B4-BE49-F238E27FC236}">
                <a16:creationId xmlns:a16="http://schemas.microsoft.com/office/drawing/2014/main" id="{A13F6F85-4867-451D-DB9B-CB8B6A340EE8}"/>
              </a:ext>
            </a:extLst>
          </p:cNvPr>
          <p:cNvCxnSpPr>
            <a:cxnSpLocks/>
          </p:cNvCxnSpPr>
          <p:nvPr/>
        </p:nvCxnSpPr>
        <p:spPr>
          <a:xfrm>
            <a:off x="548680" y="1916172"/>
            <a:ext cx="5714491" cy="0"/>
          </a:xfrm>
          <a:prstGeom prst="line">
            <a:avLst/>
          </a:prstGeom>
          <a:ln/>
        </p:spPr>
        <p:style>
          <a:lnRef idx="1">
            <a:schemeClr val="accent6"/>
          </a:lnRef>
          <a:fillRef idx="0">
            <a:schemeClr val="accent6"/>
          </a:fillRef>
          <a:effectRef idx="0">
            <a:schemeClr val="accent6"/>
          </a:effectRef>
          <a:fontRef idx="minor">
            <a:schemeClr val="tx1"/>
          </a:fontRef>
        </p:style>
      </p:cxnSp>
      <p:sp>
        <p:nvSpPr>
          <p:cNvPr id="3" name="文本框 2">
            <a:extLst>
              <a:ext uri="{FF2B5EF4-FFF2-40B4-BE49-F238E27FC236}">
                <a16:creationId xmlns:a16="http://schemas.microsoft.com/office/drawing/2014/main" id="{B7FAE94E-473C-6289-B2EE-8EA420E1C77D}"/>
              </a:ext>
            </a:extLst>
          </p:cNvPr>
          <p:cNvSpPr txBox="1"/>
          <p:nvPr/>
        </p:nvSpPr>
        <p:spPr>
          <a:xfrm>
            <a:off x="404664" y="1012748"/>
            <a:ext cx="532859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0833E"/>
                </a:solidFill>
                <a:latin typeface="Arial" panose="020B0604020202020204" pitchFamily="34" charset="0"/>
                <a:ea typeface="微软雅黑" pitchFamily="34" charset="-122"/>
                <a:cs typeface="Arial" panose="020B0604020202020204" pitchFamily="34" charset="0"/>
              </a:rPr>
              <a:t>The Full-Lifecycle Enabling Role of Artificial Intelligence</a:t>
            </a:r>
          </a:p>
          <a:p>
            <a:endParaRPr lang="zh-CN" altLang="en-US" sz="2400" b="1" dirty="0">
              <a:solidFill>
                <a:srgbClr val="C00000"/>
              </a:solidFill>
              <a:latin typeface="微软雅黑" pitchFamily="34" charset="-122"/>
              <a:ea typeface="微软雅黑" pitchFamily="34" charset="-122"/>
              <a:cs typeface="+mn-ea"/>
              <a:sym typeface="+mn-lt"/>
            </a:endParaRPr>
          </a:p>
          <a:p>
            <a:endParaRPr lang="zh-CN" altLang="en-US" sz="2400" b="1" dirty="0">
              <a:solidFill>
                <a:srgbClr val="C00000"/>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365858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9A098-B3ED-2AE5-EC15-8786DAFD9D9E}"/>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981BA990-A417-740B-5145-90107B499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23CA360C-517F-BBF6-1666-014CE079F22B}"/>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3.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The Full-Lifecycle Enabling Role of AI</a:t>
            </a: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7D7A4005-1526-86D0-D499-CC1C6E861C2D}"/>
              </a:ext>
            </a:extLst>
          </p:cNvPr>
          <p:cNvSpPr>
            <a:spLocks noChangeArrowheads="1"/>
          </p:cNvSpPr>
          <p:nvPr/>
        </p:nvSpPr>
        <p:spPr bwMode="auto">
          <a:xfrm>
            <a:off x="476672" y="915566"/>
            <a:ext cx="6048672" cy="30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3.1 </a:t>
            </a:r>
            <a:r>
              <a:rPr lang="nl-NL" altLang="zh-CN" sz="2000" b="1" dirty="0">
                <a:latin typeface="Arial" panose="020B0604020202020204" pitchFamily="34" charset="0"/>
                <a:cs typeface="Arial" panose="020B0604020202020204" pitchFamily="34" charset="0"/>
              </a:rPr>
              <a:t>Planning and Design</a:t>
            </a:r>
            <a:endParaRPr lang="en-US" altLang="zh-CN" sz="2000" b="1"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zh-CN" sz="1600" dirty="0">
                <a:solidFill>
                  <a:prstClr val="black"/>
                </a:solidFill>
              </a:rPr>
              <a:t>Accurate prediction of wind resource distribution</a:t>
            </a:r>
          </a:p>
          <a:p>
            <a:pPr marL="171450" indent="-171450">
              <a:lnSpc>
                <a:spcPct val="150000"/>
              </a:lnSpc>
              <a:buFont typeface="Arial" panose="020B0604020202020204" pitchFamily="34" charset="0"/>
              <a:buChar char="•"/>
              <a:defRPr/>
            </a:pPr>
            <a:r>
              <a:rPr lang="en-US" altLang="zh-CN" sz="1600" dirty="0">
                <a:solidFill>
                  <a:prstClr val="black"/>
                </a:solidFill>
              </a:rPr>
              <a:t>Forecasting the probability of extreme weather events</a:t>
            </a:r>
          </a:p>
          <a:p>
            <a:pPr marL="171450" indent="-171450">
              <a:lnSpc>
                <a:spcPct val="150000"/>
              </a:lnSpc>
              <a:buFont typeface="Arial" panose="020B0604020202020204" pitchFamily="34" charset="0"/>
              <a:buChar char="•"/>
              <a:defRPr/>
            </a:pPr>
            <a:r>
              <a:rPr lang="en-US" altLang="zh-CN" sz="1600" dirty="0">
                <a:solidFill>
                  <a:prstClr val="black"/>
                </a:solidFill>
              </a:rPr>
              <a:t>Simulating the mutual influence of air currents</a:t>
            </a:r>
          </a:p>
          <a:p>
            <a:pPr marL="171450" indent="-171450">
              <a:lnSpc>
                <a:spcPct val="150000"/>
              </a:lnSpc>
              <a:buFont typeface="Arial" panose="020B0604020202020204" pitchFamily="34" charset="0"/>
              <a:buChar char="•"/>
              <a:defRPr/>
            </a:pPr>
            <a:r>
              <a:rPr lang="en-US" altLang="zh-CN" sz="1600" dirty="0">
                <a:solidFill>
                  <a:prstClr val="black"/>
                </a:solidFill>
              </a:rPr>
              <a:t>CRRC: AI-based intelligent planning system has shortened the design cycle by 30% and increased the accuracy of annual energy production forecasts to over 95%</a:t>
            </a:r>
          </a:p>
          <a:p>
            <a:pPr marL="171450" lvl="0" indent="-171450">
              <a:lnSpc>
                <a:spcPct val="150000"/>
              </a:lnSpc>
              <a:buFont typeface="Arial" panose="020B0604020202020204" pitchFamily="34" charset="0"/>
              <a:buChar char="•"/>
              <a:defRPr/>
            </a:pPr>
            <a:endParaRPr lang="en-US" altLang="zh-CN" sz="1600" dirty="0">
              <a:solidFill>
                <a:prstClr val="black"/>
              </a:solidFill>
            </a:endParaRPr>
          </a:p>
        </p:txBody>
      </p:sp>
    </p:spTree>
    <p:extLst>
      <p:ext uri="{BB962C8B-B14F-4D97-AF65-F5344CB8AC3E}">
        <p14:creationId xmlns:p14="http://schemas.microsoft.com/office/powerpoint/2010/main" val="64205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28C80-5A92-7608-A816-F97239261933}"/>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7A4BB119-E8E5-08E2-117F-6E823818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E959B868-215D-C513-2252-006E29FDD583}"/>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3.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The Full-Lifecycle Enabling Role of AI</a:t>
            </a: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B1CE156F-BFAF-4FB3-9D34-FD5F6030FD69}"/>
              </a:ext>
            </a:extLst>
          </p:cNvPr>
          <p:cNvSpPr>
            <a:spLocks noChangeArrowheads="1"/>
          </p:cNvSpPr>
          <p:nvPr/>
        </p:nvSpPr>
        <p:spPr bwMode="auto">
          <a:xfrm>
            <a:off x="476672" y="915566"/>
            <a:ext cx="6048672" cy="153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3.2 </a:t>
            </a:r>
            <a:r>
              <a:rPr lang="nl-NL" altLang="zh-CN" sz="2000" b="1" dirty="0">
                <a:latin typeface="Arial" panose="020B0604020202020204" pitchFamily="34" charset="0"/>
                <a:cs typeface="Arial" panose="020B0604020202020204" pitchFamily="34" charset="0"/>
              </a:rPr>
              <a:t>Equipment Manufacturing</a:t>
            </a:r>
            <a:endParaRPr lang="en-US" altLang="zh-CN" sz="2000" b="1"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nl-NL" altLang="zh-CN" sz="1600" dirty="0">
                <a:solidFill>
                  <a:prstClr val="black"/>
                </a:solidFill>
              </a:rPr>
              <a:t>Digital twin technology &amp; Anti-corrosion optimization</a:t>
            </a:r>
          </a:p>
          <a:p>
            <a:pPr marL="171450" indent="-171450">
              <a:lnSpc>
                <a:spcPct val="150000"/>
              </a:lnSpc>
              <a:buFont typeface="Arial" panose="020B0604020202020204" pitchFamily="34" charset="0"/>
              <a:buChar char="•"/>
              <a:defRPr/>
            </a:pPr>
            <a:r>
              <a:rPr lang="en-US" altLang="zh-CN" sz="1600" dirty="0">
                <a:solidFill>
                  <a:prstClr val="black"/>
                </a:solidFill>
              </a:rPr>
              <a:t>Example: high weather-resistant insulation system has extended equipment service life by over 15%</a:t>
            </a:r>
          </a:p>
        </p:txBody>
      </p:sp>
      <p:sp>
        <p:nvSpPr>
          <p:cNvPr id="3" name="矩形 2">
            <a:extLst>
              <a:ext uri="{FF2B5EF4-FFF2-40B4-BE49-F238E27FC236}">
                <a16:creationId xmlns:a16="http://schemas.microsoft.com/office/drawing/2014/main" id="{C1FCE659-6F4D-B8C2-7BC6-08691430236C}"/>
              </a:ext>
            </a:extLst>
          </p:cNvPr>
          <p:cNvSpPr>
            <a:spLocks noChangeArrowheads="1"/>
          </p:cNvSpPr>
          <p:nvPr/>
        </p:nvSpPr>
        <p:spPr bwMode="auto">
          <a:xfrm>
            <a:off x="476672" y="2651342"/>
            <a:ext cx="6048672" cy="123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3.3 Construction: Mitigating Risks </a:t>
            </a:r>
          </a:p>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      and Reducing Costs</a:t>
            </a:r>
          </a:p>
          <a:p>
            <a:pPr marL="171450" indent="-171450">
              <a:lnSpc>
                <a:spcPct val="150000"/>
              </a:lnSpc>
              <a:buFont typeface="Arial" panose="020B0604020202020204" pitchFamily="34" charset="0"/>
              <a:buChar char="•"/>
              <a:defRPr/>
            </a:pPr>
            <a:r>
              <a:rPr lang="nl-NL" altLang="zh-CN" sz="1600" dirty="0">
                <a:solidFill>
                  <a:prstClr val="black"/>
                </a:solidFill>
              </a:rPr>
              <a:t>Real-time monitoring &amp; Intelligent scheduling &amp; Precision control</a:t>
            </a:r>
          </a:p>
        </p:txBody>
      </p:sp>
    </p:spTree>
    <p:extLst>
      <p:ext uri="{BB962C8B-B14F-4D97-AF65-F5344CB8AC3E}">
        <p14:creationId xmlns:p14="http://schemas.microsoft.com/office/powerpoint/2010/main" val="44998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F6065-0921-E26A-91B2-7CC144CED12B}"/>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2DC380BE-4591-40D3-0FDB-8E59529E18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850D1C93-6F76-DFE5-C9D1-9FB9ACAA5E07}"/>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3.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The Full-Lifecycle Enabling Role of AI</a:t>
            </a: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4D322942-E969-B7E6-CFB5-BC414294A9FC}"/>
              </a:ext>
            </a:extLst>
          </p:cNvPr>
          <p:cNvSpPr>
            <a:spLocks noChangeArrowheads="1"/>
          </p:cNvSpPr>
          <p:nvPr/>
        </p:nvSpPr>
        <p:spPr bwMode="auto">
          <a:xfrm>
            <a:off x="476672" y="915566"/>
            <a:ext cx="6048672" cy="338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3.4 </a:t>
            </a:r>
            <a:r>
              <a:rPr lang="nl-NL" altLang="zh-CN" sz="2000" b="1" dirty="0">
                <a:latin typeface="Arial" panose="020B0604020202020204" pitchFamily="34" charset="0"/>
                <a:cs typeface="Arial" panose="020B0604020202020204" pitchFamily="34" charset="0"/>
              </a:rPr>
              <a:t>Operation and Maintenance</a:t>
            </a:r>
            <a:endParaRPr lang="en-US" altLang="zh-CN" sz="2000" b="1"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zh-CN" sz="1600" dirty="0">
                <a:solidFill>
                  <a:prstClr val="black"/>
                </a:solidFill>
              </a:rPr>
              <a:t>Application effect without sufficient historical failure data: over 90% accuracy in fault prediction, 40% increase in detection efficiency, 60% reduction in reliance on manual work</a:t>
            </a:r>
          </a:p>
          <a:p>
            <a:pPr marL="171450" indent="-171450">
              <a:lnSpc>
                <a:spcPct val="150000"/>
              </a:lnSpc>
              <a:buFont typeface="Arial" panose="020B0604020202020204" pitchFamily="34" charset="0"/>
              <a:buChar char="•"/>
              <a:defRPr/>
            </a:pPr>
            <a:r>
              <a:rPr lang="en-US" altLang="zh-CN" sz="1600" dirty="0">
                <a:solidFill>
                  <a:prstClr val="black"/>
                </a:solidFill>
              </a:rPr>
              <a:t>Blade monitoring: vision large models automatically identify defects like cracks and corrosion, cutting inspection costs by 40% and improving efficiency by 50%</a:t>
            </a:r>
          </a:p>
          <a:p>
            <a:pPr marL="171450" indent="-171450">
              <a:lnSpc>
                <a:spcPct val="150000"/>
              </a:lnSpc>
              <a:buFont typeface="Arial" panose="020B0604020202020204" pitchFamily="34" charset="0"/>
              <a:buChar char="•"/>
              <a:defRPr/>
            </a:pPr>
            <a:r>
              <a:rPr lang="en-US" altLang="zh-CN" sz="1600" dirty="0">
                <a:solidFill>
                  <a:prstClr val="black"/>
                </a:solidFill>
              </a:rPr>
              <a:t>Overall transformation: from scheduled inspections to condition-based maintenance</a:t>
            </a:r>
          </a:p>
        </p:txBody>
      </p:sp>
    </p:spTree>
    <p:extLst>
      <p:ext uri="{BB962C8B-B14F-4D97-AF65-F5344CB8AC3E}">
        <p14:creationId xmlns:p14="http://schemas.microsoft.com/office/powerpoint/2010/main" val="246463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4609E-0578-942A-C20B-8B6B25581516}"/>
            </a:ext>
          </a:extLst>
        </p:cNvPr>
        <p:cNvGrpSpPr/>
        <p:nvPr/>
      </p:nvGrpSpPr>
      <p:grpSpPr>
        <a:xfrm>
          <a:off x="0" y="0"/>
          <a:ext cx="0" cy="0"/>
          <a:chOff x="0" y="0"/>
          <a:chExt cx="0" cy="0"/>
        </a:xfrm>
      </p:grpSpPr>
      <p:pic>
        <p:nvPicPr>
          <p:cNvPr id="9" name="图片 8" descr="海上的船上&#10;&#10;AI 生成的内容可能不正确。">
            <a:extLst>
              <a:ext uri="{FF2B5EF4-FFF2-40B4-BE49-F238E27FC236}">
                <a16:creationId xmlns:a16="http://schemas.microsoft.com/office/drawing/2014/main" id="{B5E382D7-1641-B883-A207-C05CB42D7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0" y="2200231"/>
            <a:ext cx="4336604" cy="2943270"/>
          </a:xfrm>
          <a:prstGeom prst="rect">
            <a:avLst/>
          </a:prstGeom>
        </p:spPr>
      </p:pic>
      <p:pic>
        <p:nvPicPr>
          <p:cNvPr id="11" name="图形 10">
            <a:extLst>
              <a:ext uri="{FF2B5EF4-FFF2-40B4-BE49-F238E27FC236}">
                <a16:creationId xmlns:a16="http://schemas.microsoft.com/office/drawing/2014/main" id="{707146E5-E647-80D8-331B-E1E2A2D0A7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25539"/>
            <a:ext cx="6858000" cy="53171"/>
          </a:xfrm>
          <a:prstGeom prst="rect">
            <a:avLst/>
          </a:prstGeom>
        </p:spPr>
      </p:pic>
      <p:sp>
        <p:nvSpPr>
          <p:cNvPr id="2" name="矩形 2">
            <a:extLst>
              <a:ext uri="{FF2B5EF4-FFF2-40B4-BE49-F238E27FC236}">
                <a16:creationId xmlns:a16="http://schemas.microsoft.com/office/drawing/2014/main" id="{5D26E966-9333-B2E0-050A-2D6420C1404C}"/>
              </a:ext>
            </a:extLst>
          </p:cNvPr>
          <p:cNvSpPr>
            <a:spLocks noChangeArrowheads="1"/>
          </p:cNvSpPr>
          <p:nvPr/>
        </p:nvSpPr>
        <p:spPr bwMode="auto">
          <a:xfrm>
            <a:off x="260648" y="990476"/>
            <a:ext cx="39369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1600" b="1" dirty="0">
                <a:latin typeface="Arial" panose="020B0604020202020204" pitchFamily="34" charset="0"/>
                <a:cs typeface="Arial" panose="020B0604020202020204" pitchFamily="34" charset="0"/>
              </a:rPr>
              <a:t>O&amp;M through the integration of AI and UAVs: </a:t>
            </a:r>
            <a:r>
              <a:rPr lang="en-US" altLang="zh-CN" sz="1600" dirty="0">
                <a:latin typeface="Arial" panose="020B0604020202020204" pitchFamily="34" charset="0"/>
                <a:cs typeface="Arial" panose="020B0604020202020204" pitchFamily="34" charset="0"/>
              </a:rPr>
              <a:t>AI algorithms analyze videos and photos captured by UAVs in real time, automatically identifying defects.</a:t>
            </a:r>
            <a:endParaRPr lang="en-US" altLang="zh-CN" dirty="0">
              <a:latin typeface="Arial" panose="020B0604020202020204" pitchFamily="34" charset="0"/>
              <a:cs typeface="Arial" panose="020B0604020202020204" pitchFamily="34" charset="0"/>
            </a:endParaRPr>
          </a:p>
        </p:txBody>
      </p:sp>
      <p:sp>
        <p:nvSpPr>
          <p:cNvPr id="3" name="TextBox 1">
            <a:extLst>
              <a:ext uri="{FF2B5EF4-FFF2-40B4-BE49-F238E27FC236}">
                <a16:creationId xmlns:a16="http://schemas.microsoft.com/office/drawing/2014/main" id="{629B4F55-585A-48C2-C1D1-9979725290EC}"/>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3.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The Full-Lifecycle Enabling Role of AI</a:t>
            </a: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图片 5" descr="绿色的船&#10;&#10;AI 生成的内容可能不正确。">
            <a:extLst>
              <a:ext uri="{FF2B5EF4-FFF2-40B4-BE49-F238E27FC236}">
                <a16:creationId xmlns:a16="http://schemas.microsoft.com/office/drawing/2014/main" id="{D6827907-8B0E-81B4-BFCD-B1025EF33E88}"/>
              </a:ext>
            </a:extLst>
          </p:cNvPr>
          <p:cNvPicPr>
            <a:picLocks noChangeAspect="1"/>
          </p:cNvPicPr>
          <p:nvPr/>
        </p:nvPicPr>
        <p:blipFill>
          <a:blip r:embed="rId6">
            <a:extLst>
              <a:ext uri="{28A0092B-C50C-407E-A947-70E740481C1C}">
                <a14:useLocalDpi xmlns:a14="http://schemas.microsoft.com/office/drawing/2010/main" val="0"/>
              </a:ext>
            </a:extLst>
          </a:blip>
          <a:srcRect l="21148" r="33636"/>
          <a:stretch>
            <a:fillRect/>
          </a:stretch>
        </p:blipFill>
        <p:spPr>
          <a:xfrm>
            <a:off x="4293096" y="678710"/>
            <a:ext cx="2568050" cy="4485328"/>
          </a:xfrm>
          <a:prstGeom prst="rect">
            <a:avLst/>
          </a:prstGeom>
        </p:spPr>
      </p:pic>
      <p:sp>
        <p:nvSpPr>
          <p:cNvPr id="7" name="文本框 6">
            <a:extLst>
              <a:ext uri="{FF2B5EF4-FFF2-40B4-BE49-F238E27FC236}">
                <a16:creationId xmlns:a16="http://schemas.microsoft.com/office/drawing/2014/main" id="{87BEBE2F-0357-28F8-54A2-718BBB3AA29A}"/>
              </a:ext>
            </a:extLst>
          </p:cNvPr>
          <p:cNvSpPr txBox="1"/>
          <p:nvPr/>
        </p:nvSpPr>
        <p:spPr>
          <a:xfrm>
            <a:off x="4365104" y="4895022"/>
            <a:ext cx="3456384" cy="244426"/>
          </a:xfrm>
          <a:prstGeom prst="rect">
            <a:avLst/>
          </a:prstGeom>
        </p:spPr>
        <p:txBody>
          <a:bodyPr wrap="square">
            <a:spAutoFit/>
          </a:bodyPr>
          <a:lstStyle>
            <a:defPPr>
              <a:defRPr lang="zh-CN"/>
            </a:defPPr>
            <a:lvl1pPr algn="just" hangingPunct="0">
              <a:lnSpc>
                <a:spcPct val="120000"/>
              </a:lnSpc>
              <a:defRPr sz="1600" spc="3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sz="900" spc="0" dirty="0">
                <a:solidFill>
                  <a:schemeClr val="bg1"/>
                </a:solidFill>
              </a:rPr>
              <a:t>Image Source: China Water Transport News</a:t>
            </a:r>
            <a:endParaRPr lang="zh-CN" altLang="en-US" sz="900" spc="0" dirty="0">
              <a:solidFill>
                <a:schemeClr val="bg1"/>
              </a:solidFill>
            </a:endParaRPr>
          </a:p>
        </p:txBody>
      </p:sp>
    </p:spTree>
    <p:extLst>
      <p:ext uri="{BB962C8B-B14F-4D97-AF65-F5344CB8AC3E}">
        <p14:creationId xmlns:p14="http://schemas.microsoft.com/office/powerpoint/2010/main" val="353504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72EA-01B2-76D6-F592-87954CE2ED9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12A5795-89BB-A14B-A474-60C283278138}"/>
              </a:ext>
            </a:extLst>
          </p:cNvPr>
          <p:cNvSpPr/>
          <p:nvPr/>
        </p:nvSpPr>
        <p:spPr>
          <a:xfrm>
            <a:off x="0" y="3208539"/>
            <a:ext cx="6858000" cy="1934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3E50C323-24EC-AFEE-8918-125A000D21E5}"/>
              </a:ext>
            </a:extLst>
          </p:cNvPr>
          <p:cNvSpPr txBox="1"/>
          <p:nvPr/>
        </p:nvSpPr>
        <p:spPr>
          <a:xfrm>
            <a:off x="446120" y="1291533"/>
            <a:ext cx="532859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ltLang="zh-CN" sz="2400" b="1" dirty="0">
                <a:solidFill>
                  <a:srgbClr val="C00000"/>
                </a:solidFill>
                <a:latin typeface="Arial" panose="020B0604020202020204" pitchFamily="34" charset="0"/>
                <a:ea typeface="微软雅黑" pitchFamily="34" charset="-122"/>
                <a:cs typeface="Arial" panose="020B0604020202020204" pitchFamily="34" charset="0"/>
              </a:rPr>
              <a:t>Future Development Trends</a:t>
            </a:r>
            <a:endParaRPr lang="zh-CN" altLang="en-US" sz="2400" b="1" dirty="0">
              <a:solidFill>
                <a:srgbClr val="C00000"/>
              </a:solidFill>
              <a:latin typeface="微软雅黑" pitchFamily="34" charset="-122"/>
              <a:ea typeface="微软雅黑" pitchFamily="34" charset="-122"/>
              <a:cs typeface="+mn-ea"/>
              <a:sym typeface="+mn-lt"/>
            </a:endParaRPr>
          </a:p>
          <a:p>
            <a:endParaRPr lang="zh-CN" altLang="en-US" sz="2400" b="1" dirty="0">
              <a:solidFill>
                <a:srgbClr val="C00000"/>
              </a:solidFill>
              <a:latin typeface="微软雅黑" pitchFamily="34" charset="-122"/>
              <a:ea typeface="微软雅黑" pitchFamily="34" charset="-122"/>
              <a:cs typeface="+mn-ea"/>
              <a:sym typeface="+mn-lt"/>
            </a:endParaRPr>
          </a:p>
        </p:txBody>
      </p:sp>
      <p:sp>
        <p:nvSpPr>
          <p:cNvPr id="4" name="文本框 3">
            <a:extLst>
              <a:ext uri="{FF2B5EF4-FFF2-40B4-BE49-F238E27FC236}">
                <a16:creationId xmlns:a16="http://schemas.microsoft.com/office/drawing/2014/main" id="{BD280FF4-4C89-9845-899E-638DE545A1A2}"/>
              </a:ext>
            </a:extLst>
          </p:cNvPr>
          <p:cNvSpPr txBox="1"/>
          <p:nvPr/>
        </p:nvSpPr>
        <p:spPr>
          <a:xfrm>
            <a:off x="859336" y="3874613"/>
            <a:ext cx="2137616" cy="646331"/>
          </a:xfrm>
          <a:prstGeom prst="rect">
            <a:avLst/>
          </a:prstGeom>
          <a:noFill/>
        </p:spPr>
        <p:txBody>
          <a:bodyPr wrap="square" rtlCol="0">
            <a:spAutoFit/>
          </a:bodyPr>
          <a:lstStyle/>
          <a:p>
            <a:r>
              <a:rPr lang="en-US" altLang="zh-CN" sz="3600" b="1" i="1" dirty="0">
                <a:solidFill>
                  <a:srgbClr val="FF0000"/>
                </a:solidFill>
                <a:latin typeface="微软雅黑" panose="020B0503020204020204" pitchFamily="34" charset="-122"/>
                <a:ea typeface="微软雅黑" panose="020B0503020204020204" pitchFamily="34" charset="-122"/>
              </a:rPr>
              <a:t>PART 04</a:t>
            </a:r>
            <a:endParaRPr lang="zh-CN" altLang="en-US" sz="3600" b="1" i="1" dirty="0">
              <a:solidFill>
                <a:srgbClr val="FF0000"/>
              </a:solidFill>
              <a:latin typeface="微软雅黑" panose="020B0503020204020204" pitchFamily="34" charset="-122"/>
              <a:ea typeface="微软雅黑" panose="020B0503020204020204" pitchFamily="34" charset="-122"/>
            </a:endParaRPr>
          </a:p>
        </p:txBody>
      </p:sp>
      <p:sp>
        <p:nvSpPr>
          <p:cNvPr id="5" name="Freeform 5">
            <a:extLst>
              <a:ext uri="{FF2B5EF4-FFF2-40B4-BE49-F238E27FC236}">
                <a16:creationId xmlns:a16="http://schemas.microsoft.com/office/drawing/2014/main" id="{05090788-4ED3-0D61-A089-02C182854AD6}"/>
              </a:ext>
            </a:extLst>
          </p:cNvPr>
          <p:cNvSpPr>
            <a:spLocks/>
          </p:cNvSpPr>
          <p:nvPr/>
        </p:nvSpPr>
        <p:spPr bwMode="auto">
          <a:xfrm>
            <a:off x="782706" y="3763331"/>
            <a:ext cx="1031290" cy="824643"/>
          </a:xfrm>
          <a:custGeom>
            <a:avLst/>
            <a:gdLst>
              <a:gd name="T0" fmla="*/ 945 w 945"/>
              <a:gd name="T1" fmla="*/ 133 h 964"/>
              <a:gd name="T2" fmla="*/ 945 w 945"/>
              <a:gd name="T3" fmla="*/ 0 h 964"/>
              <a:gd name="T4" fmla="*/ 0 w 945"/>
              <a:gd name="T5" fmla="*/ 0 h 964"/>
              <a:gd name="T6" fmla="*/ 0 w 945"/>
              <a:gd name="T7" fmla="*/ 964 h 964"/>
              <a:gd name="T8" fmla="*/ 945 w 945"/>
              <a:gd name="T9" fmla="*/ 964 h 964"/>
              <a:gd name="T10" fmla="*/ 945 w 945"/>
              <a:gd name="T11" fmla="*/ 811 h 964"/>
            </a:gdLst>
            <a:ahLst/>
            <a:cxnLst>
              <a:cxn ang="0">
                <a:pos x="T0" y="T1"/>
              </a:cxn>
              <a:cxn ang="0">
                <a:pos x="T2" y="T3"/>
              </a:cxn>
              <a:cxn ang="0">
                <a:pos x="T4" y="T5"/>
              </a:cxn>
              <a:cxn ang="0">
                <a:pos x="T6" y="T7"/>
              </a:cxn>
              <a:cxn ang="0">
                <a:pos x="T8" y="T9"/>
              </a:cxn>
              <a:cxn ang="0">
                <a:pos x="T10" y="T11"/>
              </a:cxn>
            </a:cxnLst>
            <a:rect l="0" t="0" r="r" b="b"/>
            <a:pathLst>
              <a:path w="945" h="964">
                <a:moveTo>
                  <a:pt x="945" y="133"/>
                </a:moveTo>
                <a:lnTo>
                  <a:pt x="945" y="0"/>
                </a:lnTo>
                <a:lnTo>
                  <a:pt x="0" y="0"/>
                </a:lnTo>
                <a:lnTo>
                  <a:pt x="0" y="964"/>
                </a:lnTo>
                <a:lnTo>
                  <a:pt x="945" y="964"/>
                </a:lnTo>
                <a:lnTo>
                  <a:pt x="945" y="811"/>
                </a:lnTo>
              </a:path>
            </a:pathLst>
          </a:custGeom>
          <a:noFill/>
          <a:ln w="762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7" name="图形 6">
            <a:extLst>
              <a:ext uri="{FF2B5EF4-FFF2-40B4-BE49-F238E27FC236}">
                <a16:creationId xmlns:a16="http://schemas.microsoft.com/office/drawing/2014/main" id="{E3E591DC-55E4-174D-77BD-E102A894B4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131435"/>
            <a:ext cx="6858000" cy="112133"/>
          </a:xfrm>
          <a:prstGeom prst="rect">
            <a:avLst/>
          </a:prstGeom>
        </p:spPr>
      </p:pic>
      <p:cxnSp>
        <p:nvCxnSpPr>
          <p:cNvPr id="8" name="直接连接符 7">
            <a:extLst>
              <a:ext uri="{FF2B5EF4-FFF2-40B4-BE49-F238E27FC236}">
                <a16:creationId xmlns:a16="http://schemas.microsoft.com/office/drawing/2014/main" id="{F9F95D44-AEC5-9D60-5678-BF74BCDFD1A6}"/>
              </a:ext>
            </a:extLst>
          </p:cNvPr>
          <p:cNvCxnSpPr>
            <a:cxnSpLocks/>
          </p:cNvCxnSpPr>
          <p:nvPr/>
        </p:nvCxnSpPr>
        <p:spPr>
          <a:xfrm>
            <a:off x="476672" y="1923678"/>
            <a:ext cx="5040560"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54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EAB0-4523-AFC9-EF93-36DB9663AF06}"/>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55B45A98-ECD4-EC29-99D7-AC5CFFDCB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C0BEAADE-2104-0635-013C-5F9F429D7659}"/>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4. </a:t>
            </a:r>
            <a:r>
              <a:rPr lang="nl-NL" altLang="zh-CN" sz="1600" dirty="0">
                <a:solidFill>
                  <a:schemeClr val="tx1">
                    <a:lumMod val="65000"/>
                    <a:lumOff val="35000"/>
                  </a:schemeClr>
                </a:solidFill>
                <a:latin typeface="Arial" panose="020B0604020202020204" pitchFamily="34" charset="0"/>
                <a:cs typeface="Arial" panose="020B0604020202020204" pitchFamily="34" charset="0"/>
              </a:rPr>
              <a:t>Future Development Trends</a:t>
            </a:r>
          </a:p>
          <a:p>
            <a:endParaRPr lang="en-US" altLang="zh-CN"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5F03EEE7-7063-2CC7-32EC-20642F9636EC}"/>
              </a:ext>
            </a:extLst>
          </p:cNvPr>
          <p:cNvSpPr>
            <a:spLocks noChangeArrowheads="1"/>
          </p:cNvSpPr>
          <p:nvPr/>
        </p:nvSpPr>
        <p:spPr bwMode="auto">
          <a:xfrm>
            <a:off x="476672" y="915566"/>
            <a:ext cx="6048672" cy="116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4.1 Intelligent Deep-Sea Development</a:t>
            </a:r>
          </a:p>
          <a:p>
            <a:pPr marL="171450" indent="-171450">
              <a:lnSpc>
                <a:spcPct val="150000"/>
              </a:lnSpc>
              <a:buFont typeface="Arial" panose="020B0604020202020204" pitchFamily="34" charset="0"/>
              <a:buChar char="•"/>
              <a:defRPr/>
            </a:pPr>
            <a:r>
              <a:rPr lang="en-US" altLang="zh-CN" sz="1600" dirty="0">
                <a:solidFill>
                  <a:prstClr val="black"/>
                </a:solidFill>
              </a:rPr>
              <a:t>Key integration: deep integration of AI and floating technology to overcome key O&amp;M challenges in deep waters</a:t>
            </a:r>
          </a:p>
        </p:txBody>
      </p:sp>
      <p:sp>
        <p:nvSpPr>
          <p:cNvPr id="3" name="矩形 2">
            <a:extLst>
              <a:ext uri="{FF2B5EF4-FFF2-40B4-BE49-F238E27FC236}">
                <a16:creationId xmlns:a16="http://schemas.microsoft.com/office/drawing/2014/main" id="{AF9FD65D-8B63-D215-026D-F51D7E04959F}"/>
              </a:ext>
            </a:extLst>
          </p:cNvPr>
          <p:cNvSpPr>
            <a:spLocks noChangeArrowheads="1"/>
          </p:cNvSpPr>
          <p:nvPr/>
        </p:nvSpPr>
        <p:spPr bwMode="auto">
          <a:xfrm>
            <a:off x="476672" y="2139702"/>
            <a:ext cx="6048672" cy="14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latin typeface="Arial" panose="020B0604020202020204" pitchFamily="34" charset="0"/>
                <a:cs typeface="Arial" panose="020B0604020202020204" pitchFamily="34" charset="0"/>
              </a:rPr>
              <a:t>4.2 </a:t>
            </a:r>
            <a:r>
              <a:rPr lang="nl-NL" altLang="zh-CN" sz="2000" b="1" dirty="0">
                <a:latin typeface="Arial" panose="020B0604020202020204" pitchFamily="34" charset="0"/>
                <a:cs typeface="Arial" panose="020B0604020202020204" pitchFamily="34" charset="0"/>
              </a:rPr>
              <a:t>A Collaborative Ecosystem</a:t>
            </a:r>
          </a:p>
          <a:p>
            <a:pPr marL="171450" indent="-171450">
              <a:lnSpc>
                <a:spcPct val="150000"/>
              </a:lnSpc>
              <a:buFont typeface="Arial" panose="020B0604020202020204" pitchFamily="34" charset="0"/>
              <a:buChar char="•"/>
              <a:defRPr/>
            </a:pPr>
            <a:r>
              <a:rPr lang="nl-NL" altLang="zh-CN" sz="1600" dirty="0">
                <a:solidFill>
                  <a:prstClr val="black"/>
                </a:solidFill>
              </a:rPr>
              <a:t>Optimizing wind turbine operation</a:t>
            </a:r>
          </a:p>
          <a:p>
            <a:pPr marL="171450" indent="-171450">
              <a:lnSpc>
                <a:spcPct val="150000"/>
              </a:lnSpc>
              <a:buFont typeface="Arial" panose="020B0604020202020204" pitchFamily="34" charset="0"/>
              <a:buChar char="•"/>
              <a:defRPr/>
            </a:pPr>
            <a:r>
              <a:rPr lang="en-US" altLang="zh-CN" sz="1600" dirty="0">
                <a:solidFill>
                  <a:prstClr val="black"/>
                </a:solidFill>
              </a:rPr>
              <a:t>Coordinating the charging and discharging of wind power and energy storage equipment to stabilize power fluctuations</a:t>
            </a:r>
            <a:endParaRPr lang="nl-NL" altLang="zh-CN" sz="1600" dirty="0">
              <a:solidFill>
                <a:prstClr val="black"/>
              </a:solidFill>
            </a:endParaRPr>
          </a:p>
        </p:txBody>
      </p:sp>
      <p:sp>
        <p:nvSpPr>
          <p:cNvPr id="4" name="矩形 2">
            <a:extLst>
              <a:ext uri="{FF2B5EF4-FFF2-40B4-BE49-F238E27FC236}">
                <a16:creationId xmlns:a16="http://schemas.microsoft.com/office/drawing/2014/main" id="{9169D262-4745-F94F-D97C-99BD4C0A8E1A}"/>
              </a:ext>
            </a:extLst>
          </p:cNvPr>
          <p:cNvSpPr>
            <a:spLocks noChangeArrowheads="1"/>
          </p:cNvSpPr>
          <p:nvPr/>
        </p:nvSpPr>
        <p:spPr bwMode="auto">
          <a:xfrm>
            <a:off x="476672" y="3609592"/>
            <a:ext cx="604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en-US" altLang="zh-CN" sz="2000" b="1" dirty="0">
                <a:latin typeface="Arial" panose="020B0604020202020204" pitchFamily="34" charset="0"/>
                <a:cs typeface="Arial" panose="020B0604020202020204" pitchFamily="34" charset="0"/>
              </a:rPr>
              <a:t>4.3 Global Standards &amp; Industrial Collaboration</a:t>
            </a:r>
          </a:p>
        </p:txBody>
      </p:sp>
    </p:spTree>
    <p:extLst>
      <p:ext uri="{BB962C8B-B14F-4D97-AF65-F5344CB8AC3E}">
        <p14:creationId xmlns:p14="http://schemas.microsoft.com/office/powerpoint/2010/main" val="96350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39200">
                <a:alpha val="3000"/>
              </a:srgbClr>
            </a:gs>
            <a:gs pos="100000">
              <a:srgbClr val="239200">
                <a:alpha val="9000"/>
              </a:srgbClr>
            </a:gs>
          </a:gsLst>
          <a:lin ang="0" scaled="1"/>
        </a:gradFill>
        <a:effectLst/>
      </p:bgPr>
    </p:bg>
    <p:spTree>
      <p:nvGrpSpPr>
        <p:cNvPr id="1" name=""/>
        <p:cNvGrpSpPr/>
        <p:nvPr/>
      </p:nvGrpSpPr>
      <p:grpSpPr>
        <a:xfrm>
          <a:off x="0" y="0"/>
          <a:ext cx="0" cy="0"/>
          <a:chOff x="0" y="0"/>
          <a:chExt cx="0" cy="0"/>
        </a:xfrm>
      </p:grpSpPr>
      <p:sp>
        <p:nvSpPr>
          <p:cNvPr id="5123" name="文本框 9"/>
          <p:cNvSpPr txBox="1">
            <a:spLocks noChangeArrowheads="1"/>
          </p:cNvSpPr>
          <p:nvPr/>
        </p:nvSpPr>
        <p:spPr bwMode="auto">
          <a:xfrm>
            <a:off x="533995" y="1419622"/>
            <a:ext cx="5832872" cy="244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ts val="450"/>
              </a:spcAft>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知识产权声明</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文件的知识产权属国家电力投资集团公司及其相关产权人所有，并含有其保密信息。对本文件的使用及处置应严格遵循获取本文件的合同及约定的条件和要求。未经国家电力投资集团公司事先书面同意，不得对外披露、复制。</a:t>
            </a:r>
          </a:p>
          <a:p>
            <a:pPr algn="ctr" eaLnBrk="1" hangingPunct="1">
              <a:lnSpc>
                <a:spcPct val="50000"/>
              </a:lnSpc>
              <a:defRPr/>
            </a:pPr>
            <a:endParaRPr lang="zh-CN" altLang="en-US" sz="825" dirty="0">
              <a:solidFill>
                <a:schemeClr val="tx1">
                  <a:lumMod val="65000"/>
                  <a:lumOff val="35000"/>
                </a:schemeClr>
              </a:solidFill>
              <a:latin typeface="微软雅黑 Light" panose="020B0502040204020203" pitchFamily="34" charset="-122"/>
              <a:ea typeface="微软雅黑" panose="020B0503020204020204" pitchFamily="34" charset="-122"/>
            </a:endParaRPr>
          </a:p>
          <a:p>
            <a:pPr algn="ctr" eaLnBrk="1" hangingPunct="1">
              <a:defRPr/>
            </a:pPr>
            <a:endParaRPr lang="en-US" altLang="zh-CN" sz="825" dirty="0">
              <a:solidFill>
                <a:schemeClr val="tx1">
                  <a:lumMod val="65000"/>
                  <a:lumOff val="35000"/>
                </a:schemeClr>
              </a:solidFill>
              <a:latin typeface="微软雅黑 Light" panose="020B0502040204020203" pitchFamily="34" charset="-122"/>
            </a:endParaRPr>
          </a:p>
          <a:p>
            <a:pPr algn="ctr" eaLnBrk="1" hangingPunct="1">
              <a:lnSpc>
                <a:spcPts val="2400"/>
              </a:lnSpc>
              <a:spcAft>
                <a:spcPts val="450"/>
              </a:spcAft>
              <a:defRPr/>
            </a:pPr>
            <a:r>
              <a:rPr lang="en-US" altLang="zh-CN" sz="1050" b="1" dirty="0">
                <a:solidFill>
                  <a:schemeClr val="tx1">
                    <a:lumMod val="65000"/>
                    <a:lumOff val="35000"/>
                  </a:schemeClr>
                </a:solidFill>
                <a:latin typeface="Arial Unicode MS" pitchFamily="34" charset="-122"/>
                <a:ea typeface="Arial Unicode MS" pitchFamily="34" charset="-122"/>
                <a:cs typeface="Arial Unicode MS" pitchFamily="34" charset="-122"/>
              </a:rPr>
              <a:t>Intellectual Property Rights Statement </a:t>
            </a:r>
          </a:p>
          <a:p>
            <a:pPr algn="just" eaLnBrk="1" hangingPunct="1">
              <a:defRPr/>
            </a:pPr>
            <a:r>
              <a:rPr lang="en-US" altLang="zh-CN" sz="1000" dirty="0">
                <a:solidFill>
                  <a:schemeClr val="tx1">
                    <a:lumMod val="65000"/>
                    <a:lumOff val="35000"/>
                  </a:schemeClr>
                </a:solidFill>
                <a:latin typeface="Arial Unicode MS" pitchFamily="34" charset="-122"/>
                <a:ea typeface="Arial Unicode MS" pitchFamily="34" charset="-122"/>
                <a:cs typeface="Arial Unicode MS" pitchFamily="34" charset="-122"/>
              </a:rPr>
              <a:t>This document is the property of and contains proprietary information owned by SPIC and/or its related proprietor. You agree to treat this document in strict accordance with the terms and conditions of the agreement under which it was provided to you. No disclosure or copy of this document is permitted without the prior written permission of SPIC.</a:t>
            </a:r>
          </a:p>
        </p:txBody>
      </p:sp>
    </p:spTree>
    <p:extLst>
      <p:ext uri="{BB962C8B-B14F-4D97-AF65-F5344CB8AC3E}">
        <p14:creationId xmlns:p14="http://schemas.microsoft.com/office/powerpoint/2010/main" val="157806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C87E06E-83EF-80C6-EC6B-E6C6649F4C66}"/>
              </a:ext>
            </a:extLst>
          </p:cNvPr>
          <p:cNvSpPr txBox="1"/>
          <p:nvPr/>
        </p:nvSpPr>
        <p:spPr>
          <a:xfrm>
            <a:off x="152636" y="660633"/>
            <a:ext cx="655272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solidFill>
                  <a:schemeClr val="accent1"/>
                </a:solidFill>
                <a:latin typeface="Arial" panose="020B0604020202020204" pitchFamily="34" charset="0"/>
                <a:ea typeface="微软雅黑" pitchFamily="34" charset="-122"/>
                <a:cs typeface="Arial" panose="020B0604020202020204" pitchFamily="34" charset="0"/>
              </a:rPr>
              <a:t>Thank you for listening</a:t>
            </a:r>
            <a:r>
              <a:rPr lang="zh-CN" altLang="en-US" sz="2400" b="1" dirty="0">
                <a:solidFill>
                  <a:schemeClr val="accent1"/>
                </a:solidFill>
                <a:latin typeface="Arial" panose="020B0604020202020204" pitchFamily="34" charset="0"/>
                <a:ea typeface="微软雅黑" pitchFamily="34" charset="-122"/>
                <a:cs typeface="Arial" panose="020B0604020202020204" pitchFamily="34" charset="0"/>
              </a:rPr>
              <a:t>！</a:t>
            </a:r>
            <a:endParaRPr lang="en-US" altLang="zh-CN" sz="2400" b="1" dirty="0">
              <a:solidFill>
                <a:schemeClr val="accent1"/>
              </a:solidFill>
              <a:latin typeface="Arial" panose="020B0604020202020204" pitchFamily="34" charset="0"/>
              <a:ea typeface="微软雅黑" pitchFamily="34" charset="-122"/>
              <a:cs typeface="Arial" panose="020B0604020202020204" pitchFamily="34" charset="0"/>
            </a:endParaRPr>
          </a:p>
          <a:p>
            <a:endParaRPr lang="en-US" altLang="zh-CN" sz="2400" b="1" dirty="0">
              <a:solidFill>
                <a:schemeClr val="accent1">
                  <a:lumMod val="75000"/>
                </a:schemeClr>
              </a:solidFill>
              <a:latin typeface="Arial" panose="020B0604020202020204" pitchFamily="34" charset="0"/>
              <a:ea typeface="微软雅黑" pitchFamily="34" charset="-122"/>
              <a:cs typeface="Arial" panose="020B0604020202020204" pitchFamily="34" charset="0"/>
            </a:endParaRPr>
          </a:p>
        </p:txBody>
      </p:sp>
      <p:sp>
        <p:nvSpPr>
          <p:cNvPr id="5" name="文本框 4">
            <a:extLst>
              <a:ext uri="{FF2B5EF4-FFF2-40B4-BE49-F238E27FC236}">
                <a16:creationId xmlns:a16="http://schemas.microsoft.com/office/drawing/2014/main" id="{39CE687A-8E19-3ECC-414B-AE09419FA859}"/>
              </a:ext>
            </a:extLst>
          </p:cNvPr>
          <p:cNvSpPr txBox="1"/>
          <p:nvPr/>
        </p:nvSpPr>
        <p:spPr>
          <a:xfrm>
            <a:off x="4077072" y="3795886"/>
            <a:ext cx="2736304" cy="738664"/>
          </a:xfrm>
          <a:prstGeom prst="rect">
            <a:avLst/>
          </a:prstGeom>
          <a:noFill/>
        </p:spPr>
        <p:txBody>
          <a:bodyPr wrap="square" rtlCol="0">
            <a:spAutoFit/>
          </a:bodyPr>
          <a:lstStyle/>
          <a:p>
            <a:r>
              <a:rPr lang="en-US" altLang="zh-CN" sz="1400" b="1" dirty="0">
                <a:solidFill>
                  <a:schemeClr val="bg1"/>
                </a:solidFill>
              </a:rPr>
              <a:t>Email: liuwei@spic.com.cn</a:t>
            </a:r>
          </a:p>
          <a:p>
            <a:r>
              <a:rPr lang="en-US" altLang="zh-CN" sz="1400" b="1" dirty="0">
                <a:solidFill>
                  <a:schemeClr val="bg1"/>
                </a:solidFill>
              </a:rPr>
              <a:t>            wangxiaoru@spic.com.cn</a:t>
            </a:r>
          </a:p>
          <a:p>
            <a:r>
              <a:rPr lang="en-US" altLang="zh-CN" sz="1400" b="1" dirty="0">
                <a:solidFill>
                  <a:schemeClr val="bg1"/>
                </a:solidFill>
              </a:rPr>
              <a:t>            wangzixin@spic.com.cn</a:t>
            </a:r>
          </a:p>
        </p:txBody>
      </p:sp>
      <p:sp>
        <p:nvSpPr>
          <p:cNvPr id="7" name="文本框 6">
            <a:extLst>
              <a:ext uri="{FF2B5EF4-FFF2-40B4-BE49-F238E27FC236}">
                <a16:creationId xmlns:a16="http://schemas.microsoft.com/office/drawing/2014/main" id="{5B7731EF-20F6-61B7-CD2A-438F6276532B}"/>
              </a:ext>
            </a:extLst>
          </p:cNvPr>
          <p:cNvSpPr txBox="1"/>
          <p:nvPr/>
        </p:nvSpPr>
        <p:spPr>
          <a:xfrm>
            <a:off x="514868" y="1203598"/>
            <a:ext cx="5838353" cy="784830"/>
          </a:xfrm>
          <a:prstGeom prst="rect">
            <a:avLst/>
          </a:prstGeom>
          <a:noFill/>
        </p:spPr>
        <p:txBody>
          <a:bodyPr wrap="square">
            <a:spAutoFit/>
          </a:bodyPr>
          <a:lstStyle/>
          <a:p>
            <a:pPr algn="just"/>
            <a:r>
              <a:rPr lang="en-US" altLang="zh-CN" sz="1500" dirty="0">
                <a:latin typeface="Arial" panose="020B0604020202020204" pitchFamily="34" charset="0"/>
                <a:cs typeface="Arial" panose="020B0604020202020204" pitchFamily="34" charset="0"/>
              </a:rPr>
              <a:t>As the host of the 2026 APEC Meeting, the People's Republic of China will hold diverse high-value events, showcase practical insights and </a:t>
            </a:r>
            <a:r>
              <a:rPr lang="en-US" altLang="zh-CN" sz="1500" dirty="0">
                <a:solidFill>
                  <a:schemeClr val="accent1"/>
                </a:solidFill>
                <a:latin typeface="Arial" panose="020B0604020202020204" pitchFamily="34" charset="0"/>
                <a:cs typeface="Arial" panose="020B0604020202020204" pitchFamily="34" charset="0"/>
              </a:rPr>
              <a:t>warmly welcome all distinguished guests!</a:t>
            </a:r>
          </a:p>
        </p:txBody>
      </p:sp>
      <p:sp>
        <p:nvSpPr>
          <p:cNvPr id="8" name="文本框 7">
            <a:extLst>
              <a:ext uri="{FF2B5EF4-FFF2-40B4-BE49-F238E27FC236}">
                <a16:creationId xmlns:a16="http://schemas.microsoft.com/office/drawing/2014/main" id="{5A9ED80D-8FED-1EB2-2381-7FA4CFA9E939}"/>
              </a:ext>
            </a:extLst>
          </p:cNvPr>
          <p:cNvSpPr txBox="1"/>
          <p:nvPr/>
        </p:nvSpPr>
        <p:spPr>
          <a:xfrm>
            <a:off x="509823" y="2067694"/>
            <a:ext cx="5838353" cy="1246495"/>
          </a:xfrm>
          <a:prstGeom prst="rect">
            <a:avLst/>
          </a:prstGeom>
          <a:noFill/>
        </p:spPr>
        <p:txBody>
          <a:bodyPr wrap="square">
            <a:spAutoFit/>
          </a:bodyPr>
          <a:lstStyle/>
          <a:p>
            <a:pPr algn="just"/>
            <a:r>
              <a:rPr lang="en-US" altLang="zh-CN" sz="1500" dirty="0">
                <a:latin typeface="Arial" panose="020B0604020202020204" pitchFamily="34" charset="0"/>
                <a:cs typeface="Arial" panose="020B0604020202020204" pitchFamily="34" charset="0"/>
              </a:rPr>
              <a:t>On behalf of SPIC, we have applied APEC Fund Project "APEC Study on How Zero-carbon Industrial Parks (ZIPs) Help With Energy Transition and Carbon Reduction in APEC Economies". A workshop will be hosted, and we sincerely welcome all participants to share insights and practices related to ZIPs!</a:t>
            </a:r>
          </a:p>
        </p:txBody>
      </p:sp>
    </p:spTree>
    <p:extLst>
      <p:ext uri="{BB962C8B-B14F-4D97-AF65-F5344CB8AC3E}">
        <p14:creationId xmlns:p14="http://schemas.microsoft.com/office/powerpoint/2010/main" val="320333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海上有艘船&#10;&#10;AI 生成的内容可能不正确。">
            <a:extLst>
              <a:ext uri="{FF2B5EF4-FFF2-40B4-BE49-F238E27FC236}">
                <a16:creationId xmlns:a16="http://schemas.microsoft.com/office/drawing/2014/main" id="{19F7457E-F02A-A89E-C54A-AD06EAF4C31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8512" y="1273025"/>
            <a:ext cx="6886512" cy="3870475"/>
          </a:xfrm>
          <a:prstGeom prst="rect">
            <a:avLst/>
          </a:prstGeom>
        </p:spPr>
      </p:pic>
      <p:sp>
        <p:nvSpPr>
          <p:cNvPr id="2" name="矩形 1">
            <a:extLst>
              <a:ext uri="{FF2B5EF4-FFF2-40B4-BE49-F238E27FC236}">
                <a16:creationId xmlns:a16="http://schemas.microsoft.com/office/drawing/2014/main" id="{BFE57F70-710B-4A5E-B18E-0F0FEEC57359}"/>
              </a:ext>
            </a:extLst>
          </p:cNvPr>
          <p:cNvSpPr/>
          <p:nvPr/>
        </p:nvSpPr>
        <p:spPr>
          <a:xfrm rot="16200000">
            <a:off x="2468569" y="-2509429"/>
            <a:ext cx="1900545" cy="6878322"/>
          </a:xfrm>
          <a:prstGeom prst="rect">
            <a:avLst/>
          </a:prstGeom>
          <a:solidFill>
            <a:srgbClr val="00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pic>
        <p:nvPicPr>
          <p:cNvPr id="18" name="图形 17">
            <a:extLst>
              <a:ext uri="{FF2B5EF4-FFF2-40B4-BE49-F238E27FC236}">
                <a16:creationId xmlns:a16="http://schemas.microsoft.com/office/drawing/2014/main" id="{A8E83244-5CF9-492B-8968-4F4FC8CE1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20" y="1817388"/>
            <a:ext cx="6878320" cy="112465"/>
          </a:xfrm>
          <a:prstGeom prst="rect">
            <a:avLst/>
          </a:prstGeom>
        </p:spPr>
      </p:pic>
      <p:sp>
        <p:nvSpPr>
          <p:cNvPr id="3" name="文本框 2">
            <a:extLst>
              <a:ext uri="{FF2B5EF4-FFF2-40B4-BE49-F238E27FC236}">
                <a16:creationId xmlns:a16="http://schemas.microsoft.com/office/drawing/2014/main" id="{3E8B26AE-FEB2-4B01-ADAA-82A06448BE32}"/>
              </a:ext>
            </a:extLst>
          </p:cNvPr>
          <p:cNvSpPr txBox="1"/>
          <p:nvPr/>
        </p:nvSpPr>
        <p:spPr>
          <a:xfrm>
            <a:off x="476672" y="2122828"/>
            <a:ext cx="583264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Current Status of China's Offshore Wind Development</a:t>
            </a:r>
            <a:endParaRPr lang="zh-CN" altLang="en-US" sz="2000" b="1" dirty="0">
              <a:solidFill>
                <a:schemeClr val="tx1">
                  <a:lumMod val="65000"/>
                  <a:lumOff val="35000"/>
                </a:schemeClr>
              </a:solidFill>
              <a:latin typeface="微软雅黑" pitchFamily="34" charset="-122"/>
              <a:ea typeface="微软雅黑" pitchFamily="34" charset="-122"/>
            </a:endParaRPr>
          </a:p>
        </p:txBody>
      </p:sp>
      <p:sp>
        <p:nvSpPr>
          <p:cNvPr id="4" name="文本框 3">
            <a:extLst>
              <a:ext uri="{FF2B5EF4-FFF2-40B4-BE49-F238E27FC236}">
                <a16:creationId xmlns:a16="http://schemas.microsoft.com/office/drawing/2014/main" id="{547280CF-2F30-4F43-8ECF-FE48369A61C2}"/>
              </a:ext>
            </a:extLst>
          </p:cNvPr>
          <p:cNvSpPr txBox="1"/>
          <p:nvPr/>
        </p:nvSpPr>
        <p:spPr>
          <a:xfrm>
            <a:off x="476672" y="2641502"/>
            <a:ext cx="633670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Challenges Confronting China's Offshore Wind Industry</a:t>
            </a:r>
            <a:endParaRPr lang="zh-CN" altLang="en-US" sz="2000" b="1" dirty="0">
              <a:solidFill>
                <a:schemeClr val="tx1">
                  <a:lumMod val="65000"/>
                  <a:lumOff val="35000"/>
                </a:schemeClr>
              </a:solidFill>
              <a:latin typeface="微软雅黑" pitchFamily="34" charset="-122"/>
              <a:ea typeface="微软雅黑" pitchFamily="34" charset="-122"/>
            </a:endParaRPr>
          </a:p>
        </p:txBody>
      </p:sp>
      <p:sp>
        <p:nvSpPr>
          <p:cNvPr id="5" name="文本框 4">
            <a:extLst>
              <a:ext uri="{FF2B5EF4-FFF2-40B4-BE49-F238E27FC236}">
                <a16:creationId xmlns:a16="http://schemas.microsoft.com/office/drawing/2014/main" id="{22741AD5-35ED-4EC8-9A53-9E16B6DC8DAC}"/>
              </a:ext>
            </a:extLst>
          </p:cNvPr>
          <p:cNvSpPr txBox="1"/>
          <p:nvPr/>
        </p:nvSpPr>
        <p:spPr>
          <a:xfrm>
            <a:off x="476672" y="3159431"/>
            <a:ext cx="59492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The Full-Lifecycle Enabling Role of Artificial Intelligence</a:t>
            </a:r>
          </a:p>
        </p:txBody>
      </p:sp>
      <p:sp>
        <p:nvSpPr>
          <p:cNvPr id="9" name="文本框 8">
            <a:extLst>
              <a:ext uri="{FF2B5EF4-FFF2-40B4-BE49-F238E27FC236}">
                <a16:creationId xmlns:a16="http://schemas.microsoft.com/office/drawing/2014/main" id="{F3499402-78D9-4DB5-9EE9-DBFF597A634B}"/>
              </a:ext>
            </a:extLst>
          </p:cNvPr>
          <p:cNvSpPr txBox="1"/>
          <p:nvPr/>
        </p:nvSpPr>
        <p:spPr>
          <a:xfrm>
            <a:off x="260648" y="1024249"/>
            <a:ext cx="3110286" cy="600164"/>
          </a:xfrm>
          <a:prstGeom prst="rect">
            <a:avLst/>
          </a:prstGeom>
          <a:noFill/>
        </p:spPr>
        <p:txBody>
          <a:bodyPr wrap="square" rtlCol="0">
            <a:spAutoFit/>
          </a:bodyPr>
          <a:lstStyle/>
          <a:p>
            <a:pPr defTabSz="685800" fontAlgn="auto">
              <a:spcBef>
                <a:spcPts val="0"/>
              </a:spcBef>
              <a:spcAft>
                <a:spcPts val="0"/>
              </a:spcAft>
              <a:defRPr/>
            </a:pPr>
            <a:r>
              <a:rPr lang="en-US" altLang="zh-CN" sz="3300" dirty="0">
                <a:solidFill>
                  <a:srgbClr val="00B050"/>
                </a:solidFill>
                <a:latin typeface="微软雅黑" panose="020B0503020204020204" pitchFamily="34" charset="-122"/>
                <a:ea typeface="微软雅黑" panose="020B0503020204020204" pitchFamily="34" charset="-122"/>
              </a:rPr>
              <a:t>CONTENT</a:t>
            </a:r>
          </a:p>
        </p:txBody>
      </p:sp>
      <p:sp>
        <p:nvSpPr>
          <p:cNvPr id="15" name="椭圆 14">
            <a:extLst>
              <a:ext uri="{FF2B5EF4-FFF2-40B4-BE49-F238E27FC236}">
                <a16:creationId xmlns:a16="http://schemas.microsoft.com/office/drawing/2014/main" id="{6EB742A3-5F40-4AAD-B842-2BE2A0845D88}"/>
              </a:ext>
            </a:extLst>
          </p:cNvPr>
          <p:cNvSpPr/>
          <p:nvPr/>
        </p:nvSpPr>
        <p:spPr>
          <a:xfrm>
            <a:off x="343950" y="3296582"/>
            <a:ext cx="132723" cy="132723"/>
          </a:xfrm>
          <a:prstGeom prst="ellipse">
            <a:avLst/>
          </a:prstGeom>
          <a:solidFill>
            <a:srgbClr val="00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a:extLst>
              <a:ext uri="{FF2B5EF4-FFF2-40B4-BE49-F238E27FC236}">
                <a16:creationId xmlns:a16="http://schemas.microsoft.com/office/drawing/2014/main" id="{0D111BEB-7013-4CF5-9093-E547345B14B0}"/>
              </a:ext>
            </a:extLst>
          </p:cNvPr>
          <p:cNvSpPr/>
          <p:nvPr/>
        </p:nvSpPr>
        <p:spPr>
          <a:xfrm>
            <a:off x="343950" y="2778653"/>
            <a:ext cx="132723" cy="132723"/>
          </a:xfrm>
          <a:prstGeom prst="ellips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a:extLst>
              <a:ext uri="{FF2B5EF4-FFF2-40B4-BE49-F238E27FC236}">
                <a16:creationId xmlns:a16="http://schemas.microsoft.com/office/drawing/2014/main" id="{277A5B48-E540-4B9E-945B-655AAD62EDA9}"/>
              </a:ext>
            </a:extLst>
          </p:cNvPr>
          <p:cNvSpPr/>
          <p:nvPr/>
        </p:nvSpPr>
        <p:spPr>
          <a:xfrm>
            <a:off x="343950" y="2259979"/>
            <a:ext cx="132723" cy="132723"/>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文本框 6">
            <a:extLst>
              <a:ext uri="{FF2B5EF4-FFF2-40B4-BE49-F238E27FC236}">
                <a16:creationId xmlns:a16="http://schemas.microsoft.com/office/drawing/2014/main" id="{28B24503-8301-152C-586A-EF709E01AEF2}"/>
              </a:ext>
            </a:extLst>
          </p:cNvPr>
          <p:cNvSpPr txBox="1"/>
          <p:nvPr/>
        </p:nvSpPr>
        <p:spPr>
          <a:xfrm>
            <a:off x="476672" y="3665914"/>
            <a:ext cx="5832648"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nl-NL" altLang="zh-CN" dirty="0"/>
              <a:t>Future Development Trends</a:t>
            </a:r>
          </a:p>
        </p:txBody>
      </p:sp>
      <p:sp>
        <p:nvSpPr>
          <p:cNvPr id="10" name="椭圆 9">
            <a:extLst>
              <a:ext uri="{FF2B5EF4-FFF2-40B4-BE49-F238E27FC236}">
                <a16:creationId xmlns:a16="http://schemas.microsoft.com/office/drawing/2014/main" id="{B299F10E-B58F-503D-4885-D25CA1FEC3E9}"/>
              </a:ext>
            </a:extLst>
          </p:cNvPr>
          <p:cNvSpPr/>
          <p:nvPr/>
        </p:nvSpPr>
        <p:spPr>
          <a:xfrm>
            <a:off x="343950" y="3803065"/>
            <a:ext cx="132723" cy="132723"/>
          </a:xfrm>
          <a:prstGeom prst="ellipse">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5279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779844F-2761-4B00-94E8-97F548FAF85F}"/>
              </a:ext>
            </a:extLst>
          </p:cNvPr>
          <p:cNvSpPr/>
          <p:nvPr/>
        </p:nvSpPr>
        <p:spPr>
          <a:xfrm>
            <a:off x="0" y="3208539"/>
            <a:ext cx="6858000" cy="1934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2D8FD34-4762-4274-ADE4-6D3BD3186F4D}"/>
              </a:ext>
            </a:extLst>
          </p:cNvPr>
          <p:cNvSpPr txBox="1"/>
          <p:nvPr/>
        </p:nvSpPr>
        <p:spPr>
          <a:xfrm>
            <a:off x="404664" y="1012748"/>
            <a:ext cx="532859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C00000"/>
                </a:solidFill>
                <a:latin typeface="Arial" panose="020B0604020202020204" pitchFamily="34" charset="0"/>
                <a:ea typeface="微软雅黑" pitchFamily="34" charset="-122"/>
                <a:cs typeface="Arial" panose="020B0604020202020204" pitchFamily="34" charset="0"/>
              </a:rPr>
              <a:t>Current Status of China's Offshore Wind Development</a:t>
            </a:r>
            <a:endParaRPr lang="zh-CN" altLang="en-US" sz="2400" b="1" dirty="0">
              <a:solidFill>
                <a:srgbClr val="C00000"/>
              </a:solidFill>
              <a:latin typeface="Arial" panose="020B0604020202020204" pitchFamily="34" charset="0"/>
              <a:ea typeface="微软雅黑" pitchFamily="34" charset="-122"/>
              <a:cs typeface="Arial" panose="020B0604020202020204" pitchFamily="34" charset="0"/>
            </a:endParaRPr>
          </a:p>
          <a:p>
            <a:endParaRPr lang="zh-CN" altLang="en-US" sz="2400" b="1" dirty="0">
              <a:solidFill>
                <a:srgbClr val="C00000"/>
              </a:solidFill>
              <a:latin typeface="微软雅黑" pitchFamily="34" charset="-122"/>
              <a:ea typeface="微软雅黑" pitchFamily="34" charset="-122"/>
              <a:cs typeface="+mn-ea"/>
              <a:sym typeface="+mn-lt"/>
            </a:endParaRPr>
          </a:p>
          <a:p>
            <a:endParaRPr lang="zh-CN" altLang="en-US" sz="2400" b="1" dirty="0">
              <a:solidFill>
                <a:srgbClr val="C00000"/>
              </a:solidFill>
              <a:latin typeface="微软雅黑" pitchFamily="34" charset="-122"/>
              <a:ea typeface="微软雅黑" pitchFamily="34" charset="-122"/>
              <a:cs typeface="+mn-ea"/>
              <a:sym typeface="+mn-lt"/>
            </a:endParaRPr>
          </a:p>
        </p:txBody>
      </p:sp>
      <p:sp>
        <p:nvSpPr>
          <p:cNvPr id="4" name="文本框 3">
            <a:extLst>
              <a:ext uri="{FF2B5EF4-FFF2-40B4-BE49-F238E27FC236}">
                <a16:creationId xmlns:a16="http://schemas.microsoft.com/office/drawing/2014/main" id="{26263779-8092-4ECA-A748-E63B06978D87}"/>
              </a:ext>
            </a:extLst>
          </p:cNvPr>
          <p:cNvSpPr txBox="1"/>
          <p:nvPr/>
        </p:nvSpPr>
        <p:spPr>
          <a:xfrm>
            <a:off x="859336" y="3874613"/>
            <a:ext cx="2137616" cy="646331"/>
          </a:xfrm>
          <a:prstGeom prst="rect">
            <a:avLst/>
          </a:prstGeom>
          <a:noFill/>
        </p:spPr>
        <p:txBody>
          <a:bodyPr wrap="square" rtlCol="0">
            <a:spAutoFit/>
          </a:bodyPr>
          <a:lstStyle/>
          <a:p>
            <a:r>
              <a:rPr lang="en-US" altLang="zh-CN" sz="3600" b="1" i="1" dirty="0">
                <a:solidFill>
                  <a:srgbClr val="FF0000"/>
                </a:solidFill>
                <a:latin typeface="微软雅黑" panose="020B0503020204020204" pitchFamily="34" charset="-122"/>
                <a:ea typeface="微软雅黑" panose="020B0503020204020204" pitchFamily="34" charset="-122"/>
              </a:rPr>
              <a:t>PART 01</a:t>
            </a:r>
            <a:endParaRPr lang="zh-CN" altLang="en-US" sz="3600" b="1" i="1" dirty="0">
              <a:solidFill>
                <a:srgbClr val="FF0000"/>
              </a:solidFill>
              <a:latin typeface="微软雅黑" panose="020B0503020204020204" pitchFamily="34" charset="-122"/>
              <a:ea typeface="微软雅黑" panose="020B0503020204020204" pitchFamily="34" charset="-122"/>
            </a:endParaRPr>
          </a:p>
        </p:txBody>
      </p:sp>
      <p:sp>
        <p:nvSpPr>
          <p:cNvPr id="5" name="Freeform 5">
            <a:extLst>
              <a:ext uri="{FF2B5EF4-FFF2-40B4-BE49-F238E27FC236}">
                <a16:creationId xmlns:a16="http://schemas.microsoft.com/office/drawing/2014/main" id="{C8873C2B-D6E0-48A7-8AC6-B0037B2F63A6}"/>
              </a:ext>
            </a:extLst>
          </p:cNvPr>
          <p:cNvSpPr>
            <a:spLocks/>
          </p:cNvSpPr>
          <p:nvPr/>
        </p:nvSpPr>
        <p:spPr bwMode="auto">
          <a:xfrm>
            <a:off x="782706" y="3763331"/>
            <a:ext cx="1031290" cy="824643"/>
          </a:xfrm>
          <a:custGeom>
            <a:avLst/>
            <a:gdLst>
              <a:gd name="T0" fmla="*/ 945 w 945"/>
              <a:gd name="T1" fmla="*/ 133 h 964"/>
              <a:gd name="T2" fmla="*/ 945 w 945"/>
              <a:gd name="T3" fmla="*/ 0 h 964"/>
              <a:gd name="T4" fmla="*/ 0 w 945"/>
              <a:gd name="T5" fmla="*/ 0 h 964"/>
              <a:gd name="T6" fmla="*/ 0 w 945"/>
              <a:gd name="T7" fmla="*/ 964 h 964"/>
              <a:gd name="T8" fmla="*/ 945 w 945"/>
              <a:gd name="T9" fmla="*/ 964 h 964"/>
              <a:gd name="T10" fmla="*/ 945 w 945"/>
              <a:gd name="T11" fmla="*/ 811 h 964"/>
            </a:gdLst>
            <a:ahLst/>
            <a:cxnLst>
              <a:cxn ang="0">
                <a:pos x="T0" y="T1"/>
              </a:cxn>
              <a:cxn ang="0">
                <a:pos x="T2" y="T3"/>
              </a:cxn>
              <a:cxn ang="0">
                <a:pos x="T4" y="T5"/>
              </a:cxn>
              <a:cxn ang="0">
                <a:pos x="T6" y="T7"/>
              </a:cxn>
              <a:cxn ang="0">
                <a:pos x="T8" y="T9"/>
              </a:cxn>
              <a:cxn ang="0">
                <a:pos x="T10" y="T11"/>
              </a:cxn>
            </a:cxnLst>
            <a:rect l="0" t="0" r="r" b="b"/>
            <a:pathLst>
              <a:path w="945" h="964">
                <a:moveTo>
                  <a:pt x="945" y="133"/>
                </a:moveTo>
                <a:lnTo>
                  <a:pt x="945" y="0"/>
                </a:lnTo>
                <a:lnTo>
                  <a:pt x="0" y="0"/>
                </a:lnTo>
                <a:lnTo>
                  <a:pt x="0" y="964"/>
                </a:lnTo>
                <a:lnTo>
                  <a:pt x="945" y="964"/>
                </a:lnTo>
                <a:lnTo>
                  <a:pt x="945" y="811"/>
                </a:lnTo>
              </a:path>
            </a:pathLst>
          </a:custGeom>
          <a:noFill/>
          <a:ln w="762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7" name="图形 6">
            <a:extLst>
              <a:ext uri="{FF2B5EF4-FFF2-40B4-BE49-F238E27FC236}">
                <a16:creationId xmlns:a16="http://schemas.microsoft.com/office/drawing/2014/main" id="{41C7F671-3177-4C3A-8767-8EFE784045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131435"/>
            <a:ext cx="6858000" cy="112133"/>
          </a:xfrm>
          <a:prstGeom prst="rect">
            <a:avLst/>
          </a:prstGeom>
        </p:spPr>
      </p:pic>
      <p:cxnSp>
        <p:nvCxnSpPr>
          <p:cNvPr id="8" name="直接连接符 7">
            <a:extLst>
              <a:ext uri="{FF2B5EF4-FFF2-40B4-BE49-F238E27FC236}">
                <a16:creationId xmlns:a16="http://schemas.microsoft.com/office/drawing/2014/main" id="{CC2BFBC3-4A91-4629-9CA6-F7927C3AEC47}"/>
              </a:ext>
            </a:extLst>
          </p:cNvPr>
          <p:cNvCxnSpPr>
            <a:cxnSpLocks/>
          </p:cNvCxnSpPr>
          <p:nvPr/>
        </p:nvCxnSpPr>
        <p:spPr>
          <a:xfrm>
            <a:off x="476672" y="1923678"/>
            <a:ext cx="5040560"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31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 name="图形 10">
            <a:extLst>
              <a:ext uri="{FF2B5EF4-FFF2-40B4-BE49-F238E27FC236}">
                <a16:creationId xmlns:a16="http://schemas.microsoft.com/office/drawing/2014/main" id="{0840CC66-5E7E-492A-B2CF-B399DBD54A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887D2B02-646A-90C4-BF7C-E6D11440C99E}"/>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Current Status of China's Offshore Wind Development</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DD2B708A-3C15-4F86-ED75-E4E136134BD2}"/>
              </a:ext>
            </a:extLst>
          </p:cNvPr>
          <p:cNvSpPr>
            <a:spLocks noChangeArrowheads="1"/>
          </p:cNvSpPr>
          <p:nvPr/>
        </p:nvSpPr>
        <p:spPr bwMode="auto">
          <a:xfrm>
            <a:off x="476672" y="915566"/>
            <a:ext cx="6048672" cy="329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nl-NL" altLang="zh-CN" sz="2000" b="1" dirty="0">
                <a:latin typeface="Arial" panose="020B0604020202020204" pitchFamily="34" charset="0"/>
                <a:cs typeface="Arial" panose="020B0604020202020204" pitchFamily="34" charset="0"/>
              </a:rPr>
              <a:t>1.1 Policy Framework</a:t>
            </a:r>
            <a:endParaRPr lang="en-US" altLang="zh-CN" sz="20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ct val="150000"/>
              </a:lnSpc>
              <a:buFont typeface="Arial" panose="020B0604020202020204" pitchFamily="34" charset="0"/>
              <a:buChar char="•"/>
            </a:pPr>
            <a:r>
              <a:rPr lang="en-US" altLang="zh-CN" sz="1600" dirty="0"/>
              <a:t>Industry Positioning: focusing on sustainable development and energy structure optimization;</a:t>
            </a:r>
          </a:p>
          <a:p>
            <a:pPr marL="171450" indent="-171450">
              <a:lnSpc>
                <a:spcPct val="150000"/>
              </a:lnSpc>
              <a:buFont typeface="Arial" panose="020B0604020202020204" pitchFamily="34" charset="0"/>
              <a:buChar char="•"/>
            </a:pPr>
            <a:r>
              <a:rPr lang="en-US" altLang="zh-CN" sz="1600" dirty="0"/>
              <a:t>Policy Orientation: guided by central planning and adapted through local implementation;</a:t>
            </a:r>
          </a:p>
          <a:p>
            <a:pPr marL="171450" indent="-171450">
              <a:lnSpc>
                <a:spcPct val="150000"/>
              </a:lnSpc>
              <a:buFont typeface="Arial" panose="020B0604020202020204" pitchFamily="34" charset="0"/>
              <a:buChar char="•"/>
            </a:pPr>
            <a:r>
              <a:rPr lang="en-US" altLang="zh-CN" sz="1600" dirty="0"/>
              <a:t>Policy evolution: from early benchmark feed-in tariff mechanism to current market-oriented transaction system, promoting industrial upgrading and sustainable development;</a:t>
            </a:r>
          </a:p>
          <a:p>
            <a:pPr algn="just" hangingPunct="0">
              <a:lnSpc>
                <a:spcPct val="120000"/>
              </a:lnSpc>
              <a:spcBef>
                <a:spcPts val="450"/>
              </a:spcBef>
              <a:spcAft>
                <a:spcPts val="450"/>
              </a:spcAft>
              <a:buClr>
                <a:srgbClr val="C00000"/>
              </a:buClr>
            </a:pPr>
            <a:endParaRPr lang="zh-CN" altLang="en-US" sz="1050" spc="225"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33696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FFA28-49D9-22E7-2E16-3FC71661FFC7}"/>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1F127385-A642-D186-E9F0-032B7EBD61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99846CC1-02FA-CAB7-0073-3542EC68EDA2}"/>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Current Status of China's Offshore Wind Development</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46186964-BD70-BE52-CBE1-220786D0A0E9}"/>
              </a:ext>
            </a:extLst>
          </p:cNvPr>
          <p:cNvSpPr>
            <a:spLocks noChangeArrowheads="1"/>
          </p:cNvSpPr>
          <p:nvPr/>
        </p:nvSpPr>
        <p:spPr bwMode="auto">
          <a:xfrm>
            <a:off x="476672" y="915566"/>
            <a:ext cx="6048672" cy="301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nl-NL" altLang="zh-CN" sz="2000" b="1" dirty="0">
                <a:latin typeface="Arial" panose="020B0604020202020204" pitchFamily="34" charset="0"/>
                <a:cs typeface="Arial" panose="020B0604020202020204" pitchFamily="34" charset="0"/>
              </a:rPr>
              <a:t>1.2 Spatial Layout</a:t>
            </a:r>
            <a:endParaRPr lang="en-US" altLang="zh-CN" sz="20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indent="-171450">
              <a:lnSpc>
                <a:spcPct val="150000"/>
              </a:lnSpc>
              <a:buFont typeface="Arial" panose="020B0604020202020204" pitchFamily="34" charset="0"/>
              <a:buChar char="•"/>
            </a:pPr>
            <a:r>
              <a:rPr lang="en-US" altLang="zh-CN" sz="1600" dirty="0"/>
              <a:t>Core Pattern: large-scale nearshore development combined with deep-distant sea demonstration exploration;</a:t>
            </a:r>
          </a:p>
          <a:p>
            <a:pPr marL="171450" indent="-171450">
              <a:lnSpc>
                <a:spcPct val="150000"/>
              </a:lnSpc>
              <a:buFont typeface="Arial" panose="020B0604020202020204" pitchFamily="34" charset="0"/>
              <a:buChar char="•"/>
            </a:pPr>
            <a:r>
              <a:rPr lang="en-US" altLang="zh-CN" sz="1600" dirty="0"/>
              <a:t>Nearshore Development: large-scale wind power base clusters in Jiangsu, Guangdong, and Fujian;</a:t>
            </a:r>
          </a:p>
          <a:p>
            <a:pPr marL="171450" indent="-171450">
              <a:lnSpc>
                <a:spcPct val="150000"/>
              </a:lnSpc>
              <a:buFont typeface="Arial" panose="020B0604020202020204" pitchFamily="34" charset="0"/>
              <a:buChar char="•"/>
            </a:pPr>
            <a:r>
              <a:rPr lang="en-US" altLang="zh-CN" sz="1600" dirty="0"/>
              <a:t>Deep-Distant Sea Exploration: floating offshore wind demonstration projects to explore pathways for integrated marine energy development;</a:t>
            </a:r>
            <a:endParaRPr lang="zh-CN" altLang="en-US" sz="1050" spc="225"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2709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7F86-56B7-D385-15C3-61971D1E4295}"/>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D9784925-278B-6D1E-27FC-9BD34DC39C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265C28B4-B769-7585-6FE2-D96A516E2B34}"/>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Current Status of China's Offshore Wind Development</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1760372F-D092-1B42-7FAA-17ECF0A00063}"/>
              </a:ext>
            </a:extLst>
          </p:cNvPr>
          <p:cNvSpPr>
            <a:spLocks noChangeArrowheads="1"/>
          </p:cNvSpPr>
          <p:nvPr/>
        </p:nvSpPr>
        <p:spPr bwMode="auto">
          <a:xfrm>
            <a:off x="476672" y="915566"/>
            <a:ext cx="3600400" cy="461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nl-NL" altLang="zh-CN" sz="2000" b="1" dirty="0">
                <a:latin typeface="Arial" panose="020B0604020202020204" pitchFamily="34" charset="0"/>
                <a:cs typeface="Arial" panose="020B0604020202020204" pitchFamily="34" charset="0"/>
              </a:rPr>
              <a:t>1.</a:t>
            </a:r>
            <a:r>
              <a:rPr lang="en-US" altLang="zh-CN" sz="2000" b="1" dirty="0">
                <a:latin typeface="Arial" panose="020B0604020202020204" pitchFamily="34" charset="0"/>
                <a:cs typeface="Arial" panose="020B0604020202020204" pitchFamily="34" charset="0"/>
              </a:rPr>
              <a:t>3 Installation &amp; Scale Data</a:t>
            </a:r>
            <a:endParaRPr lang="en-US" altLang="zh-CN" sz="20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600" dirty="0">
                <a:solidFill>
                  <a:prstClr val="black"/>
                </a:solidFill>
                <a:latin typeface="Calibri"/>
                <a:ea typeface="等线" panose="02010600030101010101" pitchFamily="2" charset="-122"/>
              </a:rPr>
              <a:t>Cumulative installed capacity (2024): 43 GW, accounting for over 50% of the global total</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600" dirty="0">
                <a:solidFill>
                  <a:prstClr val="black"/>
                </a:solidFill>
                <a:latin typeface="Calibri"/>
                <a:ea typeface="等线" panose="02010600030101010101" pitchFamily="2" charset="-122"/>
              </a:rPr>
              <a:t>New installations (2024): exceeding 4 GW</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600" dirty="0">
                <a:solidFill>
                  <a:prstClr val="black"/>
                </a:solidFill>
                <a:latin typeface="Calibri"/>
                <a:ea typeface="等线" panose="02010600030101010101" pitchFamily="2" charset="-122"/>
              </a:rPr>
              <a:t>Development model evolution: leap from fragmented development to GW-scale cluster-based deployment</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600" dirty="0">
                <a:solidFill>
                  <a:prstClr val="black"/>
                </a:solidFill>
                <a:latin typeface="Calibri"/>
                <a:ea typeface="等线" panose="02010600030101010101" pitchFamily="2" charset="-122"/>
              </a:rPr>
              <a:t>Cumulative grid-connected installed capacity (Jun. 2025): 44.2 GW</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050" b="0" i="0" u="none" strike="noStrike" kern="1200" cap="none" spc="225" normalizeH="0" baseline="0" noProof="0" dirty="0">
              <a:ln>
                <a:noFill/>
              </a:ln>
              <a:solidFill>
                <a:prstClr val="white"/>
              </a:solidFill>
              <a:effectLst/>
              <a:uLnTx/>
              <a:uFillTx/>
              <a:latin typeface="微软雅黑" pitchFamily="34" charset="-122"/>
              <a:ea typeface="微软雅黑" pitchFamily="34" charset="-122"/>
              <a:cs typeface="+mn-cs"/>
            </a:endParaRPr>
          </a:p>
          <a:p>
            <a:pPr marL="171450" indent="-171450">
              <a:lnSpc>
                <a:spcPct val="150000"/>
              </a:lnSpc>
              <a:buFont typeface="Arial" panose="020B0604020202020204" pitchFamily="34" charset="0"/>
              <a:buChar char="•"/>
            </a:pPr>
            <a:endParaRPr lang="zh-CN" altLang="en-US" sz="1050" spc="225" dirty="0">
              <a:solidFill>
                <a:schemeClr val="bg1"/>
              </a:solidFill>
              <a:latin typeface="微软雅黑" pitchFamily="34" charset="-122"/>
              <a:ea typeface="微软雅黑" pitchFamily="34" charset="-122"/>
            </a:endParaRPr>
          </a:p>
        </p:txBody>
      </p:sp>
      <p:pic>
        <p:nvPicPr>
          <p:cNvPr id="3" name="图片 2">
            <a:extLst>
              <a:ext uri="{FF2B5EF4-FFF2-40B4-BE49-F238E27FC236}">
                <a16:creationId xmlns:a16="http://schemas.microsoft.com/office/drawing/2014/main" id="{0974415A-0D02-AD1A-976B-440F2C0460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80" r="25968"/>
          <a:stretch/>
        </p:blipFill>
        <p:spPr>
          <a:xfrm>
            <a:off x="4080414" y="668460"/>
            <a:ext cx="2777586" cy="4475040"/>
          </a:xfrm>
          <a:prstGeom prst="rect">
            <a:avLst/>
          </a:prstGeom>
        </p:spPr>
      </p:pic>
    </p:spTree>
    <p:extLst>
      <p:ext uri="{BB962C8B-B14F-4D97-AF65-F5344CB8AC3E}">
        <p14:creationId xmlns:p14="http://schemas.microsoft.com/office/powerpoint/2010/main" val="130957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A19B-5700-9EE0-00EE-812CDE0F6A03}"/>
            </a:ext>
          </a:extLst>
        </p:cNvPr>
        <p:cNvGrpSpPr/>
        <p:nvPr/>
      </p:nvGrpSpPr>
      <p:grpSpPr>
        <a:xfrm>
          <a:off x="0" y="0"/>
          <a:ext cx="0" cy="0"/>
          <a:chOff x="0" y="0"/>
          <a:chExt cx="0" cy="0"/>
        </a:xfrm>
      </p:grpSpPr>
      <p:pic>
        <p:nvPicPr>
          <p:cNvPr id="11" name="图形 10">
            <a:extLst>
              <a:ext uri="{FF2B5EF4-FFF2-40B4-BE49-F238E27FC236}">
                <a16:creationId xmlns:a16="http://schemas.microsoft.com/office/drawing/2014/main" id="{76463876-3FA9-8C05-5598-EC4046A182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10" name="TextBox 1">
            <a:extLst>
              <a:ext uri="{FF2B5EF4-FFF2-40B4-BE49-F238E27FC236}">
                <a16:creationId xmlns:a16="http://schemas.microsoft.com/office/drawing/2014/main" id="{AD83D7E5-A284-37A2-CF7F-8073F0B1759B}"/>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Current Status of China's Offshore Wind Development</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矩形 2">
            <a:extLst>
              <a:ext uri="{FF2B5EF4-FFF2-40B4-BE49-F238E27FC236}">
                <a16:creationId xmlns:a16="http://schemas.microsoft.com/office/drawing/2014/main" id="{31E0C4B1-DDB0-7E7C-AA8D-EB0539E99078}"/>
              </a:ext>
            </a:extLst>
          </p:cNvPr>
          <p:cNvSpPr>
            <a:spLocks noChangeArrowheads="1"/>
          </p:cNvSpPr>
          <p:nvPr/>
        </p:nvSpPr>
        <p:spPr bwMode="auto">
          <a:xfrm>
            <a:off x="476672" y="915566"/>
            <a:ext cx="6048672" cy="486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buClr>
                <a:srgbClr val="C00000"/>
              </a:buClr>
            </a:pPr>
            <a:r>
              <a:rPr lang="nl-NL" altLang="zh-CN" sz="2000" b="1" dirty="0">
                <a:latin typeface="Arial" panose="020B0604020202020204" pitchFamily="34" charset="0"/>
                <a:cs typeface="Arial" panose="020B0604020202020204" pitchFamily="34" charset="0"/>
              </a:rPr>
              <a:t>1.</a:t>
            </a:r>
            <a:r>
              <a:rPr lang="en-US" altLang="zh-CN" sz="2000" b="1" dirty="0">
                <a:latin typeface="Arial" panose="020B0604020202020204" pitchFamily="34" charset="0"/>
                <a:cs typeface="Arial" panose="020B0604020202020204" pitchFamily="34" charset="0"/>
              </a:rPr>
              <a:t>4 </a:t>
            </a:r>
            <a:r>
              <a:rPr lang="nl-NL" altLang="zh-CN" sz="2000" b="1" dirty="0">
                <a:latin typeface="Arial" panose="020B0604020202020204" pitchFamily="34" charset="0"/>
                <a:cs typeface="Arial" panose="020B0604020202020204" pitchFamily="34" charset="0"/>
              </a:rPr>
              <a:t>Technological Innovation</a:t>
            </a:r>
            <a:endParaRPr lang="en-US" altLang="zh-CN" sz="20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171450" lvl="0" indent="-171450">
              <a:lnSpc>
                <a:spcPct val="150000"/>
              </a:lnSpc>
              <a:buFont typeface="Arial" panose="020B0604020202020204" pitchFamily="34" charset="0"/>
              <a:buChar char="•"/>
              <a:defRPr/>
            </a:pPr>
            <a:r>
              <a:rPr lang="en-US" altLang="zh-CN" sz="1600" dirty="0">
                <a:solidFill>
                  <a:prstClr val="black"/>
                </a:solidFill>
              </a:rPr>
              <a:t>Single-turbine capacity: leaped from the early 1.5 MW level to the 25 MW class;</a:t>
            </a:r>
          </a:p>
          <a:p>
            <a:pPr marL="171450" lvl="0" indent="-171450">
              <a:lnSpc>
                <a:spcPct val="150000"/>
              </a:lnSpc>
              <a:buFont typeface="Arial" panose="020B0604020202020204" pitchFamily="34" charset="0"/>
              <a:buChar char="•"/>
              <a:defRPr/>
            </a:pPr>
            <a:r>
              <a:rPr lang="en-US" altLang="zh-CN" sz="1600" dirty="0">
                <a:solidFill>
                  <a:prstClr val="black"/>
                </a:solidFill>
              </a:rPr>
              <a:t>Example: single-turbine capacity offshore fixed wind turbines</a:t>
            </a:r>
          </a:p>
          <a:p>
            <a:pPr marL="800100" lvl="1" indent="-342900">
              <a:lnSpc>
                <a:spcPct val="150000"/>
              </a:lnSpc>
              <a:buFont typeface="+mj-lt"/>
              <a:buAutoNum type="alphaLcParenR"/>
              <a:defRPr/>
            </a:pPr>
            <a:r>
              <a:rPr lang="en-US" altLang="zh-CN" sz="1600" dirty="0">
                <a:solidFill>
                  <a:prstClr val="black"/>
                </a:solidFill>
              </a:rPr>
              <a:t>Impeller diameter: exceeding 310 meters</a:t>
            </a:r>
          </a:p>
          <a:p>
            <a:pPr marL="800100" lvl="1" indent="-342900">
              <a:lnSpc>
                <a:spcPct val="150000"/>
              </a:lnSpc>
              <a:buFont typeface="+mj-lt"/>
              <a:buAutoNum type="alphaLcParenR"/>
              <a:defRPr/>
            </a:pPr>
            <a:r>
              <a:rPr lang="en-US" altLang="zh-CN" sz="1600" dirty="0">
                <a:solidFill>
                  <a:prstClr val="black"/>
                </a:solidFill>
              </a:rPr>
              <a:t>Swept area: 77,000 square meters</a:t>
            </a:r>
          </a:p>
          <a:p>
            <a:pPr marL="800100" lvl="1" indent="-342900">
              <a:lnSpc>
                <a:spcPct val="150000"/>
              </a:lnSpc>
              <a:buFont typeface="+mj-lt"/>
              <a:buAutoNum type="alphaLcParenR"/>
              <a:defRPr/>
            </a:pPr>
            <a:r>
              <a:rPr lang="en-US" altLang="zh-CN" sz="1600" dirty="0">
                <a:solidFill>
                  <a:prstClr val="black"/>
                </a:solidFill>
              </a:rPr>
              <a:t>Annual generation: 100 million kWh of clean electricity</a:t>
            </a:r>
          </a:p>
          <a:p>
            <a:pPr marL="171450" lvl="0" indent="-171450">
              <a:lnSpc>
                <a:spcPct val="150000"/>
              </a:lnSpc>
              <a:buFont typeface="Arial" panose="020B0604020202020204" pitchFamily="34" charset="0"/>
              <a:buChar char="•"/>
              <a:defRPr/>
            </a:pPr>
            <a:r>
              <a:rPr lang="en-US" altLang="zh-CN" sz="1600" dirty="0">
                <a:solidFill>
                  <a:prstClr val="black"/>
                </a:solidFill>
              </a:rPr>
              <a:t>Complete industrial chain coverage: equipment manufacturing, foundation construction, grid connection, operation and maintenance;</a:t>
            </a:r>
          </a:p>
          <a:p>
            <a:pPr marL="171450" lvl="0" indent="-171450">
              <a:lnSpc>
                <a:spcPct val="150000"/>
              </a:lnSpc>
              <a:buFont typeface="Arial" panose="020B0604020202020204" pitchFamily="34" charset="0"/>
              <a:buChar char="•"/>
              <a:defRPr/>
            </a:pPr>
            <a:endParaRPr lang="en-US" altLang="zh-CN" sz="1600" dirty="0">
              <a:solidFill>
                <a:prstClr val="black"/>
              </a:solidFill>
            </a:endParaRPr>
          </a:p>
          <a:p>
            <a:pPr algn="just">
              <a:spcBef>
                <a:spcPts val="450"/>
              </a:spcBef>
              <a:spcAft>
                <a:spcPts val="450"/>
              </a:spcAft>
              <a:buClr>
                <a:srgbClr val="C00000"/>
              </a:buClr>
            </a:pPr>
            <a:endParaRPr lang="en-US" altLang="zh-CN" sz="1600" dirty="0">
              <a:solidFill>
                <a:prstClr val="black"/>
              </a:solidFill>
              <a:latin typeface="Calibri"/>
              <a:ea typeface="等线" panose="02010600030101010101" pitchFamily="2" charset="-122"/>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altLang="zh-CN" sz="1600" dirty="0">
              <a:solidFill>
                <a:prstClr val="black"/>
              </a:solidFill>
              <a:latin typeface="Calibri"/>
              <a:ea typeface="等线" panose="02010600030101010101" pitchFamily="2" charset="-122"/>
            </a:endParaRPr>
          </a:p>
        </p:txBody>
      </p:sp>
    </p:spTree>
    <p:extLst>
      <p:ext uri="{BB962C8B-B14F-4D97-AF65-F5344CB8AC3E}">
        <p14:creationId xmlns:p14="http://schemas.microsoft.com/office/powerpoint/2010/main" val="401410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a:extLst>
              <a:ext uri="{FF2B5EF4-FFF2-40B4-BE49-F238E27FC236}">
                <a16:creationId xmlns:a16="http://schemas.microsoft.com/office/drawing/2014/main" id="{F1156736-4686-500B-7873-54596A6C98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25539"/>
            <a:ext cx="6858000" cy="53171"/>
          </a:xfrm>
          <a:prstGeom prst="rect">
            <a:avLst/>
          </a:prstGeom>
        </p:spPr>
      </p:pic>
      <p:sp>
        <p:nvSpPr>
          <p:cNvPr id="3" name="TextBox 1">
            <a:extLst>
              <a:ext uri="{FF2B5EF4-FFF2-40B4-BE49-F238E27FC236}">
                <a16:creationId xmlns:a16="http://schemas.microsoft.com/office/drawing/2014/main" id="{0E9784AB-5F18-813F-C45C-03A88E130757}"/>
              </a:ext>
            </a:extLst>
          </p:cNvPr>
          <p:cNvSpPr txBox="1"/>
          <p:nvPr>
            <p:custDataLst>
              <p:tags r:id="rId1"/>
            </p:custDataLst>
          </p:nvPr>
        </p:nvSpPr>
        <p:spPr>
          <a:xfrm>
            <a:off x="80628" y="178245"/>
            <a:ext cx="6079444" cy="346249"/>
          </a:xfrm>
          <a:prstGeom prst="rect">
            <a:avLst/>
          </a:prstGeom>
        </p:spPr>
        <p:txBody>
          <a:bodyPr vert="horz" wrap="square" numCol="1" anchor="t" anchorCtr="0" compatLnSpc="1"/>
          <a:lstStyle>
            <a:defPPr>
              <a:defRPr lang="zh-CN"/>
            </a:defPPr>
            <a:lvl1pPr eaLnBrk="0" hangingPunct="0">
              <a:defRPr sz="2400" b="1">
                <a:solidFill>
                  <a:srgbClr val="0070C0"/>
                </a:solidFill>
                <a:latin typeface="微软雅黑" panose="020B0503020204020204" pitchFamily="34" charset="-122"/>
                <a:ea typeface="微软雅黑" panose="020B0503020204020204" pitchFamily="34" charset="-122"/>
                <a:cs typeface="+mj-cs"/>
              </a:defRPr>
            </a:lvl1pPr>
            <a:lvl2pPr algn="ctr" eaLnBrk="0" hangingPunct="0">
              <a:defRPr sz="4400">
                <a:latin typeface="Calibri" panose="020F0502020204030204" pitchFamily="34" charset="0"/>
              </a:defRPr>
            </a:lvl2pPr>
            <a:lvl3pPr algn="ctr" eaLnBrk="0" hangingPunct="0">
              <a:defRPr sz="4400">
                <a:latin typeface="Calibri" panose="020F0502020204030204" pitchFamily="34" charset="0"/>
              </a:defRPr>
            </a:lvl3pPr>
            <a:lvl4pPr algn="ctr" eaLnBrk="0" hangingPunct="0">
              <a:defRPr sz="4400">
                <a:latin typeface="Calibri" panose="020F0502020204030204" pitchFamily="34" charset="0"/>
              </a:defRPr>
            </a:lvl4pPr>
            <a:lvl5pPr algn="ctr" eaLnBrk="0" hangingPunct="0">
              <a:defRPr sz="4400">
                <a:latin typeface="Calibri" panose="020F0502020204030204" pitchFamily="34" charset="0"/>
              </a:defRPr>
            </a:lvl5pPr>
            <a:lvl6pPr marL="457200" algn="ctr">
              <a:defRPr sz="4400">
                <a:latin typeface="Calibri" panose="020F0502020204030204" pitchFamily="34" charset="0"/>
              </a:defRPr>
            </a:lvl6pPr>
            <a:lvl7pPr marL="914400" algn="ctr">
              <a:defRPr sz="4400">
                <a:latin typeface="Calibri" panose="020F0502020204030204" pitchFamily="34" charset="0"/>
              </a:defRPr>
            </a:lvl7pPr>
            <a:lvl8pPr marL="1371600" algn="ctr">
              <a:defRPr sz="4400">
                <a:latin typeface="Calibri" panose="020F0502020204030204" pitchFamily="34" charset="0"/>
              </a:defRPr>
            </a:lvl8pPr>
            <a:lvl9pPr marL="1828800" algn="ctr">
              <a:defRPr sz="4400">
                <a:latin typeface="Calibri" panose="020F0502020204030204" pitchFamily="34" charset="0"/>
              </a:defRPr>
            </a:lvl9p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sym typeface="+mn-ea"/>
              </a:rPr>
              <a:t>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Current Status of China's Offshore Wind Development</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5" name="图表 4">
            <a:extLst>
              <a:ext uri="{FF2B5EF4-FFF2-40B4-BE49-F238E27FC236}">
                <a16:creationId xmlns:a16="http://schemas.microsoft.com/office/drawing/2014/main" id="{E4564FB1-6CC6-CF07-559E-B5F883F7A033}"/>
              </a:ext>
            </a:extLst>
          </p:cNvPr>
          <p:cNvGraphicFramePr>
            <a:graphicFrameLocks/>
          </p:cNvGraphicFramePr>
          <p:nvPr>
            <p:extLst>
              <p:ext uri="{D42A27DB-BD31-4B8C-83A1-F6EECF244321}">
                <p14:modId xmlns:p14="http://schemas.microsoft.com/office/powerpoint/2010/main" val="2834806887"/>
              </p:ext>
            </p:extLst>
          </p:nvPr>
        </p:nvGraphicFramePr>
        <p:xfrm>
          <a:off x="-127944" y="645721"/>
          <a:ext cx="7085336" cy="4374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1383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1297559132"/>
</p:tagLst>
</file>

<file path=ppt/tags/tag10.xml><?xml version="1.0" encoding="utf-8"?>
<p:tagLst xmlns:a="http://schemas.openxmlformats.org/drawingml/2006/main" xmlns:r="http://schemas.openxmlformats.org/officeDocument/2006/relationships" xmlns:p="http://schemas.openxmlformats.org/presentationml/2006/main">
  <p:tag name="REFSHAPE" val="1297559132"/>
</p:tagLst>
</file>

<file path=ppt/tags/tag11.xml><?xml version="1.0" encoding="utf-8"?>
<p:tagLst xmlns:a="http://schemas.openxmlformats.org/drawingml/2006/main" xmlns:r="http://schemas.openxmlformats.org/officeDocument/2006/relationships" xmlns:p="http://schemas.openxmlformats.org/presentationml/2006/main">
  <p:tag name="REFSHAPE" val="1297559132"/>
</p:tagLst>
</file>

<file path=ppt/tags/tag12.xml><?xml version="1.0" encoding="utf-8"?>
<p:tagLst xmlns:a="http://schemas.openxmlformats.org/drawingml/2006/main" xmlns:r="http://schemas.openxmlformats.org/officeDocument/2006/relationships" xmlns:p="http://schemas.openxmlformats.org/presentationml/2006/main">
  <p:tag name="REFSHAPE" val="1297559132"/>
</p:tagLst>
</file>

<file path=ppt/tags/tag2.xml><?xml version="1.0" encoding="utf-8"?>
<p:tagLst xmlns:a="http://schemas.openxmlformats.org/drawingml/2006/main" xmlns:r="http://schemas.openxmlformats.org/officeDocument/2006/relationships" xmlns:p="http://schemas.openxmlformats.org/presentationml/2006/main">
  <p:tag name="REFSHAPE" val="1297559132"/>
</p:tagLst>
</file>

<file path=ppt/tags/tag3.xml><?xml version="1.0" encoding="utf-8"?>
<p:tagLst xmlns:a="http://schemas.openxmlformats.org/drawingml/2006/main" xmlns:r="http://schemas.openxmlformats.org/officeDocument/2006/relationships" xmlns:p="http://schemas.openxmlformats.org/presentationml/2006/main">
  <p:tag name="REFSHAPE" val="1297559132"/>
</p:tagLst>
</file>

<file path=ppt/tags/tag4.xml><?xml version="1.0" encoding="utf-8"?>
<p:tagLst xmlns:a="http://schemas.openxmlformats.org/drawingml/2006/main" xmlns:r="http://schemas.openxmlformats.org/officeDocument/2006/relationships" xmlns:p="http://schemas.openxmlformats.org/presentationml/2006/main">
  <p:tag name="REFSHAPE" val="1297559132"/>
</p:tagLst>
</file>

<file path=ppt/tags/tag5.xml><?xml version="1.0" encoding="utf-8"?>
<p:tagLst xmlns:a="http://schemas.openxmlformats.org/drawingml/2006/main" xmlns:r="http://schemas.openxmlformats.org/officeDocument/2006/relationships" xmlns:p="http://schemas.openxmlformats.org/presentationml/2006/main">
  <p:tag name="REFSHAPE" val="1297559132"/>
</p:tagLst>
</file>

<file path=ppt/tags/tag6.xml><?xml version="1.0" encoding="utf-8"?>
<p:tagLst xmlns:a="http://schemas.openxmlformats.org/drawingml/2006/main" xmlns:r="http://schemas.openxmlformats.org/officeDocument/2006/relationships" xmlns:p="http://schemas.openxmlformats.org/presentationml/2006/main">
  <p:tag name="REFSHAPE" val="1297559132"/>
</p:tagLst>
</file>

<file path=ppt/tags/tag7.xml><?xml version="1.0" encoding="utf-8"?>
<p:tagLst xmlns:a="http://schemas.openxmlformats.org/drawingml/2006/main" xmlns:r="http://schemas.openxmlformats.org/officeDocument/2006/relationships" xmlns:p="http://schemas.openxmlformats.org/presentationml/2006/main">
  <p:tag name="REFSHAPE" val="1297559132"/>
</p:tagLst>
</file>

<file path=ppt/tags/tag8.xml><?xml version="1.0" encoding="utf-8"?>
<p:tagLst xmlns:a="http://schemas.openxmlformats.org/drawingml/2006/main" xmlns:r="http://schemas.openxmlformats.org/officeDocument/2006/relationships" xmlns:p="http://schemas.openxmlformats.org/presentationml/2006/main">
  <p:tag name="REFSHAPE" val="1297559132"/>
</p:tagLst>
</file>

<file path=ppt/tags/tag9.xml><?xml version="1.0" encoding="utf-8"?>
<p:tagLst xmlns:a="http://schemas.openxmlformats.org/drawingml/2006/main" xmlns:r="http://schemas.openxmlformats.org/officeDocument/2006/relationships" xmlns:p="http://schemas.openxmlformats.org/presentationml/2006/main">
  <p:tag name="REFSHAPE" val="129755913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6529</TotalTime>
  <Words>1047</Words>
  <Application>Microsoft Office PowerPoint</Application>
  <PresentationFormat>自定义</PresentationFormat>
  <Paragraphs>105</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Arial Unicode MS</vt:lpstr>
      <vt:lpstr>微软雅黑</vt:lpstr>
      <vt:lpstr>微软雅黑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Ruby Wang</cp:lastModifiedBy>
  <cp:revision>721</cp:revision>
  <cp:lastPrinted>2025-11-12T10:41:03Z</cp:lastPrinted>
  <dcterms:created xsi:type="dcterms:W3CDTF">2015-09-01T09:21:00Z</dcterms:created>
  <dcterms:modified xsi:type="dcterms:W3CDTF">2025-11-18T13:55:30Z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