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8" r:id="rId2"/>
  </p:sldMasterIdLst>
  <p:notesMasterIdLst>
    <p:notesMasterId r:id="rId13"/>
  </p:notesMasterIdLst>
  <p:sldIdLst>
    <p:sldId id="277" r:id="rId3"/>
    <p:sldId id="2609" r:id="rId4"/>
    <p:sldId id="2610" r:id="rId5"/>
    <p:sldId id="2611" r:id="rId6"/>
    <p:sldId id="2614" r:id="rId7"/>
    <p:sldId id="2617" r:id="rId8"/>
    <p:sldId id="2618" r:id="rId9"/>
    <p:sldId id="2616" r:id="rId10"/>
    <p:sldId id="2612" r:id="rId11"/>
    <p:sldId id="2613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A2AAE6"/>
    <a:srgbClr val="649C4E"/>
    <a:srgbClr val="E7F3FF"/>
    <a:srgbClr val="EAA322"/>
    <a:srgbClr val="4472C4"/>
    <a:srgbClr val="EFBA5B"/>
    <a:srgbClr val="DFAF4F"/>
    <a:srgbClr val="FFF2CC"/>
    <a:srgbClr val="2A7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D0E7A4-EB3B-4F1D-9E45-A5D8BB20CCE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8917112-1C66-4E21-A1E6-E1841A50A133}">
      <dgm:prSet phldrT="[文字]"/>
      <dgm:spPr>
        <a:xfrm>
          <a:off x="879375" y="45975"/>
          <a:ext cx="734298" cy="73429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TW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gm:t>
    </dgm:pt>
    <dgm:pt modelId="{B2C64A1C-5172-4940-877E-D4B4394082EE}" type="parTrans" cxnId="{CAB8E951-B532-4BE0-A99E-7E0A45243F8F}">
      <dgm:prSet/>
      <dgm:spPr/>
      <dgm:t>
        <a:bodyPr/>
        <a:lstStyle/>
        <a:p>
          <a:endParaRPr lang="zh-TW" altLang="en-US"/>
        </a:p>
      </dgm:t>
    </dgm:pt>
    <dgm:pt modelId="{77EAC63B-2DD2-4DF4-A820-B11D94901A73}" type="sibTrans" cxnId="{CAB8E951-B532-4BE0-A99E-7E0A45243F8F}">
      <dgm:prSet/>
      <dgm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10250138"/>
            <a:gd name="adj4" fmla="val 118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320D4B84-3F81-494C-BED6-A650FC5BD3AB}">
      <dgm:prSet phldrT="[文字]"/>
      <dgm:spPr>
        <a:xfrm>
          <a:off x="879375" y="1293830"/>
          <a:ext cx="734298" cy="73429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TW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gm:t>
    </dgm:pt>
    <dgm:pt modelId="{75F6C0A3-B029-4BE8-A0C5-046F00D469A4}" type="parTrans" cxnId="{07D74DCE-38C3-408B-886B-3AB187788E59}">
      <dgm:prSet/>
      <dgm:spPr/>
      <dgm:t>
        <a:bodyPr/>
        <a:lstStyle/>
        <a:p>
          <a:endParaRPr lang="zh-TW" altLang="en-US"/>
        </a:p>
      </dgm:t>
    </dgm:pt>
    <dgm:pt modelId="{52E5C750-8A7E-42C1-B5DF-672922AAC626}" type="sibTrans" cxnId="{07D74DCE-38C3-408B-886B-3AB187788E59}">
      <dgm:prSet/>
      <dgm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4850138"/>
            <a:gd name="adj4" fmla="val 64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52509CA-0988-4B62-ACF5-BC23869153DB}">
      <dgm:prSet phldrT="[文字]"/>
      <dgm:spPr>
        <a:xfrm>
          <a:off x="2127230" y="1293830"/>
          <a:ext cx="734298" cy="73429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TW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gm:t>
    </dgm:pt>
    <dgm:pt modelId="{B9475231-A4FD-4248-9F62-2721624B41C9}" type="parTrans" cxnId="{8E2252F1-C1F9-410C-BEDE-AB0EA276FA37}">
      <dgm:prSet/>
      <dgm:spPr/>
      <dgm:t>
        <a:bodyPr/>
        <a:lstStyle/>
        <a:p>
          <a:endParaRPr lang="zh-TW" altLang="en-US"/>
        </a:p>
      </dgm:t>
    </dgm:pt>
    <dgm:pt modelId="{468EE50E-CA72-447B-B72E-DF017F4889DE}" type="sibTrans" cxnId="{8E2252F1-C1F9-410C-BEDE-AB0EA276FA37}">
      <dgm:prSet/>
      <dgm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21050138"/>
            <a:gd name="adj4" fmla="val 10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6F73562-4A13-4A4D-B8FE-99943318BB8A}">
      <dgm:prSet phldrT="[文字]"/>
      <dgm:spPr>
        <a:xfrm>
          <a:off x="2127230" y="45975"/>
          <a:ext cx="734298" cy="73429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altLang="zh-TW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gm:t>
    </dgm:pt>
    <dgm:pt modelId="{55B3A6A7-898D-4B57-AA01-0F8C5E12CC6C}" type="parTrans" cxnId="{A07F08F8-1377-4BA9-9CB4-70790BC24F37}">
      <dgm:prSet/>
      <dgm:spPr/>
      <dgm:t>
        <a:bodyPr/>
        <a:lstStyle/>
        <a:p>
          <a:endParaRPr lang="zh-TW" altLang="en-US"/>
        </a:p>
      </dgm:t>
    </dgm:pt>
    <dgm:pt modelId="{67288242-48BB-4245-82EB-269976C75208}" type="sibTrans" cxnId="{A07F08F8-1377-4BA9-9CB4-70790BC24F37}">
      <dgm:prSet/>
      <dgm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15650138"/>
            <a:gd name="adj4" fmla="val 172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DA68118-939E-4133-9327-764666A43087}" type="pres">
      <dgm:prSet presAssocID="{FCD0E7A4-EB3B-4F1D-9E45-A5D8BB20CCEC}" presName="cycle" presStyleCnt="0">
        <dgm:presLayoutVars>
          <dgm:dir val="rev"/>
          <dgm:resizeHandles val="exact"/>
        </dgm:presLayoutVars>
      </dgm:prSet>
      <dgm:spPr/>
    </dgm:pt>
    <dgm:pt modelId="{50A7E212-5E46-4487-A677-F69ED8270F50}" type="pres">
      <dgm:prSet presAssocID="{C8917112-1C66-4E21-A1E6-E1841A50A133}" presName="dummy" presStyleCnt="0"/>
      <dgm:spPr/>
    </dgm:pt>
    <dgm:pt modelId="{BDFA3DFB-6901-463F-BCC4-AA79798EC52B}" type="pres">
      <dgm:prSet presAssocID="{C8917112-1C66-4E21-A1E6-E1841A50A133}" presName="node" presStyleLbl="revTx" presStyleIdx="0" presStyleCnt="4">
        <dgm:presLayoutVars>
          <dgm:bulletEnabled val="1"/>
        </dgm:presLayoutVars>
      </dgm:prSet>
      <dgm:spPr/>
    </dgm:pt>
    <dgm:pt modelId="{001B7C3E-CD37-4DBF-9112-D5B94307A386}" type="pres">
      <dgm:prSet presAssocID="{77EAC63B-2DD2-4DF4-A820-B11D94901A73}" presName="sibTrans" presStyleLbl="node1" presStyleIdx="0" presStyleCnt="4"/>
      <dgm:spPr/>
    </dgm:pt>
    <dgm:pt modelId="{A4ABD8C0-873C-4AEF-B0A5-5C3C70208B56}" type="pres">
      <dgm:prSet presAssocID="{320D4B84-3F81-494C-BED6-A650FC5BD3AB}" presName="dummy" presStyleCnt="0"/>
      <dgm:spPr/>
    </dgm:pt>
    <dgm:pt modelId="{F3D70C75-0FF1-4511-8169-AE0F2392B678}" type="pres">
      <dgm:prSet presAssocID="{320D4B84-3F81-494C-BED6-A650FC5BD3AB}" presName="node" presStyleLbl="revTx" presStyleIdx="1" presStyleCnt="4">
        <dgm:presLayoutVars>
          <dgm:bulletEnabled val="1"/>
        </dgm:presLayoutVars>
      </dgm:prSet>
      <dgm:spPr/>
    </dgm:pt>
    <dgm:pt modelId="{D6A24F03-9CFA-4FDF-B491-DDE0D9B4B9C7}" type="pres">
      <dgm:prSet presAssocID="{52E5C750-8A7E-42C1-B5DF-672922AAC626}" presName="sibTrans" presStyleLbl="node1" presStyleIdx="1" presStyleCnt="4"/>
      <dgm:spPr/>
    </dgm:pt>
    <dgm:pt modelId="{178989A8-BC30-4217-AC81-F7A936D1FE47}" type="pres">
      <dgm:prSet presAssocID="{852509CA-0988-4B62-ACF5-BC23869153DB}" presName="dummy" presStyleCnt="0"/>
      <dgm:spPr/>
    </dgm:pt>
    <dgm:pt modelId="{81C4EB2D-42C6-4B43-A08A-23C218F448DC}" type="pres">
      <dgm:prSet presAssocID="{852509CA-0988-4B62-ACF5-BC23869153DB}" presName="node" presStyleLbl="revTx" presStyleIdx="2" presStyleCnt="4">
        <dgm:presLayoutVars>
          <dgm:bulletEnabled val="1"/>
        </dgm:presLayoutVars>
      </dgm:prSet>
      <dgm:spPr/>
    </dgm:pt>
    <dgm:pt modelId="{46F79E82-D39D-4577-8D69-E7F67A821589}" type="pres">
      <dgm:prSet presAssocID="{468EE50E-CA72-447B-B72E-DF017F4889DE}" presName="sibTrans" presStyleLbl="node1" presStyleIdx="2" presStyleCnt="4"/>
      <dgm:spPr/>
    </dgm:pt>
    <dgm:pt modelId="{0EF9E8AD-DBFD-4CB5-B31D-A368C3B4485F}" type="pres">
      <dgm:prSet presAssocID="{06F73562-4A13-4A4D-B8FE-99943318BB8A}" presName="dummy" presStyleCnt="0"/>
      <dgm:spPr/>
    </dgm:pt>
    <dgm:pt modelId="{5962EF7E-EE22-4AA9-822E-156679043251}" type="pres">
      <dgm:prSet presAssocID="{06F73562-4A13-4A4D-B8FE-99943318BB8A}" presName="node" presStyleLbl="revTx" presStyleIdx="3" presStyleCnt="4">
        <dgm:presLayoutVars>
          <dgm:bulletEnabled val="1"/>
        </dgm:presLayoutVars>
      </dgm:prSet>
      <dgm:spPr/>
    </dgm:pt>
    <dgm:pt modelId="{29980AE0-7C62-4850-82E3-ECBE62B739CE}" type="pres">
      <dgm:prSet presAssocID="{67288242-48BB-4245-82EB-269976C75208}" presName="sibTrans" presStyleLbl="node1" presStyleIdx="3" presStyleCnt="4"/>
      <dgm:spPr/>
    </dgm:pt>
  </dgm:ptLst>
  <dgm:cxnLst>
    <dgm:cxn modelId="{83C40F14-9A85-4E12-B436-C01A863AE33F}" type="presOf" srcId="{67288242-48BB-4245-82EB-269976C75208}" destId="{29980AE0-7C62-4850-82E3-ECBE62B739CE}" srcOrd="0" destOrd="0" presId="urn:microsoft.com/office/officeart/2005/8/layout/cycle1"/>
    <dgm:cxn modelId="{854EBD16-D517-408C-A468-7693BF9E5B5C}" type="presOf" srcId="{06F73562-4A13-4A4D-B8FE-99943318BB8A}" destId="{5962EF7E-EE22-4AA9-822E-156679043251}" srcOrd="0" destOrd="0" presId="urn:microsoft.com/office/officeart/2005/8/layout/cycle1"/>
    <dgm:cxn modelId="{CAB8E951-B532-4BE0-A99E-7E0A45243F8F}" srcId="{FCD0E7A4-EB3B-4F1D-9E45-A5D8BB20CCEC}" destId="{C8917112-1C66-4E21-A1E6-E1841A50A133}" srcOrd="0" destOrd="0" parTransId="{B2C64A1C-5172-4940-877E-D4B4394082EE}" sibTransId="{77EAC63B-2DD2-4DF4-A820-B11D94901A73}"/>
    <dgm:cxn modelId="{2C7FCD9F-DB8C-4986-AD99-0FBE33B67390}" type="presOf" srcId="{77EAC63B-2DD2-4DF4-A820-B11D94901A73}" destId="{001B7C3E-CD37-4DBF-9112-D5B94307A386}" srcOrd="0" destOrd="0" presId="urn:microsoft.com/office/officeart/2005/8/layout/cycle1"/>
    <dgm:cxn modelId="{C0495EA7-B100-473F-B56E-C2496CCBF58B}" type="presOf" srcId="{FCD0E7A4-EB3B-4F1D-9E45-A5D8BB20CCEC}" destId="{ADA68118-939E-4133-9327-764666A43087}" srcOrd="0" destOrd="0" presId="urn:microsoft.com/office/officeart/2005/8/layout/cycle1"/>
    <dgm:cxn modelId="{5E82DAC0-2466-4C7C-997A-514ED3A2AEF9}" type="presOf" srcId="{852509CA-0988-4B62-ACF5-BC23869153DB}" destId="{81C4EB2D-42C6-4B43-A08A-23C218F448DC}" srcOrd="0" destOrd="0" presId="urn:microsoft.com/office/officeart/2005/8/layout/cycle1"/>
    <dgm:cxn modelId="{6A7B8FCA-5069-4BB8-8620-F7A52B644E75}" type="presOf" srcId="{C8917112-1C66-4E21-A1E6-E1841A50A133}" destId="{BDFA3DFB-6901-463F-BCC4-AA79798EC52B}" srcOrd="0" destOrd="0" presId="urn:microsoft.com/office/officeart/2005/8/layout/cycle1"/>
    <dgm:cxn modelId="{07D74DCE-38C3-408B-886B-3AB187788E59}" srcId="{FCD0E7A4-EB3B-4F1D-9E45-A5D8BB20CCEC}" destId="{320D4B84-3F81-494C-BED6-A650FC5BD3AB}" srcOrd="1" destOrd="0" parTransId="{75F6C0A3-B029-4BE8-A0C5-046F00D469A4}" sibTransId="{52E5C750-8A7E-42C1-B5DF-672922AAC626}"/>
    <dgm:cxn modelId="{68ED18D1-D0C7-47B7-B462-853A36C2F1BB}" type="presOf" srcId="{468EE50E-CA72-447B-B72E-DF017F4889DE}" destId="{46F79E82-D39D-4577-8D69-E7F67A821589}" srcOrd="0" destOrd="0" presId="urn:microsoft.com/office/officeart/2005/8/layout/cycle1"/>
    <dgm:cxn modelId="{51D786D5-E13F-49B7-98FC-E66993147855}" type="presOf" srcId="{52E5C750-8A7E-42C1-B5DF-672922AAC626}" destId="{D6A24F03-9CFA-4FDF-B491-DDE0D9B4B9C7}" srcOrd="0" destOrd="0" presId="urn:microsoft.com/office/officeart/2005/8/layout/cycle1"/>
    <dgm:cxn modelId="{8E2252F1-C1F9-410C-BEDE-AB0EA276FA37}" srcId="{FCD0E7A4-EB3B-4F1D-9E45-A5D8BB20CCEC}" destId="{852509CA-0988-4B62-ACF5-BC23869153DB}" srcOrd="2" destOrd="0" parTransId="{B9475231-A4FD-4248-9F62-2721624B41C9}" sibTransId="{468EE50E-CA72-447B-B72E-DF017F4889DE}"/>
    <dgm:cxn modelId="{633503F7-9B87-4FA9-9BE2-CD63752679B5}" type="presOf" srcId="{320D4B84-3F81-494C-BED6-A650FC5BD3AB}" destId="{F3D70C75-0FF1-4511-8169-AE0F2392B678}" srcOrd="0" destOrd="0" presId="urn:microsoft.com/office/officeart/2005/8/layout/cycle1"/>
    <dgm:cxn modelId="{A07F08F8-1377-4BA9-9CB4-70790BC24F37}" srcId="{FCD0E7A4-EB3B-4F1D-9E45-A5D8BB20CCEC}" destId="{06F73562-4A13-4A4D-B8FE-99943318BB8A}" srcOrd="3" destOrd="0" parTransId="{55B3A6A7-898D-4B57-AA01-0F8C5E12CC6C}" sibTransId="{67288242-48BB-4245-82EB-269976C75208}"/>
    <dgm:cxn modelId="{808BB62E-34AC-4FC9-A2D9-F84D5458EFC0}" type="presParOf" srcId="{ADA68118-939E-4133-9327-764666A43087}" destId="{50A7E212-5E46-4487-A677-F69ED8270F50}" srcOrd="0" destOrd="0" presId="urn:microsoft.com/office/officeart/2005/8/layout/cycle1"/>
    <dgm:cxn modelId="{48699B29-75BB-4BBE-971F-82F5DF0F5172}" type="presParOf" srcId="{ADA68118-939E-4133-9327-764666A43087}" destId="{BDFA3DFB-6901-463F-BCC4-AA79798EC52B}" srcOrd="1" destOrd="0" presId="urn:microsoft.com/office/officeart/2005/8/layout/cycle1"/>
    <dgm:cxn modelId="{B83940B9-0127-4A48-9701-0ABFCF8AE65A}" type="presParOf" srcId="{ADA68118-939E-4133-9327-764666A43087}" destId="{001B7C3E-CD37-4DBF-9112-D5B94307A386}" srcOrd="2" destOrd="0" presId="urn:microsoft.com/office/officeart/2005/8/layout/cycle1"/>
    <dgm:cxn modelId="{B04CAE16-1141-42E7-9649-0E5FD727245D}" type="presParOf" srcId="{ADA68118-939E-4133-9327-764666A43087}" destId="{A4ABD8C0-873C-4AEF-B0A5-5C3C70208B56}" srcOrd="3" destOrd="0" presId="urn:microsoft.com/office/officeart/2005/8/layout/cycle1"/>
    <dgm:cxn modelId="{E2D2A1D2-F9F0-4774-BE5E-B86C7C4CD089}" type="presParOf" srcId="{ADA68118-939E-4133-9327-764666A43087}" destId="{F3D70C75-0FF1-4511-8169-AE0F2392B678}" srcOrd="4" destOrd="0" presId="urn:microsoft.com/office/officeart/2005/8/layout/cycle1"/>
    <dgm:cxn modelId="{73C07706-ABDB-4840-A734-004D11C39950}" type="presParOf" srcId="{ADA68118-939E-4133-9327-764666A43087}" destId="{D6A24F03-9CFA-4FDF-B491-DDE0D9B4B9C7}" srcOrd="5" destOrd="0" presId="urn:microsoft.com/office/officeart/2005/8/layout/cycle1"/>
    <dgm:cxn modelId="{0FD0CA97-C44B-4ADF-9B00-8878684AC9C3}" type="presParOf" srcId="{ADA68118-939E-4133-9327-764666A43087}" destId="{178989A8-BC30-4217-AC81-F7A936D1FE47}" srcOrd="6" destOrd="0" presId="urn:microsoft.com/office/officeart/2005/8/layout/cycle1"/>
    <dgm:cxn modelId="{36B3DB53-F83C-4D16-BD83-265F6155A78A}" type="presParOf" srcId="{ADA68118-939E-4133-9327-764666A43087}" destId="{81C4EB2D-42C6-4B43-A08A-23C218F448DC}" srcOrd="7" destOrd="0" presId="urn:microsoft.com/office/officeart/2005/8/layout/cycle1"/>
    <dgm:cxn modelId="{009FC0A1-51B8-4099-B5FA-41C4AAF68C81}" type="presParOf" srcId="{ADA68118-939E-4133-9327-764666A43087}" destId="{46F79E82-D39D-4577-8D69-E7F67A821589}" srcOrd="8" destOrd="0" presId="urn:microsoft.com/office/officeart/2005/8/layout/cycle1"/>
    <dgm:cxn modelId="{2D58C197-5D95-427C-8B91-3226028C4323}" type="presParOf" srcId="{ADA68118-939E-4133-9327-764666A43087}" destId="{0EF9E8AD-DBFD-4CB5-B31D-A368C3B4485F}" srcOrd="9" destOrd="0" presId="urn:microsoft.com/office/officeart/2005/8/layout/cycle1"/>
    <dgm:cxn modelId="{F5139E06-6131-4803-9511-321BEE134A43}" type="presParOf" srcId="{ADA68118-939E-4133-9327-764666A43087}" destId="{5962EF7E-EE22-4AA9-822E-156679043251}" srcOrd="10" destOrd="0" presId="urn:microsoft.com/office/officeart/2005/8/layout/cycle1"/>
    <dgm:cxn modelId="{FFCB50AF-6AE5-43FA-A714-A433DD876C2D}" type="presParOf" srcId="{ADA68118-939E-4133-9327-764666A43087}" destId="{29980AE0-7C62-4850-82E3-ECBE62B739CE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A3DFB-6901-463F-BCC4-AA79798EC52B}">
      <dsp:nvSpPr>
        <dsp:cNvPr id="0" name=""/>
        <dsp:cNvSpPr/>
      </dsp:nvSpPr>
      <dsp:spPr>
        <a:xfrm>
          <a:off x="879375" y="45975"/>
          <a:ext cx="734298" cy="734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sz="4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sp:txBody>
      <dsp:txXfrm>
        <a:off x="879375" y="45975"/>
        <a:ext cx="734298" cy="734298"/>
      </dsp:txXfrm>
    </dsp:sp>
    <dsp:sp modelId="{001B7C3E-CD37-4DBF-9112-D5B94307A386}">
      <dsp:nvSpPr>
        <dsp:cNvPr id="0" name=""/>
        <dsp:cNvSpPr/>
      </dsp:nvSpPr>
      <dsp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10250138"/>
            <a:gd name="adj4" fmla="val 118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70C75-0FF1-4511-8169-AE0F2392B678}">
      <dsp:nvSpPr>
        <dsp:cNvPr id="0" name=""/>
        <dsp:cNvSpPr/>
      </dsp:nvSpPr>
      <dsp:spPr>
        <a:xfrm>
          <a:off x="879375" y="1293830"/>
          <a:ext cx="734298" cy="734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sz="4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sp:txBody>
      <dsp:txXfrm>
        <a:off x="879375" y="1293830"/>
        <a:ext cx="734298" cy="734298"/>
      </dsp:txXfrm>
    </dsp:sp>
    <dsp:sp modelId="{D6A24F03-9CFA-4FDF-B491-DDE0D9B4B9C7}">
      <dsp:nvSpPr>
        <dsp:cNvPr id="0" name=""/>
        <dsp:cNvSpPr/>
      </dsp:nvSpPr>
      <dsp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4850138"/>
            <a:gd name="adj4" fmla="val 64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4EB2D-42C6-4B43-A08A-23C218F448DC}">
      <dsp:nvSpPr>
        <dsp:cNvPr id="0" name=""/>
        <dsp:cNvSpPr/>
      </dsp:nvSpPr>
      <dsp:spPr>
        <a:xfrm>
          <a:off x="2127230" y="1293830"/>
          <a:ext cx="734298" cy="734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sz="4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sp:txBody>
      <dsp:txXfrm>
        <a:off x="2127230" y="1293830"/>
        <a:ext cx="734298" cy="734298"/>
      </dsp:txXfrm>
    </dsp:sp>
    <dsp:sp modelId="{46F79E82-D39D-4577-8D69-E7F67A821589}">
      <dsp:nvSpPr>
        <dsp:cNvPr id="0" name=""/>
        <dsp:cNvSpPr/>
      </dsp:nvSpPr>
      <dsp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21050138"/>
            <a:gd name="adj4" fmla="val 10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2EF7E-EE22-4AA9-822E-156679043251}">
      <dsp:nvSpPr>
        <dsp:cNvPr id="0" name=""/>
        <dsp:cNvSpPr/>
      </dsp:nvSpPr>
      <dsp:spPr>
        <a:xfrm>
          <a:off x="2127230" y="45975"/>
          <a:ext cx="734298" cy="734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微軟正黑體"/>
              <a:cs typeface="+mn-cs"/>
            </a:rPr>
            <a:t> </a:t>
          </a:r>
          <a:endParaRPr lang="zh-TW" altLang="en-US" sz="4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微軟正黑體"/>
            <a:cs typeface="+mn-cs"/>
          </a:endParaRPr>
        </a:p>
      </dsp:txBody>
      <dsp:txXfrm>
        <a:off x="2127230" y="45975"/>
        <a:ext cx="734298" cy="734298"/>
      </dsp:txXfrm>
    </dsp:sp>
    <dsp:sp modelId="{29980AE0-7C62-4850-82E3-ECBE62B739CE}">
      <dsp:nvSpPr>
        <dsp:cNvPr id="0" name=""/>
        <dsp:cNvSpPr/>
      </dsp:nvSpPr>
      <dsp:spPr>
        <a:xfrm>
          <a:off x="832965" y="-434"/>
          <a:ext cx="2074973" cy="2074973"/>
        </a:xfrm>
        <a:prstGeom prst="leftCircularArrow">
          <a:avLst>
            <a:gd name="adj1" fmla="val 6901"/>
            <a:gd name="adj2" fmla="val 465246"/>
            <a:gd name="adj3" fmla="val 15650138"/>
            <a:gd name="adj4" fmla="val 17215108"/>
            <a:gd name="adj5" fmla="val 8051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3CA8-58CF-4CFE-8169-B9A775F49062}" type="datetimeFigureOut">
              <a:rPr lang="zh-TW" altLang="en-US" smtClean="0"/>
              <a:t>2025/11/19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9848B-8A63-4490-B84F-B0827BA479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01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1984" indent="-285379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1514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598120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4725" indent="-228303" defTabSz="914797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1331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67937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4542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1148" indent="-228303" defTabSz="914797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algn="r" defTabSz="9147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83693-0D5D-49E2-96B5-480732B3A404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新細明體" pitchFamily="18" charset="-120"/>
                <a:cs typeface="+mn-cs"/>
              </a:rPr>
              <a:pPr marL="0" marR="0" lvl="0" indent="0" algn="r" defTabSz="9147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26225" cy="37274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303" indent="-228303"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70394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6225" cy="372745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來源</a:t>
            </a:r>
            <a:r>
              <a:rPr lang="zh-TW" alt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TW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AutoNum type="arabicPeriod"/>
            </a:pPr>
            <a:r>
              <a:rPr lang="zh-TW" altLang="en-US" sz="1600" b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圖表：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臺灣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2050</a:t>
            </a:r>
            <a:r>
              <a:rPr lang="zh-TW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淨零轉型節能關鍵戰略行動計畫（草案）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AutoNum type="arabicPeriod"/>
            </a:pP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能源密集度目標：能源轉型白皮書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(2019.11)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p.21</a:t>
            </a:r>
          </a:p>
          <a:p>
            <a:pPr fontAlgn="base"/>
            <a:endParaRPr lang="zh-TW" alt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34EB3-A853-4773-AF65-9DCFB20195D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8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15" descr="氣球版草地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4" r="11868" b="53528"/>
          <a:stretch>
            <a:fillRect/>
          </a:stretch>
        </p:blipFill>
        <p:spPr bwMode="auto">
          <a:xfrm>
            <a:off x="9734553" y="0"/>
            <a:ext cx="2457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1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958851" y="2338391"/>
            <a:ext cx="10363200" cy="765175"/>
          </a:xfrm>
        </p:spPr>
        <p:txBody>
          <a:bodyPr/>
          <a:lstStyle>
            <a:lvl1pPr>
              <a:defRPr sz="443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42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958853" y="3598863"/>
            <a:ext cx="9351433" cy="914400"/>
          </a:xfrm>
        </p:spPr>
        <p:txBody>
          <a:bodyPr anchor="ctr"/>
          <a:lstStyle>
            <a:lvl1pPr marL="0" indent="0">
              <a:buFontTx/>
              <a:buNone/>
              <a:defRPr sz="1846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958851" y="5037138"/>
            <a:ext cx="2844800" cy="476250"/>
          </a:xfrm>
        </p:spPr>
        <p:txBody>
          <a:bodyPr anchor="t"/>
          <a:lstStyle>
            <a:lvl1pPr>
              <a:defRPr sz="1292"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1000" y="6381750"/>
            <a:ext cx="3860800" cy="476250"/>
          </a:xfrm>
        </p:spPr>
        <p:txBody>
          <a:bodyPr anchor="t"/>
          <a:lstStyle>
            <a:lvl1pPr algn="ctr">
              <a:defRPr sz="1108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445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142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618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292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4732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104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820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87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808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12BF6CE-AAAD-4B06-AEB8-C7F1037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652"/>
            <a:ext cx="10128448" cy="1037084"/>
          </a:xfrm>
        </p:spPr>
        <p:txBody>
          <a:bodyPr rtlCol="0"/>
          <a:lstStyle>
            <a:lvl1pPr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88838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3DA0BB7-265A-403C-9275-D587AB510EDC}" type="slidenum">
              <a:rPr lang="zh-TW" altLang="en-US" smtClean="0">
                <a:solidFill>
                  <a:prstClr val="white"/>
                </a:solidFill>
              </a:rPr>
              <a:pPr/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812BF6CE-AAAD-4B06-AEB8-C7F1037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5652"/>
            <a:ext cx="10128448" cy="1037084"/>
          </a:xfrm>
        </p:spPr>
        <p:txBody>
          <a:bodyPr rtlCol="0"/>
          <a:lstStyle>
            <a:lvl1pPr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592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插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32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線接點 14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3453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接點 16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8306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 userDrawn="1"/>
        </p:nvCxnSpPr>
        <p:spPr bwMode="auto">
          <a:xfrm flipV="1">
            <a:off x="836165" y="1155032"/>
            <a:ext cx="10519672" cy="19250"/>
          </a:xfrm>
          <a:prstGeom prst="line">
            <a:avLst/>
          </a:prstGeom>
          <a:solidFill>
            <a:schemeClr val="accent1"/>
          </a:solidFill>
          <a:ln w="88900" cap="flat" cmpd="sng" algn="ctr">
            <a:gradFill flip="none" rotWithShape="1">
              <a:gsLst>
                <a:gs pos="0">
                  <a:srgbClr val="0070C0"/>
                </a:gs>
                <a:gs pos="50000">
                  <a:schemeClr val="accent1"/>
                </a:gs>
                <a:gs pos="100000">
                  <a:srgbClr val="00B2B3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5281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7145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EB9096-CB52-4D8C-91EA-D72D3D67B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66C5A1F-8E36-4E32-8D38-E2E9C617A5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21553"/>
            <a:ext cx="12192000" cy="5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8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71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47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A7B2C0F-5A27-43FB-8506-7B334D302D3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Rectangle 34"/>
          <p:cNvSpPr>
            <a:spLocks noChangeArrowheads="1"/>
          </p:cNvSpPr>
          <p:nvPr userDrawn="1"/>
        </p:nvSpPr>
        <p:spPr bwMode="auto">
          <a:xfrm>
            <a:off x="5314178" y="-6675"/>
            <a:ext cx="6863863" cy="57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r" eaLnBrk="1" hangingPunct="1"/>
            <a:r>
              <a:rPr lang="en-US" altLang="zh-TW" sz="1569" b="1" i="1" dirty="0">
                <a:solidFill>
                  <a:schemeClr val="bg1"/>
                </a:solidFill>
                <a:latin typeface="+mj-lt"/>
              </a:rPr>
              <a:t>Strategy and Roadmap for PV Systems </a:t>
            </a:r>
          </a:p>
          <a:p>
            <a:pPr algn="r" eaLnBrk="1" hangingPunct="1"/>
            <a:r>
              <a:rPr lang="en-US" altLang="zh-TW" sz="1569" b="1" i="1" dirty="0">
                <a:solidFill>
                  <a:schemeClr val="bg1"/>
                </a:solidFill>
                <a:latin typeface="+mj-lt"/>
              </a:rPr>
              <a:t>in Chinese Taipei</a:t>
            </a:r>
          </a:p>
        </p:txBody>
      </p:sp>
      <p:sp>
        <p:nvSpPr>
          <p:cNvPr id="8" name="Rectangle 42"/>
          <p:cNvSpPr>
            <a:spLocks noChangeArrowheads="1"/>
          </p:cNvSpPr>
          <p:nvPr userDrawn="1"/>
        </p:nvSpPr>
        <p:spPr bwMode="auto">
          <a:xfrm>
            <a:off x="0" y="6618288"/>
            <a:ext cx="12192000" cy="239712"/>
          </a:xfrm>
          <a:prstGeom prst="rect">
            <a:avLst/>
          </a:prstGeom>
          <a:solidFill>
            <a:srgbClr val="00B2B3"/>
          </a:solidFill>
          <a:ln>
            <a:noFill/>
          </a:ln>
        </p:spPr>
        <p:txBody>
          <a:bodyPr wrap="none" anchor="ctr"/>
          <a:lstStyle>
            <a:lvl1pPr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algn="ctr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1662">
              <a:latin typeface="+mj-lt"/>
            </a:endParaRPr>
          </a:p>
        </p:txBody>
      </p:sp>
      <p:sp>
        <p:nvSpPr>
          <p:cNvPr id="10" name="Rectangle 47"/>
          <p:cNvSpPr txBox="1">
            <a:spLocks noChangeArrowheads="1"/>
          </p:cNvSpPr>
          <p:nvPr userDrawn="1"/>
        </p:nvSpPr>
        <p:spPr bwMode="auto">
          <a:xfrm>
            <a:off x="11419132" y="6619877"/>
            <a:ext cx="703384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ctr" hangingPunct="1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latin typeface="Verdana" pitchFamily="34" charset="0"/>
                <a:ea typeface="微軟正黑體" panose="020B0604030504040204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Verdana" pitchFamily="34" charset="0"/>
                <a:ea typeface="新細明體" pitchFamily="18" charset="-120"/>
                <a:cs typeface="+mn-cs"/>
              </a:defRPr>
            </a:lvl9pPr>
          </a:lstStyle>
          <a:p>
            <a:pPr>
              <a:defRPr/>
            </a:pPr>
            <a:fld id="{CF627BE3-1269-44D5-A349-82FD5D94EBD8}" type="slidenum">
              <a:rPr lang="en-US" altLang="zh-TW" sz="1108" smtClean="0">
                <a:latin typeface="+mj-lt"/>
              </a:rPr>
              <a:pPr>
                <a:defRPr/>
              </a:pPr>
              <a:t>‹#›</a:t>
            </a:fld>
            <a:endParaRPr lang="en-US" altLang="zh-TW" sz="1108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48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ctr" defTabSz="844083" rtl="0" eaLnBrk="1" latinLnBrk="0" hangingPunct="1">
        <a:spcBef>
          <a:spcPct val="0"/>
        </a:spcBef>
        <a:buNone/>
        <a:defRPr sz="3323" b="1" kern="1200">
          <a:solidFill>
            <a:srgbClr val="0000FF"/>
          </a:solidFill>
          <a:latin typeface="+mj-lt"/>
          <a:ea typeface="標楷體" pitchFamily="65" charset="-120"/>
          <a:cs typeface="Times New Roman" pitchFamily="18" charset="0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585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215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477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292" kern="1200">
          <a:solidFill>
            <a:schemeClr val="tx1"/>
          </a:solidFill>
          <a:latin typeface="+mj-lt"/>
          <a:ea typeface="標楷體" pitchFamily="65" charset="-120"/>
          <a:cs typeface="Times New Roman" pitchFamily="18" charset="0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C750E47-FB2F-4421-AB60-B725C522BD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4978E56-167A-4538-96C9-58801E29A7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29035"/>
            <a:ext cx="12192000" cy="53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2.png"/><Relationship Id="rId10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emf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46"/>
          <p:cNvSpPr>
            <a:spLocks noChangeArrowheads="1"/>
          </p:cNvSpPr>
          <p:nvPr/>
        </p:nvSpPr>
        <p:spPr bwMode="auto">
          <a:xfrm>
            <a:off x="1670786" y="2459504"/>
            <a:ext cx="75106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Economy Update in </a:t>
            </a:r>
          </a:p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it-IT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Chinese Taipei</a:t>
            </a:r>
          </a:p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0033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(AI-Driven Energy Innovation)</a:t>
            </a:r>
          </a:p>
        </p:txBody>
      </p:sp>
      <p:sp>
        <p:nvSpPr>
          <p:cNvPr id="2052" name="Rectangle 1049"/>
          <p:cNvSpPr>
            <a:spLocks noChangeArrowheads="1"/>
          </p:cNvSpPr>
          <p:nvPr/>
        </p:nvSpPr>
        <p:spPr bwMode="auto">
          <a:xfrm>
            <a:off x="2408614" y="432497"/>
            <a:ext cx="6063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The 65</a:t>
            </a:r>
            <a:r>
              <a:rPr kumimoji="1" lang="en-US" altLang="zh-TW" sz="2000" b="1" i="0" u="none" strike="noStrike" kern="1200" cap="none" spc="0" normalizeH="0" baseline="3000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th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4ED68">
                    <a:lumMod val="50000"/>
                  </a:srgbClr>
                </a:solidFill>
                <a:effectLst/>
                <a:uLnTx/>
                <a:uFillTx/>
                <a:latin typeface="+mj-lt"/>
                <a:ea typeface="新細明體" pitchFamily="18" charset="-120"/>
                <a:cs typeface="Arial" panose="020B0604020202020204" pitchFamily="34" charset="0"/>
              </a:rPr>
              <a:t>Meeting of the APEC Expert Group on Energy Efficiency and Conservation (EGEEC 65) </a:t>
            </a:r>
          </a:p>
        </p:txBody>
      </p:sp>
      <p:pic>
        <p:nvPicPr>
          <p:cNvPr id="9" name="圖片 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25" r="89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6" r="14286" b="37263"/>
          <a:stretch/>
        </p:blipFill>
        <p:spPr bwMode="auto">
          <a:xfrm>
            <a:off x="932958" y="418984"/>
            <a:ext cx="1475656" cy="7806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CFF3816-D9BD-419A-9218-E677C9FB053A}"/>
              </a:ext>
            </a:extLst>
          </p:cNvPr>
          <p:cNvSpPr/>
          <p:nvPr/>
        </p:nvSpPr>
        <p:spPr>
          <a:xfrm>
            <a:off x="3195249" y="5259988"/>
            <a:ext cx="35836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236C3B"/>
                </a:solidFill>
                <a:effectLst/>
                <a:uLnTx/>
                <a:uFillTx/>
                <a:latin typeface="Arial" panose="020B0604020202020204" pitchFamily="34" charset="0"/>
                <a:ea typeface="Noto Sans CJK TC Medium" panose="020B0600000000000000" pitchFamily="34" charset="-120"/>
                <a:cs typeface="Arial" panose="020B0604020202020204" pitchFamily="34" charset="0"/>
              </a:rPr>
              <a:t>17 - 20 November 2025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6CFFA4-22DA-4E5C-8352-8C11808092EB}"/>
              </a:ext>
            </a:extLst>
          </p:cNvPr>
          <p:cNvSpPr/>
          <p:nvPr/>
        </p:nvSpPr>
        <p:spPr>
          <a:xfrm>
            <a:off x="1993813" y="5859996"/>
            <a:ext cx="1809122" cy="303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6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Directed: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FB3F97-4602-40BF-9CD1-93493D52EF88}"/>
              </a:ext>
            </a:extLst>
          </p:cNvPr>
          <p:cNvSpPr/>
          <p:nvPr/>
        </p:nvSpPr>
        <p:spPr>
          <a:xfrm>
            <a:off x="4563486" y="5881290"/>
            <a:ext cx="1717137" cy="30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6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Administrated: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8" name="Picture 4" descr="top_logo.png (210×110)">
            <a:extLst>
              <a:ext uri="{FF2B5EF4-FFF2-40B4-BE49-F238E27FC236}">
                <a16:creationId xmlns:a16="http://schemas.microsoft.com/office/drawing/2014/main" id="{3A518C06-579C-40CE-BEA4-AF8241CA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18" y="5689850"/>
            <a:ext cx="1348256" cy="7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316c1dl5ugwiom3zbgd.png (400×400)">
            <a:extLst>
              <a:ext uri="{FF2B5EF4-FFF2-40B4-BE49-F238E27FC236}">
                <a16:creationId xmlns:a16="http://schemas.microsoft.com/office/drawing/2014/main" id="{EE875515-2140-4F08-B1E2-F010A1311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90821"/>
            <a:ext cx="1041574" cy="10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24ECDB6-A8CC-4B90-91E8-43C756B5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9340A56A-89E6-4E1A-96DC-21261620449C}"/>
              </a:ext>
            </a:extLst>
          </p:cNvPr>
          <p:cNvSpPr/>
          <p:nvPr/>
        </p:nvSpPr>
        <p:spPr>
          <a:xfrm>
            <a:off x="195347" y="1656272"/>
            <a:ext cx="3600000" cy="3554083"/>
          </a:xfrm>
          <a:prstGeom prst="ellipse">
            <a:avLst/>
          </a:prstGeom>
          <a:solidFill>
            <a:srgbClr val="B2D888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602799-F508-4996-B2A0-8006C01CEF0F}"/>
              </a:ext>
            </a:extLst>
          </p:cNvPr>
          <p:cNvSpPr txBox="1"/>
          <p:nvPr/>
        </p:nvSpPr>
        <p:spPr>
          <a:xfrm>
            <a:off x="363275" y="2740815"/>
            <a:ext cx="32641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</a:rPr>
              <a:t>Applications in the ESCO Industry and Government Sector</a:t>
            </a:r>
            <a:endParaRPr lang="zh-TW" alt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66E12FF-5262-4DB2-9AB7-95F10BE060F8}"/>
              </a:ext>
            </a:extLst>
          </p:cNvPr>
          <p:cNvGrpSpPr/>
          <p:nvPr/>
        </p:nvGrpSpPr>
        <p:grpSpPr>
          <a:xfrm>
            <a:off x="3921562" y="131212"/>
            <a:ext cx="1318092" cy="6858000"/>
            <a:chOff x="4199469" y="131212"/>
            <a:chExt cx="1318092" cy="685800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565E016-4FDA-430C-A210-449B9AA4C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808FC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82548"/>
            <a:stretch/>
          </p:blipFill>
          <p:spPr>
            <a:xfrm>
              <a:off x="4320686" y="131212"/>
              <a:ext cx="1196875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BBAE7C32-EC49-4A54-B349-41DFC4995849}"/>
                </a:ext>
              </a:extLst>
            </p:cNvPr>
            <p:cNvSpPr/>
            <p:nvPr/>
          </p:nvSpPr>
          <p:spPr>
            <a:xfrm>
              <a:off x="4199469" y="896095"/>
              <a:ext cx="180000" cy="180000"/>
            </a:xfrm>
            <a:prstGeom prst="ellipse">
              <a:avLst/>
            </a:prstGeom>
            <a:solidFill>
              <a:srgbClr val="75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812D5CF8-FA2D-4FED-A606-CA7993AF1A2D}"/>
                </a:ext>
              </a:extLst>
            </p:cNvPr>
            <p:cNvSpPr/>
            <p:nvPr/>
          </p:nvSpPr>
          <p:spPr>
            <a:xfrm>
              <a:off x="4199469" y="6017412"/>
              <a:ext cx="180000" cy="180000"/>
            </a:xfrm>
            <a:prstGeom prst="ellipse">
              <a:avLst/>
            </a:prstGeom>
            <a:solidFill>
              <a:srgbClr val="757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E90FC98-A434-452A-906B-CA8C64B2F3DC}"/>
              </a:ext>
            </a:extLst>
          </p:cNvPr>
          <p:cNvSpPr txBox="1"/>
          <p:nvPr/>
        </p:nvSpPr>
        <p:spPr>
          <a:xfrm>
            <a:off x="1822181" y="64925"/>
            <a:ext cx="854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Applications of Generative AI</a:t>
            </a:r>
            <a:endParaRPr lang="zh-TW" altLang="en-US" dirty="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88332E09-08B5-48AF-A144-0C48DBEB147C}"/>
              </a:ext>
            </a:extLst>
          </p:cNvPr>
          <p:cNvSpPr/>
          <p:nvPr/>
        </p:nvSpPr>
        <p:spPr>
          <a:xfrm>
            <a:off x="3724664" y="1045549"/>
            <a:ext cx="2855171" cy="1525980"/>
          </a:xfrm>
          <a:prstGeom prst="ellipse">
            <a:avLst/>
          </a:prstGeom>
          <a:solidFill>
            <a:srgbClr val="CBD0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E422830-6285-4ED4-8C1D-25721775EB0C}"/>
              </a:ext>
            </a:extLst>
          </p:cNvPr>
          <p:cNvSpPr txBox="1"/>
          <p:nvPr/>
        </p:nvSpPr>
        <p:spPr>
          <a:xfrm>
            <a:off x="3929793" y="1260934"/>
            <a:ext cx="2457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Employee Training and Workforce Burden Reduction</a:t>
            </a:r>
            <a:endParaRPr lang="zh-TW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A7EDB082-5F64-4B54-9AA0-08DB9557121B}"/>
              </a:ext>
            </a:extLst>
          </p:cNvPr>
          <p:cNvSpPr/>
          <p:nvPr/>
        </p:nvSpPr>
        <p:spPr>
          <a:xfrm>
            <a:off x="4042779" y="2849476"/>
            <a:ext cx="2855171" cy="1525980"/>
          </a:xfrm>
          <a:prstGeom prst="ellipse">
            <a:avLst/>
          </a:prstGeom>
          <a:solidFill>
            <a:srgbClr val="CBD0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87096CA-B4F8-40BC-8C41-36F01E65BB9C}"/>
              </a:ext>
            </a:extLst>
          </p:cNvPr>
          <p:cNvSpPr txBox="1"/>
          <p:nvPr/>
        </p:nvSpPr>
        <p:spPr>
          <a:xfrm>
            <a:off x="3955550" y="3306467"/>
            <a:ext cx="30090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Energy-Saving Promotion and Expert Models</a:t>
            </a:r>
            <a:endParaRPr lang="zh-TW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1C23E4BD-0C02-4C74-87FB-C626C8883682}"/>
              </a:ext>
            </a:extLst>
          </p:cNvPr>
          <p:cNvSpPr/>
          <p:nvPr/>
        </p:nvSpPr>
        <p:spPr>
          <a:xfrm>
            <a:off x="3921562" y="4682039"/>
            <a:ext cx="2855171" cy="1525980"/>
          </a:xfrm>
          <a:prstGeom prst="ellipse">
            <a:avLst/>
          </a:prstGeom>
          <a:solidFill>
            <a:srgbClr val="CBD0F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0F1E4C8-7248-4A17-9671-3E1AFD1FA828}"/>
              </a:ext>
            </a:extLst>
          </p:cNvPr>
          <p:cNvSpPr txBox="1"/>
          <p:nvPr/>
        </p:nvSpPr>
        <p:spPr>
          <a:xfrm>
            <a:off x="3967718" y="5046698"/>
            <a:ext cx="2762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accent5">
                    <a:lumMod val="50000"/>
                  </a:schemeClr>
                </a:solidFill>
              </a:rPr>
              <a:t>Scientific and Technological Research</a:t>
            </a:r>
            <a:endParaRPr lang="zh-TW" alt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56FDA38-83BE-4BE5-A27B-D3D863D33E88}"/>
              </a:ext>
            </a:extLst>
          </p:cNvPr>
          <p:cNvCxnSpPr>
            <a:cxnSpLocks/>
          </p:cNvCxnSpPr>
          <p:nvPr/>
        </p:nvCxnSpPr>
        <p:spPr>
          <a:xfrm>
            <a:off x="6895904" y="2544638"/>
            <a:ext cx="4991296" cy="0"/>
          </a:xfrm>
          <a:prstGeom prst="line">
            <a:avLst/>
          </a:prstGeom>
          <a:ln w="28575">
            <a:solidFill>
              <a:srgbClr val="B2D88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7DF922E-20E6-433E-B288-37EF4BA1825F}"/>
              </a:ext>
            </a:extLst>
          </p:cNvPr>
          <p:cNvCxnSpPr>
            <a:cxnSpLocks/>
          </p:cNvCxnSpPr>
          <p:nvPr/>
        </p:nvCxnSpPr>
        <p:spPr>
          <a:xfrm>
            <a:off x="6895904" y="4534802"/>
            <a:ext cx="4991296" cy="0"/>
          </a:xfrm>
          <a:prstGeom prst="line">
            <a:avLst/>
          </a:prstGeom>
          <a:ln w="28575">
            <a:solidFill>
              <a:srgbClr val="B2D888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98A6BE8-FD9F-43B8-9EB9-BB53FB9475AC}"/>
              </a:ext>
            </a:extLst>
          </p:cNvPr>
          <p:cNvSpPr txBox="1"/>
          <p:nvPr/>
        </p:nvSpPr>
        <p:spPr>
          <a:xfrm>
            <a:off x="7019167" y="1082993"/>
            <a:ext cx="51089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For training new employees in equipment maintenance and operations.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Model deployed at the client side to provide real-time responses to equipment issues.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392A1E4-D683-4D41-867F-1994426C3804}"/>
              </a:ext>
            </a:extLst>
          </p:cNvPr>
          <p:cNvSpPr txBox="1"/>
          <p:nvPr/>
        </p:nvSpPr>
        <p:spPr>
          <a:xfrm>
            <a:off x="7031233" y="2652495"/>
            <a:ext cx="510890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Generate various promotional materials and videos.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Become an energy-saving expert model, capable of quickly answering questions and generating documents, press releases, and briefing materials.</a:t>
            </a:r>
            <a:endParaRPr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8B7C3DC-1A24-4A1C-A119-B247015176E8}"/>
              </a:ext>
            </a:extLst>
          </p:cNvPr>
          <p:cNvSpPr txBox="1"/>
          <p:nvPr/>
        </p:nvSpPr>
        <p:spPr>
          <a:xfrm>
            <a:off x="7019167" y="4851347"/>
            <a:ext cx="51089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Propose innovative R&amp;D ideas for generating new material structures.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/>
              <a:t>Applicable to energy-efficient material research, promoting technological innovation.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39" y="4178194"/>
            <a:ext cx="1266835" cy="12668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206">
            <a:off x="432835" y="1572160"/>
            <a:ext cx="1016393" cy="101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55867A8-7D33-4AEE-B5A8-A98C9C1E6A56}"/>
              </a:ext>
            </a:extLst>
          </p:cNvPr>
          <p:cNvSpPr/>
          <p:nvPr/>
        </p:nvSpPr>
        <p:spPr>
          <a:xfrm>
            <a:off x="8789269" y="5338043"/>
            <a:ext cx="2270613" cy="751290"/>
          </a:xfrm>
          <a:prstGeom prst="roundRect">
            <a:avLst/>
          </a:prstGeom>
          <a:solidFill>
            <a:srgbClr val="FFD85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053AB6D-FFA7-4E0C-A024-C219623A5742}"/>
              </a:ext>
            </a:extLst>
          </p:cNvPr>
          <p:cNvSpPr/>
          <p:nvPr/>
        </p:nvSpPr>
        <p:spPr>
          <a:xfrm>
            <a:off x="8805204" y="4204058"/>
            <a:ext cx="2270613" cy="751290"/>
          </a:xfrm>
          <a:prstGeom prst="roundRect">
            <a:avLst/>
          </a:prstGeom>
          <a:solidFill>
            <a:srgbClr val="FFD85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E4668D8-6C02-4BB6-B315-E73F9F44516A}"/>
              </a:ext>
            </a:extLst>
          </p:cNvPr>
          <p:cNvSpPr/>
          <p:nvPr/>
        </p:nvSpPr>
        <p:spPr>
          <a:xfrm>
            <a:off x="8789270" y="3031653"/>
            <a:ext cx="2270613" cy="751290"/>
          </a:xfrm>
          <a:prstGeom prst="roundRect">
            <a:avLst/>
          </a:prstGeom>
          <a:solidFill>
            <a:srgbClr val="C0C7E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1687EF8-DBEC-4B81-9A75-A4182732F13E}"/>
              </a:ext>
            </a:extLst>
          </p:cNvPr>
          <p:cNvSpPr/>
          <p:nvPr/>
        </p:nvSpPr>
        <p:spPr>
          <a:xfrm>
            <a:off x="8789270" y="2019709"/>
            <a:ext cx="2270613" cy="751290"/>
          </a:xfrm>
          <a:prstGeom prst="roundRect">
            <a:avLst/>
          </a:prstGeom>
          <a:solidFill>
            <a:srgbClr val="C0C7E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F090DC2-5F9D-41B0-8444-FE18E50FEABB}"/>
              </a:ext>
            </a:extLst>
          </p:cNvPr>
          <p:cNvSpPr/>
          <p:nvPr/>
        </p:nvSpPr>
        <p:spPr>
          <a:xfrm>
            <a:off x="8793479" y="1031087"/>
            <a:ext cx="2270613" cy="751290"/>
          </a:xfrm>
          <a:prstGeom prst="roundRect">
            <a:avLst/>
          </a:prstGeom>
          <a:solidFill>
            <a:srgbClr val="C0C7E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60B7A11-F521-437D-95A8-9C01FFDF6011}"/>
              </a:ext>
            </a:extLst>
          </p:cNvPr>
          <p:cNvSpPr/>
          <p:nvPr/>
        </p:nvSpPr>
        <p:spPr>
          <a:xfrm>
            <a:off x="0" y="0"/>
            <a:ext cx="12192000" cy="825516"/>
          </a:xfrm>
          <a:prstGeom prst="rect">
            <a:avLst/>
          </a:prstGeom>
          <a:solidFill>
            <a:srgbClr val="6F6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8035F5B-C1C6-4129-8B5F-E5BCDF37DCDC}"/>
              </a:ext>
            </a:extLst>
          </p:cNvPr>
          <p:cNvSpPr txBox="1"/>
          <p:nvPr/>
        </p:nvSpPr>
        <p:spPr>
          <a:xfrm>
            <a:off x="3359695" y="71662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Classification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7F8DAF-B87C-4FEB-BD6D-709D92D9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0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3DA0BB7-265A-403C-9275-D587AB510EDC}" type="slidenum">
              <a:rPr lang="zh-TW" altLang="en-US" smtClean="0"/>
              <a:pPr/>
              <a:t>2</a:t>
            </a:fld>
            <a:endParaRPr lang="zh-TW" altLang="en-US" sz="1600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518DC0C-41B1-4473-8637-40B16108CC0F}"/>
              </a:ext>
            </a:extLst>
          </p:cNvPr>
          <p:cNvSpPr/>
          <p:nvPr/>
        </p:nvSpPr>
        <p:spPr>
          <a:xfrm>
            <a:off x="646981" y="2951374"/>
            <a:ext cx="1901686" cy="1252684"/>
          </a:xfrm>
          <a:prstGeom prst="roundRect">
            <a:avLst/>
          </a:prstGeom>
          <a:solidFill>
            <a:srgbClr val="649C4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3EC7880-DF79-425C-B735-8C6C68AE4C17}"/>
              </a:ext>
            </a:extLst>
          </p:cNvPr>
          <p:cNvSpPr txBox="1"/>
          <p:nvPr/>
        </p:nvSpPr>
        <p:spPr>
          <a:xfrm>
            <a:off x="1228883" y="3216322"/>
            <a:ext cx="703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cs typeface="Arial" panose="020B0604020202020204" pitchFamily="34" charset="0"/>
              </a:rPr>
              <a:t>AI</a:t>
            </a:r>
            <a:endParaRPr lang="zh-TW" altLang="en-US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4054CDD4-7AD1-4A63-B5E2-353A33EE2F4D}"/>
              </a:ext>
            </a:extLst>
          </p:cNvPr>
          <p:cNvSpPr/>
          <p:nvPr/>
        </p:nvSpPr>
        <p:spPr>
          <a:xfrm>
            <a:off x="3858170" y="1545909"/>
            <a:ext cx="3262857" cy="12182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2AA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930EF14-23B3-4B9D-B013-250356E63932}"/>
              </a:ext>
            </a:extLst>
          </p:cNvPr>
          <p:cNvSpPr txBox="1"/>
          <p:nvPr/>
        </p:nvSpPr>
        <p:spPr>
          <a:xfrm>
            <a:off x="9064805" y="1051169"/>
            <a:ext cx="1687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sz="2000" dirty="0">
                <a:solidFill>
                  <a:srgbClr val="2F5597"/>
                </a:solidFill>
                <a:latin typeface="+mn-lt"/>
              </a:rPr>
              <a:t>Industrial Applications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9EA2B9D-8CA0-4898-BD21-5ACC1FEF1559}"/>
              </a:ext>
            </a:extLst>
          </p:cNvPr>
          <p:cNvSpPr txBox="1"/>
          <p:nvPr/>
        </p:nvSpPr>
        <p:spPr>
          <a:xfrm>
            <a:off x="9136476" y="2016582"/>
            <a:ext cx="157619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 sz="2000" dirty="0">
                <a:solidFill>
                  <a:srgbClr val="2F5597"/>
                </a:solidFill>
                <a:latin typeface="+mn-lt"/>
              </a:rPr>
              <a:t>Commercial </a:t>
            </a:r>
          </a:p>
          <a:p>
            <a:r>
              <a:rPr lang="en-US" altLang="zh-TW" sz="2000" dirty="0">
                <a:solidFill>
                  <a:srgbClr val="2F5597"/>
                </a:solidFill>
                <a:latin typeface="+mn-lt"/>
              </a:rPr>
              <a:t>Applications</a:t>
            </a:r>
            <a:endParaRPr lang="zh-TW" altLang="en-US" sz="2000" dirty="0">
              <a:solidFill>
                <a:srgbClr val="2F5597"/>
              </a:solidFill>
              <a:latin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5CF0E12-A4D1-41BE-AB7D-4AAF01BB43BC}"/>
              </a:ext>
            </a:extLst>
          </p:cNvPr>
          <p:cNvSpPr txBox="1"/>
          <p:nvPr/>
        </p:nvSpPr>
        <p:spPr>
          <a:xfrm>
            <a:off x="8945797" y="3060319"/>
            <a:ext cx="19964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 sz="2000" dirty="0">
                <a:solidFill>
                  <a:srgbClr val="2F5597"/>
                </a:solidFill>
                <a:latin typeface="+mn-lt"/>
              </a:rPr>
              <a:t>Residential and </a:t>
            </a:r>
          </a:p>
          <a:p>
            <a:r>
              <a:rPr lang="en-US" altLang="zh-TW" sz="2000" dirty="0">
                <a:solidFill>
                  <a:srgbClr val="2F5597"/>
                </a:solidFill>
                <a:latin typeface="+mn-lt"/>
              </a:rPr>
              <a:t>Grid Applications</a:t>
            </a:r>
            <a:endParaRPr lang="zh-TW" altLang="en-US" sz="2000" dirty="0">
              <a:solidFill>
                <a:srgbClr val="2F5597"/>
              </a:solidFill>
              <a:latin typeface="+mn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D009DA6-7946-4224-8D3A-E42978A834F7}"/>
              </a:ext>
            </a:extLst>
          </p:cNvPr>
          <p:cNvSpPr txBox="1"/>
          <p:nvPr/>
        </p:nvSpPr>
        <p:spPr>
          <a:xfrm>
            <a:off x="8875069" y="5359745"/>
            <a:ext cx="2067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ESCO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I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ndustry 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</a:t>
            </a:r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pplications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2887477-62C1-4F20-934C-8CE3F140C859}"/>
              </a:ext>
            </a:extLst>
          </p:cNvPr>
          <p:cNvSpPr txBox="1"/>
          <p:nvPr/>
        </p:nvSpPr>
        <p:spPr>
          <a:xfrm>
            <a:off x="8994769" y="4231674"/>
            <a:ext cx="189148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Government </a:t>
            </a:r>
            <a:endParaRPr lang="en-US" altLang="zh-TW" sz="2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  <a:p>
            <a:r>
              <a:rPr lang="zh-TW" altLang="en-US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Applications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DAC79EA-4B03-48B1-BD92-A46CB6033F6C}"/>
              </a:ext>
            </a:extLst>
          </p:cNvPr>
          <p:cNvSpPr txBox="1"/>
          <p:nvPr/>
        </p:nvSpPr>
        <p:spPr>
          <a:xfrm>
            <a:off x="3800833" y="1801080"/>
            <a:ext cx="3377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2F5597"/>
                </a:solidFill>
                <a:cs typeface="Arial" panose="020B0604020202020204" pitchFamily="34" charset="0"/>
              </a:rPr>
              <a:t>Conventional AI</a:t>
            </a:r>
          </a:p>
          <a:p>
            <a:pPr algn="ctr"/>
            <a:r>
              <a:rPr lang="en-US" altLang="zh-TW" sz="2000" b="1" dirty="0">
                <a:solidFill>
                  <a:srgbClr val="2F5597"/>
                </a:solidFill>
                <a:cs typeface="Arial" panose="020B0604020202020204" pitchFamily="34" charset="0"/>
              </a:rPr>
              <a:t>(Analysis and Prediction)</a:t>
            </a:r>
            <a:endParaRPr lang="zh-TW" altLang="en-US" sz="2000" b="1" dirty="0">
              <a:solidFill>
                <a:srgbClr val="2F5597"/>
              </a:solidFill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7F3011D5-5D0A-45E8-8C7B-3BFAA6D97AE1}"/>
              </a:ext>
            </a:extLst>
          </p:cNvPr>
          <p:cNvSpPr/>
          <p:nvPr/>
        </p:nvSpPr>
        <p:spPr>
          <a:xfrm>
            <a:off x="3846953" y="4436458"/>
            <a:ext cx="3262857" cy="12182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D314504-FE3C-4544-A07C-8715AD9CB006}"/>
              </a:ext>
            </a:extLst>
          </p:cNvPr>
          <p:cNvSpPr txBox="1"/>
          <p:nvPr/>
        </p:nvSpPr>
        <p:spPr>
          <a:xfrm>
            <a:off x="3858677" y="4691629"/>
            <a:ext cx="3262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Generative AI</a:t>
            </a:r>
          </a:p>
          <a:p>
            <a:r>
              <a:rPr lang="it-IT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(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</a:t>
            </a:r>
            <a:r>
              <a:rPr lang="it-IT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reative and 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G</a:t>
            </a:r>
            <a:r>
              <a:rPr lang="it-IT" altLang="zh-TW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enerative)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69AFB56-69D4-4F23-B8CE-789F8A5B5A7D}"/>
              </a:ext>
            </a:extLst>
          </p:cNvPr>
          <p:cNvGrpSpPr/>
          <p:nvPr/>
        </p:nvGrpSpPr>
        <p:grpSpPr>
          <a:xfrm>
            <a:off x="2730426" y="2041411"/>
            <a:ext cx="899258" cy="3163536"/>
            <a:chOff x="2702338" y="2122745"/>
            <a:chExt cx="899258" cy="3059446"/>
          </a:xfrm>
          <a:solidFill>
            <a:srgbClr val="44546A"/>
          </a:solidFill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B7120F08-C48F-4F3F-82F4-6173B5CE54EF}"/>
                </a:ext>
              </a:extLst>
            </p:cNvPr>
            <p:cNvGrpSpPr/>
            <p:nvPr/>
          </p:nvGrpSpPr>
          <p:grpSpPr>
            <a:xfrm>
              <a:off x="2969680" y="2122745"/>
              <a:ext cx="631916" cy="3059446"/>
              <a:chOff x="2969680" y="2122745"/>
              <a:chExt cx="631916" cy="3059446"/>
            </a:xfrm>
            <a:grpFill/>
          </p:grpSpPr>
          <p:sp>
            <p:nvSpPr>
              <p:cNvPr id="15" name="箭號: 彎曲 14">
                <a:extLst>
                  <a:ext uri="{FF2B5EF4-FFF2-40B4-BE49-F238E27FC236}">
                    <a16:creationId xmlns:a16="http://schemas.microsoft.com/office/drawing/2014/main" id="{C00889E9-0ACF-44B8-8A7B-444B8526074F}"/>
                  </a:ext>
                </a:extLst>
              </p:cNvPr>
              <p:cNvSpPr/>
              <p:nvPr/>
            </p:nvSpPr>
            <p:spPr>
              <a:xfrm>
                <a:off x="2969680" y="2122745"/>
                <a:ext cx="627183" cy="1402970"/>
              </a:xfrm>
              <a:prstGeom prst="ben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箭號: 彎曲 32">
                <a:extLst>
                  <a:ext uri="{FF2B5EF4-FFF2-40B4-BE49-F238E27FC236}">
                    <a16:creationId xmlns:a16="http://schemas.microsoft.com/office/drawing/2014/main" id="{DCAE9C33-A5E6-4E13-9136-AAF94C2F1803}"/>
                  </a:ext>
                </a:extLst>
              </p:cNvPr>
              <p:cNvSpPr/>
              <p:nvPr/>
            </p:nvSpPr>
            <p:spPr>
              <a:xfrm rot="10800000" flipH="1">
                <a:off x="2969681" y="3525715"/>
                <a:ext cx="631915" cy="1656476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529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906E82C-FAD0-4679-BCF1-70097507C027}"/>
                </a:ext>
              </a:extLst>
            </p:cNvPr>
            <p:cNvSpPr/>
            <p:nvPr/>
          </p:nvSpPr>
          <p:spPr>
            <a:xfrm>
              <a:off x="2702338" y="3510334"/>
              <a:ext cx="307731" cy="1758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C512341-CBD2-4080-80C5-9841697823DE}"/>
              </a:ext>
            </a:extLst>
          </p:cNvPr>
          <p:cNvGrpSpPr/>
          <p:nvPr/>
        </p:nvGrpSpPr>
        <p:grpSpPr>
          <a:xfrm>
            <a:off x="7343248" y="1208392"/>
            <a:ext cx="1223802" cy="2353247"/>
            <a:chOff x="7343248" y="1208392"/>
            <a:chExt cx="1223802" cy="2353247"/>
          </a:xfrm>
          <a:solidFill>
            <a:srgbClr val="44546A"/>
          </a:solidFill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4BC29527-EC20-4AED-BA8B-56D1C3487261}"/>
                </a:ext>
              </a:extLst>
            </p:cNvPr>
            <p:cNvGrpSpPr/>
            <p:nvPr/>
          </p:nvGrpSpPr>
          <p:grpSpPr>
            <a:xfrm>
              <a:off x="7343248" y="1208392"/>
              <a:ext cx="1223802" cy="2353247"/>
              <a:chOff x="2377794" y="2122745"/>
              <a:chExt cx="1223802" cy="3032798"/>
            </a:xfrm>
            <a:grpFill/>
          </p:grpSpPr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16905C80-753E-4BEF-B045-A1CDBD178413}"/>
                  </a:ext>
                </a:extLst>
              </p:cNvPr>
              <p:cNvGrpSpPr/>
              <p:nvPr/>
            </p:nvGrpSpPr>
            <p:grpSpPr>
              <a:xfrm>
                <a:off x="2969680" y="2122745"/>
                <a:ext cx="631916" cy="3032798"/>
                <a:chOff x="2969680" y="2122745"/>
                <a:chExt cx="631916" cy="3032798"/>
              </a:xfrm>
              <a:grpFill/>
            </p:grpSpPr>
            <p:sp>
              <p:nvSpPr>
                <p:cNvPr id="42" name="箭號: 彎曲 41">
                  <a:extLst>
                    <a:ext uri="{FF2B5EF4-FFF2-40B4-BE49-F238E27FC236}">
                      <a16:creationId xmlns:a16="http://schemas.microsoft.com/office/drawing/2014/main" id="{42F069D6-CCF0-4CF0-B1B8-B6528091A627}"/>
                    </a:ext>
                  </a:extLst>
                </p:cNvPr>
                <p:cNvSpPr/>
                <p:nvPr/>
              </p:nvSpPr>
              <p:spPr>
                <a:xfrm>
                  <a:off x="2969680" y="2122745"/>
                  <a:ext cx="627183" cy="1402970"/>
                </a:xfrm>
                <a:prstGeom prst="bentArrow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箭號: 彎曲 42">
                  <a:extLst>
                    <a:ext uri="{FF2B5EF4-FFF2-40B4-BE49-F238E27FC236}">
                      <a16:creationId xmlns:a16="http://schemas.microsoft.com/office/drawing/2014/main" id="{5D1BB00E-ACD2-4DB6-A7E3-F692E13B5C60}"/>
                    </a:ext>
                  </a:extLst>
                </p:cNvPr>
                <p:cNvSpPr/>
                <p:nvPr/>
              </p:nvSpPr>
              <p:spPr>
                <a:xfrm rot="10800000" flipH="1">
                  <a:off x="2969681" y="3525715"/>
                  <a:ext cx="631915" cy="1629828"/>
                </a:xfrm>
                <a:prstGeom prst="bentArrow">
                  <a:avLst>
                    <a:gd name="adj1" fmla="val 25000"/>
                    <a:gd name="adj2" fmla="val 25000"/>
                    <a:gd name="adj3" fmla="val 25000"/>
                    <a:gd name="adj4" fmla="val 4529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392EA20-5729-4DE0-A45F-953489F35B54}"/>
                  </a:ext>
                </a:extLst>
              </p:cNvPr>
              <p:cNvSpPr/>
              <p:nvPr/>
            </p:nvSpPr>
            <p:spPr>
              <a:xfrm>
                <a:off x="2377794" y="3488668"/>
                <a:ext cx="632276" cy="197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F32352F8-7FEF-4B34-BE95-3348C977A2B6}"/>
                </a:ext>
              </a:extLst>
            </p:cNvPr>
            <p:cNvSpPr/>
            <p:nvPr/>
          </p:nvSpPr>
          <p:spPr>
            <a:xfrm>
              <a:off x="8010309" y="2192826"/>
              <a:ext cx="552008" cy="310506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5CA89227-159A-4AE8-A0C0-B868CE57329A}"/>
              </a:ext>
            </a:extLst>
          </p:cNvPr>
          <p:cNvGrpSpPr/>
          <p:nvPr/>
        </p:nvGrpSpPr>
        <p:grpSpPr>
          <a:xfrm>
            <a:off x="7343248" y="4436458"/>
            <a:ext cx="1228534" cy="1439248"/>
            <a:chOff x="2373062" y="2355766"/>
            <a:chExt cx="1228534" cy="2447605"/>
          </a:xfrm>
          <a:solidFill>
            <a:srgbClr val="44546A"/>
          </a:solidFill>
        </p:grpSpPr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6677299A-6280-4EEC-A4F2-150EF4DE17A9}"/>
                </a:ext>
              </a:extLst>
            </p:cNvPr>
            <p:cNvGrpSpPr/>
            <p:nvPr/>
          </p:nvGrpSpPr>
          <p:grpSpPr>
            <a:xfrm>
              <a:off x="2969680" y="2355766"/>
              <a:ext cx="631916" cy="2447605"/>
              <a:chOff x="2969680" y="2355766"/>
              <a:chExt cx="631916" cy="2447605"/>
            </a:xfrm>
            <a:grpFill/>
          </p:grpSpPr>
          <p:sp>
            <p:nvSpPr>
              <p:cNvPr id="49" name="箭號: 彎曲 48">
                <a:extLst>
                  <a:ext uri="{FF2B5EF4-FFF2-40B4-BE49-F238E27FC236}">
                    <a16:creationId xmlns:a16="http://schemas.microsoft.com/office/drawing/2014/main" id="{691807C6-BB56-469C-8859-08E54C4179F9}"/>
                  </a:ext>
                </a:extLst>
              </p:cNvPr>
              <p:cNvSpPr/>
              <p:nvPr/>
            </p:nvSpPr>
            <p:spPr>
              <a:xfrm>
                <a:off x="2969680" y="2355766"/>
                <a:ext cx="631916" cy="1169949"/>
              </a:xfrm>
              <a:prstGeom prst="ben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箭號: 彎曲 49">
                <a:extLst>
                  <a:ext uri="{FF2B5EF4-FFF2-40B4-BE49-F238E27FC236}">
                    <a16:creationId xmlns:a16="http://schemas.microsoft.com/office/drawing/2014/main" id="{5E3A6C2E-4AB8-43D5-BE16-FA0DFC7CE383}"/>
                  </a:ext>
                </a:extLst>
              </p:cNvPr>
              <p:cNvSpPr/>
              <p:nvPr/>
            </p:nvSpPr>
            <p:spPr>
              <a:xfrm rot="10800000" flipH="1">
                <a:off x="2969681" y="3525715"/>
                <a:ext cx="631915" cy="1277656"/>
              </a:xfrm>
              <a:prstGeom prst="bentArrow">
                <a:avLst>
                  <a:gd name="adj1" fmla="val 25000"/>
                  <a:gd name="adj2" fmla="val 25000"/>
                  <a:gd name="adj3" fmla="val 25000"/>
                  <a:gd name="adj4" fmla="val 4529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FA04FEE-F171-4912-BC71-AC15A9ACE7F2}"/>
                </a:ext>
              </a:extLst>
            </p:cNvPr>
            <p:cNvSpPr/>
            <p:nvPr/>
          </p:nvSpPr>
          <p:spPr>
            <a:xfrm>
              <a:off x="2373062" y="3402035"/>
              <a:ext cx="632276" cy="2606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5" y="3658038"/>
            <a:ext cx="718083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9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308DAE7-E0E6-1C41-CE98-3F9A926F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3</a:t>
            </a:fld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64B489D-A541-7B91-D5D0-5DC64E6998F8}"/>
              </a:ext>
            </a:extLst>
          </p:cNvPr>
          <p:cNvGrpSpPr/>
          <p:nvPr/>
        </p:nvGrpSpPr>
        <p:grpSpPr>
          <a:xfrm>
            <a:off x="4488064" y="913245"/>
            <a:ext cx="7022617" cy="1425558"/>
            <a:chOff x="4936301" y="904280"/>
            <a:chExt cx="5855918" cy="1717967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6EEA9227-6787-E0A9-716A-97B524EC50DA}"/>
                </a:ext>
              </a:extLst>
            </p:cNvPr>
            <p:cNvSpPr/>
            <p:nvPr/>
          </p:nvSpPr>
          <p:spPr>
            <a:xfrm>
              <a:off x="4936301" y="904280"/>
              <a:ext cx="5855918" cy="1702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3BA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9476E4DE-9953-87FB-2E7C-6AE9DF039931}"/>
                </a:ext>
              </a:extLst>
            </p:cNvPr>
            <p:cNvSpPr/>
            <p:nvPr/>
          </p:nvSpPr>
          <p:spPr>
            <a:xfrm>
              <a:off x="4936301" y="910544"/>
              <a:ext cx="908205" cy="1711703"/>
            </a:xfrm>
            <a:prstGeom prst="roundRect">
              <a:avLst>
                <a:gd name="adj" fmla="val 22392"/>
              </a:avLst>
            </a:prstGeom>
            <a:solidFill>
              <a:srgbClr val="808F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2F1E1F7-DAC2-5BBA-1594-AD4D0D907C2E}"/>
              </a:ext>
            </a:extLst>
          </p:cNvPr>
          <p:cNvGrpSpPr/>
          <p:nvPr/>
        </p:nvGrpSpPr>
        <p:grpSpPr>
          <a:xfrm>
            <a:off x="4488064" y="2449574"/>
            <a:ext cx="7022617" cy="2102609"/>
            <a:chOff x="4936301" y="2703214"/>
            <a:chExt cx="5855918" cy="1717979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48E68DE1-C677-EF8B-41F9-441687479ECD}"/>
                </a:ext>
              </a:extLst>
            </p:cNvPr>
            <p:cNvSpPr/>
            <p:nvPr/>
          </p:nvSpPr>
          <p:spPr>
            <a:xfrm>
              <a:off x="4936301" y="2703215"/>
              <a:ext cx="5855918" cy="1702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3BA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FD1357E-29E4-4616-AE17-EECEF43C5C0E}"/>
                </a:ext>
              </a:extLst>
            </p:cNvPr>
            <p:cNvSpPr/>
            <p:nvPr/>
          </p:nvSpPr>
          <p:spPr>
            <a:xfrm>
              <a:off x="4936302" y="2703214"/>
              <a:ext cx="908205" cy="1717979"/>
            </a:xfrm>
            <a:prstGeom prst="roundRect">
              <a:avLst>
                <a:gd name="adj" fmla="val 27237"/>
              </a:avLst>
            </a:prstGeom>
            <a:solidFill>
              <a:srgbClr val="808F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7019B8C-80A8-65C5-6887-650B71257132}"/>
              </a:ext>
            </a:extLst>
          </p:cNvPr>
          <p:cNvGrpSpPr/>
          <p:nvPr/>
        </p:nvGrpSpPr>
        <p:grpSpPr>
          <a:xfrm>
            <a:off x="4488064" y="4624066"/>
            <a:ext cx="7022617" cy="1620913"/>
            <a:chOff x="4936301" y="4497179"/>
            <a:chExt cx="5855918" cy="173883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B37D9AF6-2F92-B148-7DCA-C0C99F70D793}"/>
                </a:ext>
              </a:extLst>
            </p:cNvPr>
            <p:cNvSpPr/>
            <p:nvPr/>
          </p:nvSpPr>
          <p:spPr>
            <a:xfrm>
              <a:off x="4936301" y="4518039"/>
              <a:ext cx="5855918" cy="1702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B3BAE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381EFC90-1719-3D5E-9605-FCB3B2A5C44F}"/>
                </a:ext>
              </a:extLst>
            </p:cNvPr>
            <p:cNvSpPr/>
            <p:nvPr/>
          </p:nvSpPr>
          <p:spPr>
            <a:xfrm>
              <a:off x="4936302" y="4497179"/>
              <a:ext cx="908205" cy="1738837"/>
            </a:xfrm>
            <a:prstGeom prst="roundRect">
              <a:avLst>
                <a:gd name="adj" fmla="val 27237"/>
              </a:avLst>
            </a:prstGeom>
            <a:solidFill>
              <a:srgbClr val="808F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04F8EA4-A9BA-B83F-767F-2CFDA3265A29}"/>
              </a:ext>
            </a:extLst>
          </p:cNvPr>
          <p:cNvSpPr txBox="1"/>
          <p:nvPr/>
        </p:nvSpPr>
        <p:spPr>
          <a:xfrm>
            <a:off x="7003485" y="912180"/>
            <a:ext cx="3166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 Collection</a:t>
            </a:r>
            <a:endParaRPr lang="zh-TW" altLang="en-US" sz="3200" b="1" dirty="0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690622F-B737-82A7-46D6-990CE1FAC6AF}"/>
              </a:ext>
            </a:extLst>
          </p:cNvPr>
          <p:cNvSpPr txBox="1"/>
          <p:nvPr/>
        </p:nvSpPr>
        <p:spPr>
          <a:xfrm>
            <a:off x="5669246" y="1489432"/>
            <a:ext cx="5760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Collect extensive data on equipment operation and building energy consumption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985D0215-F34C-1455-5B04-A027CAB157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6" y="1266743"/>
            <a:ext cx="714325" cy="71432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81C7D6-69F2-4553-882D-F9697989C721}"/>
              </a:ext>
            </a:extLst>
          </p:cNvPr>
          <p:cNvSpPr txBox="1"/>
          <p:nvPr/>
        </p:nvSpPr>
        <p:spPr>
          <a:xfrm>
            <a:off x="5991189" y="2473390"/>
            <a:ext cx="5190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Machine Learning Models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A368CE6-4291-485B-8586-FA9EC7C69439}"/>
              </a:ext>
            </a:extLst>
          </p:cNvPr>
          <p:cNvSpPr txBox="1"/>
          <p:nvPr/>
        </p:nvSpPr>
        <p:spPr>
          <a:xfrm>
            <a:off x="5707380" y="2943510"/>
            <a:ext cx="5722620" cy="142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Equipment Power Prediction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Building Thermal Load Prediction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Equipment Fault Prediction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77D3EBC-BEA1-48EE-935E-4904BA09BBA9}"/>
              </a:ext>
            </a:extLst>
          </p:cNvPr>
          <p:cNvSpPr txBox="1"/>
          <p:nvPr/>
        </p:nvSpPr>
        <p:spPr>
          <a:xfrm>
            <a:off x="6228432" y="4652306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Algorithm Optimization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F00FFB-6B83-4A7B-8CFA-19368976C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7" r="13616"/>
          <a:stretch/>
        </p:blipFill>
        <p:spPr>
          <a:xfrm>
            <a:off x="-2624" y="821366"/>
            <a:ext cx="4003490" cy="5503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DF12B4D-8B89-41DC-8EE3-B49083347661}"/>
              </a:ext>
            </a:extLst>
          </p:cNvPr>
          <p:cNvSpPr txBox="1"/>
          <p:nvPr/>
        </p:nvSpPr>
        <p:spPr>
          <a:xfrm>
            <a:off x="5725302" y="5102953"/>
            <a:ext cx="5722620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Equipment Operation Optimization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Fault Early Diagnosis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31D6381-3AF1-4E83-90FA-404353EBA2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6" y="3085764"/>
            <a:ext cx="828715" cy="82871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F149A9D5-4759-42A3-A266-050228ADA0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42" y="5028697"/>
            <a:ext cx="816287" cy="816287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E402660B-B1E5-4C0D-AAD7-38712152C54A}"/>
              </a:ext>
            </a:extLst>
          </p:cNvPr>
          <p:cNvSpPr txBox="1"/>
          <p:nvPr/>
        </p:nvSpPr>
        <p:spPr>
          <a:xfrm>
            <a:off x="3189947" y="46725"/>
            <a:ext cx="612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Conventional AI Overview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ACFDC08-220B-454B-A0FE-98FB06ED4AC9}"/>
              </a:ext>
            </a:extLst>
          </p:cNvPr>
          <p:cNvSpPr txBox="1"/>
          <p:nvPr/>
        </p:nvSpPr>
        <p:spPr>
          <a:xfrm>
            <a:off x="-22390" y="6680816"/>
            <a:ext cx="725128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" dirty="0"/>
              <a:t>https://www.fsp-group.com/imgs/forum/240705-668769EDDE187.jpg</a:t>
            </a:r>
            <a:endParaRPr lang="zh-TW" altLang="en-US" sz="600" dirty="0"/>
          </a:p>
        </p:txBody>
      </p:sp>
    </p:spTree>
    <p:extLst>
      <p:ext uri="{BB962C8B-B14F-4D97-AF65-F5344CB8AC3E}">
        <p14:creationId xmlns:p14="http://schemas.microsoft.com/office/powerpoint/2010/main" val="267239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24ECDB6-A8CC-4B90-91E8-43C756B5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9340A56A-89E6-4E1A-96DC-21261620449C}"/>
              </a:ext>
            </a:extLst>
          </p:cNvPr>
          <p:cNvSpPr/>
          <p:nvPr/>
        </p:nvSpPr>
        <p:spPr>
          <a:xfrm>
            <a:off x="200345" y="1751484"/>
            <a:ext cx="3600000" cy="360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602799-F508-4996-B2A0-8006C01CEF0F}"/>
              </a:ext>
            </a:extLst>
          </p:cNvPr>
          <p:cNvSpPr txBox="1"/>
          <p:nvPr/>
        </p:nvSpPr>
        <p:spPr>
          <a:xfrm>
            <a:off x="402777" y="2691286"/>
            <a:ext cx="3264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in Industrial, Commercial, and Residential Grids</a:t>
            </a:r>
            <a:endParaRPr lang="zh-TW" alt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66E12FF-5262-4DB2-9AB7-95F10BE060F8}"/>
              </a:ext>
            </a:extLst>
          </p:cNvPr>
          <p:cNvGrpSpPr/>
          <p:nvPr/>
        </p:nvGrpSpPr>
        <p:grpSpPr>
          <a:xfrm>
            <a:off x="3921562" y="122484"/>
            <a:ext cx="1333239" cy="6858000"/>
            <a:chOff x="4199469" y="122484"/>
            <a:chExt cx="1333239" cy="6858000"/>
          </a:xfrm>
          <a:effectLst/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565E016-4FDA-430C-A210-449B9AA4C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82548"/>
            <a:stretch/>
          </p:blipFill>
          <p:spPr>
            <a:xfrm>
              <a:off x="4335833" y="122484"/>
              <a:ext cx="1196875" cy="6858000"/>
            </a:xfrm>
            <a:prstGeom prst="rect">
              <a:avLst/>
            </a:prstGeom>
          </p:spPr>
        </p:pic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BBAE7C32-EC49-4A54-B349-41DFC4995849}"/>
                </a:ext>
              </a:extLst>
            </p:cNvPr>
            <p:cNvSpPr/>
            <p:nvPr/>
          </p:nvSpPr>
          <p:spPr>
            <a:xfrm>
              <a:off x="4199469" y="896095"/>
              <a:ext cx="180000" cy="180000"/>
            </a:xfrm>
            <a:prstGeom prst="ellipse">
              <a:avLst/>
            </a:prstGeom>
            <a:solidFill>
              <a:srgbClr val="E3B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812D5CF8-FA2D-4FED-A606-CA7993AF1A2D}"/>
                </a:ext>
              </a:extLst>
            </p:cNvPr>
            <p:cNvSpPr/>
            <p:nvPr/>
          </p:nvSpPr>
          <p:spPr>
            <a:xfrm>
              <a:off x="4199469" y="6017412"/>
              <a:ext cx="180000" cy="180000"/>
            </a:xfrm>
            <a:prstGeom prst="ellipse">
              <a:avLst/>
            </a:prstGeom>
            <a:solidFill>
              <a:srgbClr val="E3BC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E90FC98-A434-452A-906B-CA8C64B2F3DC}"/>
              </a:ext>
            </a:extLst>
          </p:cNvPr>
          <p:cNvSpPr txBox="1"/>
          <p:nvPr/>
        </p:nvSpPr>
        <p:spPr>
          <a:xfrm>
            <a:off x="1822181" y="64925"/>
            <a:ext cx="854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Applications of Conventional AI</a:t>
            </a:r>
            <a:endParaRPr lang="zh-TW" altLang="en-US" dirty="0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88332E09-08B5-48AF-A144-0C48DBEB147C}"/>
              </a:ext>
            </a:extLst>
          </p:cNvPr>
          <p:cNvSpPr/>
          <p:nvPr/>
        </p:nvSpPr>
        <p:spPr>
          <a:xfrm>
            <a:off x="3718156" y="1018658"/>
            <a:ext cx="2855171" cy="1525980"/>
          </a:xfrm>
          <a:prstGeom prst="ellipse">
            <a:avLst/>
          </a:prstGeom>
          <a:solidFill>
            <a:srgbClr val="FFD85D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E422830-6285-4ED4-8C1D-25721775EB0C}"/>
              </a:ext>
            </a:extLst>
          </p:cNvPr>
          <p:cNvSpPr txBox="1"/>
          <p:nvPr/>
        </p:nvSpPr>
        <p:spPr>
          <a:xfrm>
            <a:off x="3128682" y="1423913"/>
            <a:ext cx="4034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and Equipment </a:t>
            </a:r>
          </a:p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Optimization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A7EDB082-5F64-4B54-9AA0-08DB9557121B}"/>
              </a:ext>
            </a:extLst>
          </p:cNvPr>
          <p:cNvSpPr/>
          <p:nvPr/>
        </p:nvSpPr>
        <p:spPr>
          <a:xfrm>
            <a:off x="4042779" y="2849476"/>
            <a:ext cx="2855171" cy="1525980"/>
          </a:xfrm>
          <a:prstGeom prst="ellipse">
            <a:avLst/>
          </a:prstGeom>
          <a:solidFill>
            <a:srgbClr val="FFD85D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87096CA-B4F8-40BC-8C41-36F01E65BB9C}"/>
              </a:ext>
            </a:extLst>
          </p:cNvPr>
          <p:cNvSpPr txBox="1"/>
          <p:nvPr/>
        </p:nvSpPr>
        <p:spPr>
          <a:xfrm>
            <a:off x="3453305" y="3124902"/>
            <a:ext cx="4034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Refrigeration System </a:t>
            </a:r>
          </a:p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and </a:t>
            </a:r>
          </a:p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 Prediction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1C23E4BD-0C02-4C74-87FB-C626C8883682}"/>
              </a:ext>
            </a:extLst>
          </p:cNvPr>
          <p:cNvSpPr/>
          <p:nvPr/>
        </p:nvSpPr>
        <p:spPr>
          <a:xfrm>
            <a:off x="3921562" y="4682039"/>
            <a:ext cx="2855171" cy="1525980"/>
          </a:xfrm>
          <a:prstGeom prst="ellipse">
            <a:avLst/>
          </a:prstGeom>
          <a:solidFill>
            <a:srgbClr val="FFD85D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0F1E4C8-7248-4A17-9671-3E1AFD1FA828}"/>
              </a:ext>
            </a:extLst>
          </p:cNvPr>
          <p:cNvSpPr txBox="1"/>
          <p:nvPr/>
        </p:nvSpPr>
        <p:spPr>
          <a:xfrm>
            <a:off x="3332088" y="4937197"/>
            <a:ext cx="40341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Consumption </a:t>
            </a:r>
          </a:p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and </a:t>
            </a:r>
          </a:p>
          <a:p>
            <a:pPr algn="ctr"/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 Applications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56FDA38-83BE-4BE5-A27B-D3D863D33E88}"/>
              </a:ext>
            </a:extLst>
          </p:cNvPr>
          <p:cNvCxnSpPr>
            <a:cxnSpLocks/>
          </p:cNvCxnSpPr>
          <p:nvPr/>
        </p:nvCxnSpPr>
        <p:spPr>
          <a:xfrm>
            <a:off x="6895904" y="2544638"/>
            <a:ext cx="4991296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7DF922E-20E6-433E-B288-37EF4BA1825F}"/>
              </a:ext>
            </a:extLst>
          </p:cNvPr>
          <p:cNvCxnSpPr>
            <a:cxnSpLocks/>
          </p:cNvCxnSpPr>
          <p:nvPr/>
        </p:nvCxnSpPr>
        <p:spPr>
          <a:xfrm>
            <a:off x="6895904" y="4534802"/>
            <a:ext cx="4991296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98A6BE8-FD9F-43B8-9EB9-BB53FB9475AC}"/>
              </a:ext>
            </a:extLst>
          </p:cNvPr>
          <p:cNvSpPr txBox="1"/>
          <p:nvPr/>
        </p:nvSpPr>
        <p:spPr>
          <a:xfrm>
            <a:off x="6796230" y="926878"/>
            <a:ext cx="53051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Algorithmic optimization to maximize efficiency and yield, reducing energy per unit.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Use machine learning models to establish system relationships and optimize overall operation.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392A1E4-D683-4D41-867F-1994426C3804}"/>
              </a:ext>
            </a:extLst>
          </p:cNvPr>
          <p:cNvSpPr txBox="1"/>
          <p:nvPr/>
        </p:nvSpPr>
        <p:spPr>
          <a:xfrm>
            <a:off x="6895904" y="2967720"/>
            <a:ext cx="51916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Build models to detect equipment anomalies early and reduce maintenance costs. 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Already implemented in multiple convenience stores and supermarkets.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8B7C3DC-1A24-4A1C-A119-B247015176E8}"/>
              </a:ext>
            </a:extLst>
          </p:cNvPr>
          <p:cNvSpPr txBox="1"/>
          <p:nvPr/>
        </p:nvSpPr>
        <p:spPr>
          <a:xfrm>
            <a:off x="6913097" y="4777875"/>
            <a:ext cx="50957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Analyze household electricity usage with load monitoring models to improve energy efficiency. </a:t>
            </a:r>
          </a:p>
          <a:p>
            <a:pPr marL="342900" indent="-342900"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Predict system power flow and load distribution.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778">
            <a:off x="232884" y="1427519"/>
            <a:ext cx="1324781" cy="1324781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3082061" y="4577988"/>
            <a:ext cx="450508" cy="46138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2845904" y="4937197"/>
            <a:ext cx="255794" cy="26196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62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D161F188-95EA-49FF-9D20-A530A8735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73" y="4821101"/>
            <a:ext cx="8279086" cy="142658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474BB51-67B2-400A-8392-A262F53C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2744">
            <a:off x="10686912" y="3375501"/>
            <a:ext cx="1457560" cy="1130137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AFC2EBA-5258-4C45-9324-B1DA94A7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0468F6-C472-4756-B191-1ACB4D26F3FB}"/>
              </a:ext>
            </a:extLst>
          </p:cNvPr>
          <p:cNvSpPr txBox="1"/>
          <p:nvPr/>
        </p:nvSpPr>
        <p:spPr>
          <a:xfrm>
            <a:off x="600807" y="65914"/>
            <a:ext cx="10990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Background of Dyeing and Finishing Processes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65267E-C83E-4877-9EE2-8BFA38DD2151}"/>
              </a:ext>
            </a:extLst>
          </p:cNvPr>
          <p:cNvSpPr txBox="1"/>
          <p:nvPr/>
        </p:nvSpPr>
        <p:spPr>
          <a:xfrm>
            <a:off x="202322" y="891207"/>
            <a:ext cx="11719988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Experienced operators adjust fabric speed, airflow, and temperature based on fabric condition and experience.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Many parameters and site conditions can lead to incorrect settings by new employees, affecting production.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Operators’ intuitive know-how is hard to quantify and transfer to trainees.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No unified platform for data management and tracking.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&lt;strong&gt;Thinking&lt;/strong&gt; brain machine vector clipart image - Free stock photo - Public Domain photo - CC0 Images">
            <a:extLst>
              <a:ext uri="{FF2B5EF4-FFF2-40B4-BE49-F238E27FC236}">
                <a16:creationId xmlns:a16="http://schemas.microsoft.com/office/drawing/2014/main" id="{1449CEC8-CA9F-49C4-998F-69597AA3B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47" y="3187572"/>
            <a:ext cx="1116961" cy="1116961"/>
          </a:xfrm>
          <a:prstGeom prst="rect">
            <a:avLst/>
          </a:prstGeom>
        </p:spPr>
      </p:pic>
      <p:sp>
        <p:nvSpPr>
          <p:cNvPr id="9" name="向右箭號 14">
            <a:extLst>
              <a:ext uri="{FF2B5EF4-FFF2-40B4-BE49-F238E27FC236}">
                <a16:creationId xmlns:a16="http://schemas.microsoft.com/office/drawing/2014/main" id="{433FF1B3-CE84-4FFE-9952-343859EC1C32}"/>
              </a:ext>
            </a:extLst>
          </p:cNvPr>
          <p:cNvSpPr/>
          <p:nvPr/>
        </p:nvSpPr>
        <p:spPr>
          <a:xfrm rot="20616044">
            <a:off x="1922107" y="4266222"/>
            <a:ext cx="3037396" cy="247130"/>
          </a:xfrm>
          <a:prstGeom prst="rightArrow">
            <a:avLst/>
          </a:prstGeom>
          <a:solidFill>
            <a:srgbClr val="2A75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向右箭號 22">
            <a:extLst>
              <a:ext uri="{FF2B5EF4-FFF2-40B4-BE49-F238E27FC236}">
                <a16:creationId xmlns:a16="http://schemas.microsoft.com/office/drawing/2014/main" id="{7A34FAE6-4CAB-43AF-BFF6-EC4EC2962665}"/>
              </a:ext>
            </a:extLst>
          </p:cNvPr>
          <p:cNvSpPr/>
          <p:nvPr/>
        </p:nvSpPr>
        <p:spPr>
          <a:xfrm rot="1153780" flipH="1">
            <a:off x="6732892" y="4359967"/>
            <a:ext cx="3635750" cy="227543"/>
          </a:xfrm>
          <a:prstGeom prst="rightArrow">
            <a:avLst/>
          </a:prstGeom>
          <a:solidFill>
            <a:srgbClr val="2A75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向下箭號 23">
            <a:extLst>
              <a:ext uri="{FF2B5EF4-FFF2-40B4-BE49-F238E27FC236}">
                <a16:creationId xmlns:a16="http://schemas.microsoft.com/office/drawing/2014/main" id="{FDB9B0CA-C41A-4378-8416-ACBF8FFDCDC9}"/>
              </a:ext>
            </a:extLst>
          </p:cNvPr>
          <p:cNvSpPr/>
          <p:nvPr/>
        </p:nvSpPr>
        <p:spPr>
          <a:xfrm rot="2486848">
            <a:off x="5644263" y="4450084"/>
            <a:ext cx="213559" cy="698667"/>
          </a:xfrm>
          <a:prstGeom prst="downArrow">
            <a:avLst/>
          </a:prstGeom>
          <a:solidFill>
            <a:srgbClr val="2A75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F9BF4E0-570C-4AE3-9689-4FE57AE36D52}"/>
              </a:ext>
            </a:extLst>
          </p:cNvPr>
          <p:cNvSpPr txBox="1"/>
          <p:nvPr/>
        </p:nvSpPr>
        <p:spPr>
          <a:xfrm>
            <a:off x="6548498" y="3259747"/>
            <a:ext cx="263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600" dirty="0">
                <a:solidFill>
                  <a:srgbClr val="F4433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Experienced operators’ know-how</a:t>
            </a:r>
            <a:endParaRPr kumimoji="0" lang="zh-TW" altLang="en-US" sz="1600" dirty="0">
              <a:solidFill>
                <a:srgbClr val="F4433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61E516A-166F-4A09-B354-4090102F7A0F}"/>
              </a:ext>
            </a:extLst>
          </p:cNvPr>
          <p:cNvSpPr txBox="1"/>
          <p:nvPr/>
        </p:nvSpPr>
        <p:spPr>
          <a:xfrm>
            <a:off x="5846346" y="4654607"/>
            <a:ext cx="111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Contro</a:t>
            </a:r>
            <a:r>
              <a:rPr lang="en-US" altLang="zh-TW" sz="2000" b="1" dirty="0">
                <a:solidFill>
                  <a:srgbClr val="0000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endParaRPr kumimoji="0" lang="zh-TW" altLang="en-US" sz="2000" b="1" dirty="0">
              <a:solidFill>
                <a:srgbClr val="0000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A55B743-A333-4087-B3AD-5E251E2EAAA1}"/>
              </a:ext>
            </a:extLst>
          </p:cNvPr>
          <p:cNvSpPr txBox="1"/>
          <p:nvPr/>
        </p:nvSpPr>
        <p:spPr>
          <a:xfrm rot="1026587">
            <a:off x="8215222" y="4135442"/>
            <a:ext cx="1458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altLang="zh-TW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endParaRPr lang="zh-TW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E903B1CC-ED64-425B-8A51-8495662D8232}"/>
              </a:ext>
            </a:extLst>
          </p:cNvPr>
          <p:cNvCxnSpPr>
            <a:cxnSpLocks/>
          </p:cNvCxnSpPr>
          <p:nvPr/>
        </p:nvCxnSpPr>
        <p:spPr>
          <a:xfrm flipH="1" flipV="1">
            <a:off x="11263936" y="4284463"/>
            <a:ext cx="780" cy="453376"/>
          </a:xfrm>
          <a:prstGeom prst="straightConnector1">
            <a:avLst/>
          </a:prstGeom>
          <a:noFill/>
          <a:ln w="28575" cap="flat" cmpd="sng" algn="ctr">
            <a:solidFill>
              <a:srgbClr val="0D47A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16166BF-1010-493B-A761-FB8E917D3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60" y="2368598"/>
            <a:ext cx="1249864" cy="125713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83F82BD-6603-471F-8AD2-3BEF073FD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9732" y="2217931"/>
            <a:ext cx="1976191" cy="112298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7106ECA-D610-4129-8208-CC5C36B296A3}"/>
              </a:ext>
            </a:extLst>
          </p:cNvPr>
          <p:cNvSpPr txBox="1"/>
          <p:nvPr/>
        </p:nvSpPr>
        <p:spPr>
          <a:xfrm>
            <a:off x="10596965" y="2699121"/>
            <a:ext cx="132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altLang="zh-TW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endParaRPr lang="zh-TW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手繪多邊形 47">
            <a:extLst>
              <a:ext uri="{FF2B5EF4-FFF2-40B4-BE49-F238E27FC236}">
                <a16:creationId xmlns:a16="http://schemas.microsoft.com/office/drawing/2014/main" id="{6C3F10E7-4182-4412-99CE-68A25C091F74}"/>
              </a:ext>
            </a:extLst>
          </p:cNvPr>
          <p:cNvSpPr/>
          <p:nvPr/>
        </p:nvSpPr>
        <p:spPr>
          <a:xfrm>
            <a:off x="1709923" y="2484724"/>
            <a:ext cx="6838003" cy="576683"/>
          </a:xfrm>
          <a:custGeom>
            <a:avLst/>
            <a:gdLst>
              <a:gd name="connsiteX0" fmla="*/ 0 w 6631709"/>
              <a:gd name="connsiteY0" fmla="*/ 1717964 h 1758847"/>
              <a:gd name="connsiteX1" fmla="*/ 1644072 w 6631709"/>
              <a:gd name="connsiteY1" fmla="*/ 1717964 h 1758847"/>
              <a:gd name="connsiteX2" fmla="*/ 3214254 w 6631709"/>
              <a:gd name="connsiteY2" fmla="*/ 1293091 h 1758847"/>
              <a:gd name="connsiteX3" fmla="*/ 5569527 w 6631709"/>
              <a:gd name="connsiteY3" fmla="*/ 1173019 h 1758847"/>
              <a:gd name="connsiteX4" fmla="*/ 6114472 w 6631709"/>
              <a:gd name="connsiteY4" fmla="*/ 249382 h 1758847"/>
              <a:gd name="connsiteX5" fmla="*/ 6631709 w 6631709"/>
              <a:gd name="connsiteY5" fmla="*/ 0 h 175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709" h="1758847">
                <a:moveTo>
                  <a:pt x="0" y="1717964"/>
                </a:moveTo>
                <a:cubicBezTo>
                  <a:pt x="554181" y="1753370"/>
                  <a:pt x="1108363" y="1788776"/>
                  <a:pt x="1644072" y="1717964"/>
                </a:cubicBezTo>
                <a:cubicBezTo>
                  <a:pt x="2179781" y="1647152"/>
                  <a:pt x="2560012" y="1383915"/>
                  <a:pt x="3214254" y="1293091"/>
                </a:cubicBezTo>
                <a:cubicBezTo>
                  <a:pt x="3868496" y="1202267"/>
                  <a:pt x="5086157" y="1346970"/>
                  <a:pt x="5569527" y="1173019"/>
                </a:cubicBezTo>
                <a:cubicBezTo>
                  <a:pt x="6052897" y="999067"/>
                  <a:pt x="5937442" y="444885"/>
                  <a:pt x="6114472" y="249382"/>
                </a:cubicBezTo>
                <a:cubicBezTo>
                  <a:pt x="6291502" y="53879"/>
                  <a:pt x="6554739" y="30788"/>
                  <a:pt x="6631709" y="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手繪多邊形 48">
            <a:extLst>
              <a:ext uri="{FF2B5EF4-FFF2-40B4-BE49-F238E27FC236}">
                <a16:creationId xmlns:a16="http://schemas.microsoft.com/office/drawing/2014/main" id="{392B0903-EA74-49A7-8D93-5DB14A2C2594}"/>
              </a:ext>
            </a:extLst>
          </p:cNvPr>
          <p:cNvSpPr/>
          <p:nvPr/>
        </p:nvSpPr>
        <p:spPr>
          <a:xfrm>
            <a:off x="9699591" y="3491055"/>
            <a:ext cx="938255" cy="378815"/>
          </a:xfrm>
          <a:custGeom>
            <a:avLst/>
            <a:gdLst>
              <a:gd name="connsiteX0" fmla="*/ 494719 w 494719"/>
              <a:gd name="connsiteY0" fmla="*/ 831272 h 831272"/>
              <a:gd name="connsiteX1" fmla="*/ 69847 w 494719"/>
              <a:gd name="connsiteY1" fmla="*/ 443345 h 831272"/>
              <a:gd name="connsiteX2" fmla="*/ 5192 w 494719"/>
              <a:gd name="connsiteY2" fmla="*/ 0 h 8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719" h="831272">
                <a:moveTo>
                  <a:pt x="494719" y="831272"/>
                </a:moveTo>
                <a:cubicBezTo>
                  <a:pt x="323077" y="706581"/>
                  <a:pt x="151435" y="581890"/>
                  <a:pt x="69847" y="443345"/>
                </a:cubicBezTo>
                <a:cubicBezTo>
                  <a:pt x="-11741" y="304800"/>
                  <a:pt x="-3275" y="152400"/>
                  <a:pt x="5192" y="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手繪多邊形 50">
            <a:extLst>
              <a:ext uri="{FF2B5EF4-FFF2-40B4-BE49-F238E27FC236}">
                <a16:creationId xmlns:a16="http://schemas.microsoft.com/office/drawing/2014/main" id="{46086997-FF98-4EE4-87A4-1FEEEEE164A5}"/>
              </a:ext>
            </a:extLst>
          </p:cNvPr>
          <p:cNvSpPr/>
          <p:nvPr/>
        </p:nvSpPr>
        <p:spPr>
          <a:xfrm>
            <a:off x="6581955" y="2871934"/>
            <a:ext cx="2049912" cy="390751"/>
          </a:xfrm>
          <a:custGeom>
            <a:avLst/>
            <a:gdLst>
              <a:gd name="connsiteX0" fmla="*/ 0 w 2392218"/>
              <a:gd name="connsiteY0" fmla="*/ 1099127 h 1099127"/>
              <a:gd name="connsiteX1" fmla="*/ 314037 w 2392218"/>
              <a:gd name="connsiteY1" fmla="*/ 951345 h 1099127"/>
              <a:gd name="connsiteX2" fmla="*/ 979055 w 2392218"/>
              <a:gd name="connsiteY2" fmla="*/ 895927 h 1099127"/>
              <a:gd name="connsiteX3" fmla="*/ 1717964 w 2392218"/>
              <a:gd name="connsiteY3" fmla="*/ 886691 h 1099127"/>
              <a:gd name="connsiteX4" fmla="*/ 1995055 w 2392218"/>
              <a:gd name="connsiteY4" fmla="*/ 692727 h 1099127"/>
              <a:gd name="connsiteX5" fmla="*/ 2392218 w 2392218"/>
              <a:gd name="connsiteY5" fmla="*/ 0 h 109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2218" h="1099127">
                <a:moveTo>
                  <a:pt x="0" y="1099127"/>
                </a:moveTo>
                <a:cubicBezTo>
                  <a:pt x="75430" y="1042169"/>
                  <a:pt x="150861" y="985212"/>
                  <a:pt x="314037" y="951345"/>
                </a:cubicBezTo>
                <a:cubicBezTo>
                  <a:pt x="477213" y="917478"/>
                  <a:pt x="745067" y="906703"/>
                  <a:pt x="979055" y="895927"/>
                </a:cubicBezTo>
                <a:cubicBezTo>
                  <a:pt x="1213043" y="885151"/>
                  <a:pt x="1548631" y="920558"/>
                  <a:pt x="1717964" y="886691"/>
                </a:cubicBezTo>
                <a:cubicBezTo>
                  <a:pt x="1887297" y="852824"/>
                  <a:pt x="1882679" y="840509"/>
                  <a:pt x="1995055" y="692727"/>
                </a:cubicBezTo>
                <a:cubicBezTo>
                  <a:pt x="2107431" y="544945"/>
                  <a:pt x="2392218" y="0"/>
                  <a:pt x="2392218" y="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乘號 24">
            <a:extLst>
              <a:ext uri="{FF2B5EF4-FFF2-40B4-BE49-F238E27FC236}">
                <a16:creationId xmlns:a16="http://schemas.microsoft.com/office/drawing/2014/main" id="{E9201DE6-66BF-4C2D-83F2-2506E99FC5A5}"/>
              </a:ext>
            </a:extLst>
          </p:cNvPr>
          <p:cNvSpPr/>
          <p:nvPr/>
        </p:nvSpPr>
        <p:spPr>
          <a:xfrm>
            <a:off x="7956234" y="2356110"/>
            <a:ext cx="412048" cy="407109"/>
          </a:xfrm>
          <a:prstGeom prst="mathMultiply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乘號 25">
            <a:extLst>
              <a:ext uri="{FF2B5EF4-FFF2-40B4-BE49-F238E27FC236}">
                <a16:creationId xmlns:a16="http://schemas.microsoft.com/office/drawing/2014/main" id="{9B468F9D-B6C9-4351-9B92-ABC67DAB551C}"/>
              </a:ext>
            </a:extLst>
          </p:cNvPr>
          <p:cNvSpPr/>
          <p:nvPr/>
        </p:nvSpPr>
        <p:spPr>
          <a:xfrm>
            <a:off x="8135878" y="2852638"/>
            <a:ext cx="412048" cy="407109"/>
          </a:xfrm>
          <a:prstGeom prst="mathMultiply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乘號 26">
            <a:extLst>
              <a:ext uri="{FF2B5EF4-FFF2-40B4-BE49-F238E27FC236}">
                <a16:creationId xmlns:a16="http://schemas.microsoft.com/office/drawing/2014/main" id="{3F02E9B2-B324-47E7-BA15-17A05D1253C9}"/>
              </a:ext>
            </a:extLst>
          </p:cNvPr>
          <p:cNvSpPr/>
          <p:nvPr/>
        </p:nvSpPr>
        <p:spPr>
          <a:xfrm>
            <a:off x="9725552" y="3500739"/>
            <a:ext cx="412048" cy="407109"/>
          </a:xfrm>
          <a:prstGeom prst="mathMultiply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F1677640-1ADA-442A-9646-C75B07383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183855"/>
              </p:ext>
            </p:extLst>
          </p:nvPr>
        </p:nvGraphicFramePr>
        <p:xfrm>
          <a:off x="69476" y="4289127"/>
          <a:ext cx="1785142" cy="1920000"/>
        </p:xfrm>
        <a:graphic>
          <a:graphicData uri="http://schemas.openxmlformats.org/drawingml/2006/table">
            <a:tbl>
              <a:tblPr firstRow="1" bandRow="1"/>
              <a:tblGrid>
                <a:gridCol w="1785142">
                  <a:extLst>
                    <a:ext uri="{9D8B030D-6E8A-4147-A177-3AD203B41FA5}">
                      <a16:colId xmlns:a16="http://schemas.microsoft.com/office/drawing/2014/main" val="2863856292"/>
                    </a:ext>
                  </a:extLst>
                </a:gridCol>
              </a:tblGrid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 In</a:t>
                      </a:r>
                      <a:endParaRPr lang="zh-TW" altLang="en-US" sz="16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8314"/>
                  </a:ext>
                </a:extLst>
              </a:tr>
              <a:tr h="26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Order</a:t>
                      </a:r>
                      <a:r>
                        <a:rPr lang="en-US" altLang="zh-TW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98732"/>
                  </a:ext>
                </a:extLst>
              </a:tr>
              <a:tr h="26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440352"/>
                  </a:ext>
                </a:extLst>
              </a:tr>
              <a:tr h="26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23515"/>
                  </a:ext>
                </a:extLst>
              </a:tr>
              <a:tr h="26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Auxiliary Agent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905868"/>
                  </a:ext>
                </a:extLst>
              </a:tr>
              <a:tr h="261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656894"/>
                  </a:ext>
                </a:extLst>
              </a:tr>
            </a:tbl>
          </a:graphicData>
        </a:graphic>
      </p:graphicFrame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937C4E8-3C52-483F-BD8A-0E7E9E9A4915}"/>
              </a:ext>
            </a:extLst>
          </p:cNvPr>
          <p:cNvCxnSpPr>
            <a:cxnSpLocks/>
          </p:cNvCxnSpPr>
          <p:nvPr/>
        </p:nvCxnSpPr>
        <p:spPr>
          <a:xfrm flipV="1">
            <a:off x="941445" y="3569332"/>
            <a:ext cx="0" cy="598222"/>
          </a:xfrm>
          <a:prstGeom prst="straightConnector1">
            <a:avLst/>
          </a:prstGeom>
          <a:noFill/>
          <a:ln w="28575" cap="flat" cmpd="sng" algn="ctr">
            <a:solidFill>
              <a:srgbClr val="0D47A1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9A4F7A92-F885-4828-8A66-5365F21FD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929138"/>
              </p:ext>
            </p:extLst>
          </p:nvPr>
        </p:nvGraphicFramePr>
        <p:xfrm>
          <a:off x="10493461" y="4775490"/>
          <a:ext cx="1540949" cy="1433637"/>
        </p:xfrm>
        <a:graphic>
          <a:graphicData uri="http://schemas.openxmlformats.org/drawingml/2006/table">
            <a:tbl>
              <a:tblPr firstRow="1" bandRow="1"/>
              <a:tblGrid>
                <a:gridCol w="1540949">
                  <a:extLst>
                    <a:ext uri="{9D8B030D-6E8A-4147-A177-3AD203B41FA5}">
                      <a16:colId xmlns:a16="http://schemas.microsoft.com/office/drawing/2014/main" val="3876779613"/>
                    </a:ext>
                  </a:extLst>
                </a:gridCol>
              </a:tblGrid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algn="ctr"/>
                      <a:r>
                        <a:rPr lang="en-US" altLang="zh-TW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 Out</a:t>
                      </a:r>
                      <a:endParaRPr lang="zh-TW" altLang="en-US" sz="16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8314"/>
                  </a:ext>
                </a:extLst>
              </a:tr>
              <a:tr h="345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Moisture Content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98732"/>
                  </a:ext>
                </a:extLst>
              </a:tr>
              <a:tr h="345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Shrinkage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440352"/>
                  </a:ext>
                </a:extLst>
              </a:tr>
              <a:tr h="345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altLang="zh-TW" sz="1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lang="zh-TW" altLang="en-US" sz="14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9050" cap="flat" cmpd="sng" algn="ctr">
                      <a:solidFill>
                        <a:srgbClr val="2F55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D47A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23515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C8D1A0C9-BB6F-4863-9B55-6B7FC35A8216}"/>
              </a:ext>
            </a:extLst>
          </p:cNvPr>
          <p:cNvSpPr txBox="1"/>
          <p:nvPr/>
        </p:nvSpPr>
        <p:spPr>
          <a:xfrm rot="20643730">
            <a:off x="2683950" y="3900935"/>
            <a:ext cx="1458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fontAlgn="auto">
              <a:spcBef>
                <a:spcPts val="0"/>
              </a:spcBef>
              <a:spcAft>
                <a:spcPts val="0"/>
              </a:spcAft>
              <a:defRPr kumimoji="0" b="1">
                <a:solidFill>
                  <a:srgbClr val="000000"/>
                </a:solidFill>
                <a:ea typeface="微軟正黑體" panose="020B0604030504040204" pitchFamily="34" charset="-120"/>
              </a:defRPr>
            </a:lvl1pPr>
          </a:lstStyle>
          <a:p>
            <a:r>
              <a:rPr lang="en-US" altLang="zh-TW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endParaRPr lang="zh-TW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0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3278F5-762A-40BF-8810-9203D9CD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48E462-1EA3-4C89-AB22-B40797509AF4}"/>
              </a:ext>
            </a:extLst>
          </p:cNvPr>
          <p:cNvSpPr txBox="1"/>
          <p:nvPr/>
        </p:nvSpPr>
        <p:spPr>
          <a:xfrm>
            <a:off x="1944060" y="92528"/>
            <a:ext cx="8285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Process Energy-Saving Improvement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3476F46-EEFA-4BF3-9DCF-56DD55AF6838}"/>
              </a:ext>
            </a:extLst>
          </p:cNvPr>
          <p:cNvSpPr txBox="1"/>
          <p:nvPr/>
        </p:nvSpPr>
        <p:spPr>
          <a:xfrm>
            <a:off x="680879" y="855862"/>
            <a:ext cx="1066999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 err="1">
                <a:latin typeface="Arial" panose="020B0604020202020204" pitchFamily="34" charset="0"/>
                <a:cs typeface="Arial" panose="020B0604020202020204" pitchFamily="34" charset="0"/>
              </a:rPr>
              <a:t>AIoT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enhanced quality and energy management using key sensors and optimized control, reducing over-drying and rework,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on four dyeing and finishing lines.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Smart control saved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&gt;10% energy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, cut rework by 50%, reduced modeling time by 58%, and delivered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~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NT$100 million in technical value.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Factory (4 lines) can save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~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640,000 kWh/year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Payback Period &lt;2 years, and reduce CO₂ emissions by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tons/year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Google Shape;167;p15">
            <a:extLst>
              <a:ext uri="{FF2B5EF4-FFF2-40B4-BE49-F238E27FC236}">
                <a16:creationId xmlns:a16="http://schemas.microsoft.com/office/drawing/2014/main" id="{52C893D1-3BB0-4B66-B984-BC2C76EC0198}"/>
              </a:ext>
            </a:extLst>
          </p:cNvPr>
          <p:cNvSpPr/>
          <p:nvPr/>
        </p:nvSpPr>
        <p:spPr>
          <a:xfrm>
            <a:off x="560981" y="3082358"/>
            <a:ext cx="2510735" cy="4081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Sensing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向右箭號 14">
            <a:extLst>
              <a:ext uri="{FF2B5EF4-FFF2-40B4-BE49-F238E27FC236}">
                <a16:creationId xmlns:a16="http://schemas.microsoft.com/office/drawing/2014/main" id="{DD2EEBB8-12AC-404A-A39F-1EBEAA982CDE}"/>
              </a:ext>
            </a:extLst>
          </p:cNvPr>
          <p:cNvSpPr/>
          <p:nvPr/>
        </p:nvSpPr>
        <p:spPr>
          <a:xfrm>
            <a:off x="3422419" y="4373808"/>
            <a:ext cx="483854" cy="612892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0" name="Google Shape;164;p15">
            <a:extLst>
              <a:ext uri="{FF2B5EF4-FFF2-40B4-BE49-F238E27FC236}">
                <a16:creationId xmlns:a16="http://schemas.microsoft.com/office/drawing/2014/main" id="{E2A40C10-86A8-48AB-8090-491B8EC5763C}"/>
              </a:ext>
            </a:extLst>
          </p:cNvPr>
          <p:cNvSpPr/>
          <p:nvPr/>
        </p:nvSpPr>
        <p:spPr>
          <a:xfrm>
            <a:off x="8938129" y="3082359"/>
            <a:ext cx="2727751" cy="40818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Energy saving</a:t>
            </a:r>
            <a:endParaRPr kumimoji="1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向右箭號 17">
            <a:extLst>
              <a:ext uri="{FF2B5EF4-FFF2-40B4-BE49-F238E27FC236}">
                <a16:creationId xmlns:a16="http://schemas.microsoft.com/office/drawing/2014/main" id="{EF9F795F-C6A8-4C68-9125-90E2A2A75A89}"/>
              </a:ext>
            </a:extLst>
          </p:cNvPr>
          <p:cNvSpPr/>
          <p:nvPr/>
        </p:nvSpPr>
        <p:spPr>
          <a:xfrm>
            <a:off x="8058217" y="4373808"/>
            <a:ext cx="483854" cy="612892"/>
          </a:xfrm>
          <a:prstGeom prst="rightArrow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48F103D3-A67E-4C6A-9172-8B4D20124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1" y="3495462"/>
            <a:ext cx="2510735" cy="1344213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141DD800-5E18-43B9-9E5C-E999998A1067}"/>
              </a:ext>
            </a:extLst>
          </p:cNvPr>
          <p:cNvSpPr/>
          <p:nvPr/>
        </p:nvSpPr>
        <p:spPr>
          <a:xfrm>
            <a:off x="1497085" y="3586750"/>
            <a:ext cx="274889" cy="24274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B9310908-D112-48C2-A1D8-B52CA939C22A}"/>
              </a:ext>
            </a:extLst>
          </p:cNvPr>
          <p:cNvGrpSpPr/>
          <p:nvPr/>
        </p:nvGrpSpPr>
        <p:grpSpPr>
          <a:xfrm>
            <a:off x="606941" y="4874518"/>
            <a:ext cx="2465871" cy="1114087"/>
            <a:chOff x="1008946" y="5291274"/>
            <a:chExt cx="2465871" cy="1114087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0CD78860-6A3F-479B-9594-BB9AC8D3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8946" y="5494544"/>
              <a:ext cx="2465871" cy="910817"/>
            </a:xfrm>
            <a:prstGeom prst="rect">
              <a:avLst/>
            </a:prstGeom>
            <a:ln>
              <a:noFill/>
            </a:ln>
          </p:spPr>
        </p:pic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2664D19D-7B84-4A32-B84B-B867A315AF21}"/>
                </a:ext>
              </a:extLst>
            </p:cNvPr>
            <p:cNvSpPr txBox="1"/>
            <p:nvPr/>
          </p:nvSpPr>
          <p:spPr>
            <a:xfrm>
              <a:off x="1341354" y="5291274"/>
              <a:ext cx="5982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Object</a:t>
              </a:r>
              <a:endPara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6399EADF-4FBB-40D9-8469-B9EBB99413AC}"/>
                </a:ext>
              </a:extLst>
            </p:cNvPr>
            <p:cNvSpPr txBox="1"/>
            <p:nvPr/>
          </p:nvSpPr>
          <p:spPr>
            <a:xfrm>
              <a:off x="2189649" y="5291274"/>
              <a:ext cx="10459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HiRes</a:t>
              </a:r>
              <a:r>
                <a:rPr kumimoji="1" lang="en-US" altLang="zh-TW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rPr>
                <a:t> Sensing</a:t>
              </a:r>
              <a:endParaRPr kumimoji="1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BB59A03B-B453-4F89-BB98-1731BCFE8064}"/>
              </a:ext>
            </a:extLst>
          </p:cNvPr>
          <p:cNvSpPr/>
          <p:nvPr/>
        </p:nvSpPr>
        <p:spPr>
          <a:xfrm>
            <a:off x="560981" y="4839675"/>
            <a:ext cx="2510735" cy="114893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59" name="向右箭號 27">
            <a:extLst>
              <a:ext uri="{FF2B5EF4-FFF2-40B4-BE49-F238E27FC236}">
                <a16:creationId xmlns:a16="http://schemas.microsoft.com/office/drawing/2014/main" id="{87C3ABAD-DE69-482B-BF5F-F6A13EECD024}"/>
              </a:ext>
            </a:extLst>
          </p:cNvPr>
          <p:cNvSpPr/>
          <p:nvPr/>
        </p:nvSpPr>
        <p:spPr>
          <a:xfrm>
            <a:off x="1673190" y="5425548"/>
            <a:ext cx="197116" cy="202592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60" name="Google Shape;167;p15">
            <a:extLst>
              <a:ext uri="{FF2B5EF4-FFF2-40B4-BE49-F238E27FC236}">
                <a16:creationId xmlns:a16="http://schemas.microsoft.com/office/drawing/2014/main" id="{6905E633-01CF-4E45-BFF0-9885B216AC67}"/>
              </a:ext>
            </a:extLst>
          </p:cNvPr>
          <p:cNvSpPr/>
          <p:nvPr/>
        </p:nvSpPr>
        <p:spPr>
          <a:xfrm>
            <a:off x="4558751" y="3082358"/>
            <a:ext cx="2891037" cy="4081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Intelligent control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38D36E9-7F59-4C31-8557-BFE00AA5D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71" r="44241" b="16762"/>
          <a:stretch/>
        </p:blipFill>
        <p:spPr>
          <a:xfrm>
            <a:off x="6184959" y="3745664"/>
            <a:ext cx="1264829" cy="1004178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4AAE5157-65D9-43A1-8C3C-AD926D24F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339" b="64846"/>
          <a:stretch/>
        </p:blipFill>
        <p:spPr>
          <a:xfrm>
            <a:off x="4558751" y="5109556"/>
            <a:ext cx="1369676" cy="97724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4F995CF6-90E8-4634-BFA7-BF55350037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354"/>
          <a:stretch/>
        </p:blipFill>
        <p:spPr>
          <a:xfrm>
            <a:off x="6205256" y="4999378"/>
            <a:ext cx="1521049" cy="1087419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C9F2A5C8-1C11-4307-8113-8A90D6289B37}"/>
              </a:ext>
            </a:extLst>
          </p:cNvPr>
          <p:cNvGrpSpPr/>
          <p:nvPr/>
        </p:nvGrpSpPr>
        <p:grpSpPr>
          <a:xfrm>
            <a:off x="9372506" y="4925156"/>
            <a:ext cx="2083670" cy="1379122"/>
            <a:chOff x="9164108" y="5026239"/>
            <a:chExt cx="2083670" cy="1379122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23BF40EF-B375-4D04-9D83-0E2835FE2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64108" y="5175518"/>
              <a:ext cx="2083670" cy="1229843"/>
            </a:xfrm>
            <a:prstGeom prst="rect">
              <a:avLst/>
            </a:prstGeom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A1A4B4E9-984C-4E5E-99B4-CD6DE62861BC}"/>
                </a:ext>
              </a:extLst>
            </p:cNvPr>
            <p:cNvSpPr txBox="1"/>
            <p:nvPr/>
          </p:nvSpPr>
          <p:spPr>
            <a:xfrm>
              <a:off x="9922794" y="5028433"/>
              <a:ext cx="677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3.2%</a:t>
              </a:r>
              <a:endPara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86E8D871-F808-4901-8360-F7DF7B7F87FF}"/>
                </a:ext>
              </a:extLst>
            </p:cNvPr>
            <p:cNvSpPr txBox="1"/>
            <p:nvPr/>
          </p:nvSpPr>
          <p:spPr>
            <a:xfrm>
              <a:off x="10344899" y="5026239"/>
              <a:ext cx="7975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10.1%</a:t>
              </a:r>
              <a:endPara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1E3FF59B-F2E3-404B-B586-DF59ECBDF613}"/>
                </a:ext>
              </a:extLst>
            </p:cNvPr>
            <p:cNvSpPr txBox="1"/>
            <p:nvPr/>
          </p:nvSpPr>
          <p:spPr>
            <a:xfrm>
              <a:off x="9473423" y="5162827"/>
              <a:ext cx="677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4.9%</a:t>
              </a:r>
              <a:endParaRPr kumimoji="0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69" name="圖片 68">
            <a:extLst>
              <a:ext uri="{FF2B5EF4-FFF2-40B4-BE49-F238E27FC236}">
                <a16:creationId xmlns:a16="http://schemas.microsoft.com/office/drawing/2014/main" id="{2D82073C-D626-499D-B56E-D6CF469EC5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23" y="3415325"/>
            <a:ext cx="2557257" cy="1634684"/>
          </a:xfrm>
          <a:prstGeom prst="rect">
            <a:avLst/>
          </a:prstGeom>
          <a:noFill/>
        </p:spPr>
      </p:pic>
      <p:sp>
        <p:nvSpPr>
          <p:cNvPr id="70" name="文字方塊 69">
            <a:extLst>
              <a:ext uri="{FF2B5EF4-FFF2-40B4-BE49-F238E27FC236}">
                <a16:creationId xmlns:a16="http://schemas.microsoft.com/office/drawing/2014/main" id="{67BD0A15-2248-4D2F-9FF0-C1D8C24BF7FF}"/>
              </a:ext>
            </a:extLst>
          </p:cNvPr>
          <p:cNvSpPr txBox="1"/>
          <p:nvPr/>
        </p:nvSpPr>
        <p:spPr>
          <a:xfrm>
            <a:off x="9907014" y="4494722"/>
            <a:ext cx="59644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Before</a:t>
            </a:r>
            <a:endParaRPr kumimoji="1" lang="zh-TW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6D3D725-8840-4934-B845-3CE0EC345158}"/>
              </a:ext>
            </a:extLst>
          </p:cNvPr>
          <p:cNvSpPr txBox="1"/>
          <p:nvPr/>
        </p:nvSpPr>
        <p:spPr>
          <a:xfrm>
            <a:off x="10553297" y="4494722"/>
            <a:ext cx="5003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After</a:t>
            </a:r>
            <a:endParaRPr kumimoji="1" lang="zh-TW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9955D7EC-AED3-48F1-AE26-1222F4EFDD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8827" y="3869154"/>
            <a:ext cx="1169523" cy="818834"/>
          </a:xfrm>
          <a:prstGeom prst="rect">
            <a:avLst/>
          </a:prstGeom>
        </p:spPr>
      </p:pic>
      <p:graphicFrame>
        <p:nvGraphicFramePr>
          <p:cNvPr id="73" name="資料庫圖表 72">
            <a:extLst>
              <a:ext uri="{FF2B5EF4-FFF2-40B4-BE49-F238E27FC236}">
                <a16:creationId xmlns:a16="http://schemas.microsoft.com/office/drawing/2014/main" id="{D3B87A9A-01A2-4437-9C2E-1CBF06C5B409}"/>
              </a:ext>
            </a:extLst>
          </p:cNvPr>
          <p:cNvGraphicFramePr/>
          <p:nvPr/>
        </p:nvGraphicFramePr>
        <p:xfrm>
          <a:off x="4166309" y="3832860"/>
          <a:ext cx="3740904" cy="207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4" name="文字方塊 73">
            <a:extLst>
              <a:ext uri="{FF2B5EF4-FFF2-40B4-BE49-F238E27FC236}">
                <a16:creationId xmlns:a16="http://schemas.microsoft.com/office/drawing/2014/main" id="{BE4692B3-5823-43DA-B89A-75BACBC5BE5B}"/>
              </a:ext>
            </a:extLst>
          </p:cNvPr>
          <p:cNvSpPr txBox="1"/>
          <p:nvPr/>
        </p:nvSpPr>
        <p:spPr>
          <a:xfrm>
            <a:off x="4332693" y="4696626"/>
            <a:ext cx="76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recipe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DB2F34AC-1AC8-4F21-8897-CF46B21E61BD}"/>
              </a:ext>
            </a:extLst>
          </p:cNvPr>
          <p:cNvSpPr txBox="1"/>
          <p:nvPr/>
        </p:nvSpPr>
        <p:spPr>
          <a:xfrm>
            <a:off x="5605612" y="3491184"/>
            <a:ext cx="63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AIOT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698C5C96-21F3-4843-9902-C19D3D4614E2}"/>
              </a:ext>
            </a:extLst>
          </p:cNvPr>
          <p:cNvSpPr txBox="1"/>
          <p:nvPr/>
        </p:nvSpPr>
        <p:spPr>
          <a:xfrm>
            <a:off x="5473935" y="6015475"/>
            <a:ext cx="122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monitoring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40AD13F6-27FF-4780-B947-72A890E68FF2}"/>
              </a:ext>
            </a:extLst>
          </p:cNvPr>
          <p:cNvSpPr txBox="1"/>
          <p:nvPr/>
        </p:nvSpPr>
        <p:spPr>
          <a:xfrm>
            <a:off x="7005551" y="4685246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modify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7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3278F5-762A-40BF-8810-9203D9CD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A0BB7-265A-403C-9275-D587AB510EDC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48E462-1EA3-4C89-AB22-B40797509AF4}"/>
              </a:ext>
            </a:extLst>
          </p:cNvPr>
          <p:cNvSpPr txBox="1"/>
          <p:nvPr/>
        </p:nvSpPr>
        <p:spPr>
          <a:xfrm>
            <a:off x="-184094" y="81385"/>
            <a:ext cx="1259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/>
            </a:pPr>
            <a:r>
              <a:rPr lang="en-US" altLang="zh-TW" dirty="0"/>
              <a:t>Energy-Saving Control System for Convenience Stores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圓角矩形 5">
            <a:extLst>
              <a:ext uri="{FF2B5EF4-FFF2-40B4-BE49-F238E27FC236}">
                <a16:creationId xmlns:a16="http://schemas.microsoft.com/office/drawing/2014/main" id="{C69E4E03-810A-4224-953E-BA4538E6300E}"/>
              </a:ext>
            </a:extLst>
          </p:cNvPr>
          <p:cNvSpPr/>
          <p:nvPr/>
        </p:nvSpPr>
        <p:spPr>
          <a:xfrm>
            <a:off x="6115595" y="5021538"/>
            <a:ext cx="5303291" cy="1091967"/>
          </a:xfrm>
          <a:prstGeom prst="roundRect">
            <a:avLst>
              <a:gd name="adj" fmla="val 8895"/>
            </a:avLst>
          </a:prstGeom>
          <a:noFill/>
          <a:ln w="25400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36" name="圓角矩形 6">
            <a:extLst>
              <a:ext uri="{FF2B5EF4-FFF2-40B4-BE49-F238E27FC236}">
                <a16:creationId xmlns:a16="http://schemas.microsoft.com/office/drawing/2014/main" id="{807A449F-2DD2-4015-AEFB-7A9ADB2F9547}"/>
              </a:ext>
            </a:extLst>
          </p:cNvPr>
          <p:cNvSpPr/>
          <p:nvPr/>
        </p:nvSpPr>
        <p:spPr>
          <a:xfrm>
            <a:off x="5962293" y="4412708"/>
            <a:ext cx="5462017" cy="489020"/>
          </a:xfrm>
          <a:prstGeom prst="roundRect">
            <a:avLst>
              <a:gd name="adj" fmla="val 8895"/>
            </a:avLst>
          </a:prstGeom>
          <a:noFill/>
          <a:ln w="28575" cap="flat" cmpd="sng" algn="ctr">
            <a:solidFill>
              <a:srgbClr val="FF0000"/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37" name="圓角矩形 7">
            <a:extLst>
              <a:ext uri="{FF2B5EF4-FFF2-40B4-BE49-F238E27FC236}">
                <a16:creationId xmlns:a16="http://schemas.microsoft.com/office/drawing/2014/main" id="{81101A45-5E3A-4561-AB31-61A50A355D87}"/>
              </a:ext>
            </a:extLst>
          </p:cNvPr>
          <p:cNvSpPr/>
          <p:nvPr/>
        </p:nvSpPr>
        <p:spPr>
          <a:xfrm>
            <a:off x="9438719" y="2341901"/>
            <a:ext cx="1980167" cy="910878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38" name="圓角矩形 8">
            <a:extLst>
              <a:ext uri="{FF2B5EF4-FFF2-40B4-BE49-F238E27FC236}">
                <a16:creationId xmlns:a16="http://schemas.microsoft.com/office/drawing/2014/main" id="{A790A282-94EC-44DD-8BF9-F9398CCF90B5}"/>
              </a:ext>
            </a:extLst>
          </p:cNvPr>
          <p:cNvSpPr/>
          <p:nvPr/>
        </p:nvSpPr>
        <p:spPr>
          <a:xfrm>
            <a:off x="9422828" y="942908"/>
            <a:ext cx="1980167" cy="1234421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39" name="圓角矩形 9">
            <a:extLst>
              <a:ext uri="{FF2B5EF4-FFF2-40B4-BE49-F238E27FC236}">
                <a16:creationId xmlns:a16="http://schemas.microsoft.com/office/drawing/2014/main" id="{F022BA4C-6E0D-4A97-8774-154BA956086A}"/>
              </a:ext>
            </a:extLst>
          </p:cNvPr>
          <p:cNvSpPr/>
          <p:nvPr/>
        </p:nvSpPr>
        <p:spPr>
          <a:xfrm>
            <a:off x="6013604" y="2341901"/>
            <a:ext cx="2083366" cy="928317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40" name="圓角矩形 10">
            <a:extLst>
              <a:ext uri="{FF2B5EF4-FFF2-40B4-BE49-F238E27FC236}">
                <a16:creationId xmlns:a16="http://schemas.microsoft.com/office/drawing/2014/main" id="{ABDF5E35-6D8D-4A17-B56E-36BDE2EB6EA8}"/>
              </a:ext>
            </a:extLst>
          </p:cNvPr>
          <p:cNvSpPr/>
          <p:nvPr/>
        </p:nvSpPr>
        <p:spPr>
          <a:xfrm>
            <a:off x="6013603" y="939485"/>
            <a:ext cx="2095845" cy="1237844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</a:srgbClr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41" name="Picture 4" descr="http://img-asia.electrocomponents.com/largeimages/R509156-01.jpg">
            <a:extLst>
              <a:ext uri="{FF2B5EF4-FFF2-40B4-BE49-F238E27FC236}">
                <a16:creationId xmlns:a16="http://schemas.microsoft.com/office/drawing/2014/main" id="{2C3E54B5-D0A7-4F4A-81CA-9BDA0B56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872" y="5082273"/>
            <a:ext cx="53459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D68D5FB-F210-4501-96F8-CE0511E3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242" y="5116353"/>
            <a:ext cx="551260" cy="45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8126D7F2-2AB7-48AF-A478-D034CADA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264" y="5057822"/>
            <a:ext cx="438150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字方塊 42">
            <a:extLst>
              <a:ext uri="{FF2B5EF4-FFF2-40B4-BE49-F238E27FC236}">
                <a16:creationId xmlns:a16="http://schemas.microsoft.com/office/drawing/2014/main" id="{F1B70CD6-7E91-4835-9C29-376D260C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285" y="5632048"/>
            <a:ext cx="9877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/>
              <a:t>Open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/>
              <a:t>Refrigerators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/>
              <a:ea typeface="微軟正黑體"/>
            </a:endParaRPr>
          </a:p>
        </p:txBody>
      </p:sp>
      <p:sp>
        <p:nvSpPr>
          <p:cNvPr id="45" name="文字方塊 42">
            <a:extLst>
              <a:ext uri="{FF2B5EF4-FFF2-40B4-BE49-F238E27FC236}">
                <a16:creationId xmlns:a16="http://schemas.microsoft.com/office/drawing/2014/main" id="{C9140CCB-901F-41A3-9D26-7F2D0FF0F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052" y="5708992"/>
            <a:ext cx="7088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/>
              <a:t>Freezers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/>
              <a:ea typeface="微軟正黑體"/>
            </a:endParaRPr>
          </a:p>
        </p:txBody>
      </p:sp>
      <p:sp>
        <p:nvSpPr>
          <p:cNvPr id="46" name="文字方塊 42">
            <a:extLst>
              <a:ext uri="{FF2B5EF4-FFF2-40B4-BE49-F238E27FC236}">
                <a16:creationId xmlns:a16="http://schemas.microsoft.com/office/drawing/2014/main" id="{24EB93BF-4B57-45F8-B5D7-0453BCE9B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895" y="5643598"/>
            <a:ext cx="582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Smart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dirty="0">
                <a:cs typeface="Arial" panose="020B0604020202020204" pitchFamily="34" charset="0"/>
              </a:rPr>
              <a:t>Meter</a:t>
            </a:r>
            <a:endParaRPr kumimoji="1" lang="zh-TW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8" name="Picture 5">
            <a:extLst>
              <a:ext uri="{FF2B5EF4-FFF2-40B4-BE49-F238E27FC236}">
                <a16:creationId xmlns:a16="http://schemas.microsoft.com/office/drawing/2014/main" id="{9AF1F49F-B73C-4807-AA94-598BC2F1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61" y="5051472"/>
            <a:ext cx="426244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文字方塊 42">
            <a:extLst>
              <a:ext uri="{FF2B5EF4-FFF2-40B4-BE49-F238E27FC236}">
                <a16:creationId xmlns:a16="http://schemas.microsoft.com/office/drawing/2014/main" id="{73097D1D-2019-4714-B6DD-27DCC090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622" y="5707008"/>
            <a:ext cx="6912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000" b="1"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Lighting</a:t>
            </a:r>
            <a:endParaRPr lang="zh-TW" altLang="en-US" dirty="0"/>
          </a:p>
        </p:txBody>
      </p:sp>
      <p:sp>
        <p:nvSpPr>
          <p:cNvPr id="79" name="文字方塊 42">
            <a:extLst>
              <a:ext uri="{FF2B5EF4-FFF2-40B4-BE49-F238E27FC236}">
                <a16:creationId xmlns:a16="http://schemas.microsoft.com/office/drawing/2014/main" id="{D50ECAD9-8A23-4A7C-8230-E1415443C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2979" y="5707007"/>
            <a:ext cx="5485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1000" b="1"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HVAC</a:t>
            </a:r>
            <a:endParaRPr lang="zh-TW" altLang="en-US" dirty="0"/>
          </a:p>
        </p:txBody>
      </p:sp>
      <p:pic>
        <p:nvPicPr>
          <p:cNvPr id="80" name="Picture 11" descr="C:\Documents and Settings\StarOS\桌面\computer-servers.jpg">
            <a:extLst>
              <a:ext uri="{FF2B5EF4-FFF2-40B4-BE49-F238E27FC236}">
                <a16:creationId xmlns:a16="http://schemas.microsoft.com/office/drawing/2014/main" id="{F26E9049-004A-4EB5-9C1B-C034E490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260" r="1260" b="1260"/>
          <a:stretch>
            <a:fillRect/>
          </a:stretch>
        </p:blipFill>
        <p:spPr bwMode="auto">
          <a:xfrm>
            <a:off x="8481696" y="2059217"/>
            <a:ext cx="615844" cy="65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5" descr="http://www.singfaihong.com/images/aircond.gif">
            <a:extLst>
              <a:ext uri="{FF2B5EF4-FFF2-40B4-BE49-F238E27FC236}">
                <a16:creationId xmlns:a16="http://schemas.microsoft.com/office/drawing/2014/main" id="{4C3431F8-AE80-4B11-8740-A1A7118E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>
            <a:fillRect/>
          </a:stretch>
        </p:blipFill>
        <p:spPr bwMode="auto">
          <a:xfrm>
            <a:off x="10653638" y="5091798"/>
            <a:ext cx="656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A7988EF2-D669-4B52-9FFE-F5E6F628A859}"/>
              </a:ext>
            </a:extLst>
          </p:cNvPr>
          <p:cNvCxnSpPr>
            <a:stCxn id="41" idx="0"/>
          </p:cNvCxnSpPr>
          <p:nvPr/>
        </p:nvCxnSpPr>
        <p:spPr>
          <a:xfrm flipV="1">
            <a:off x="7843763" y="4889393"/>
            <a:ext cx="0" cy="192881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D695678B-F335-469A-84E8-E61F3645C49A}"/>
              </a:ext>
            </a:extLst>
          </p:cNvPr>
          <p:cNvCxnSpPr>
            <a:stCxn id="43" idx="0"/>
          </p:cNvCxnSpPr>
          <p:nvPr/>
        </p:nvCxnSpPr>
        <p:spPr>
          <a:xfrm flipH="1" flipV="1">
            <a:off x="8634339" y="4875655"/>
            <a:ext cx="0" cy="182166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A489E03D-3F23-49C1-99B9-C144F61BE381}"/>
              </a:ext>
            </a:extLst>
          </p:cNvPr>
          <p:cNvCxnSpPr>
            <a:stCxn id="48" idx="0"/>
          </p:cNvCxnSpPr>
          <p:nvPr/>
        </p:nvCxnSpPr>
        <p:spPr>
          <a:xfrm flipV="1">
            <a:off x="9396981" y="4884784"/>
            <a:ext cx="1191" cy="166688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184D6233-4AA4-4FC0-9F25-06345B623207}"/>
              </a:ext>
            </a:extLst>
          </p:cNvPr>
          <p:cNvCxnSpPr/>
          <p:nvPr/>
        </p:nvCxnSpPr>
        <p:spPr>
          <a:xfrm flipH="1" flipV="1">
            <a:off x="10194339" y="4880536"/>
            <a:ext cx="3572" cy="24765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D73AE803-237A-4A56-BBE9-AE63ED00EE8D}"/>
              </a:ext>
            </a:extLst>
          </p:cNvPr>
          <p:cNvCxnSpPr/>
          <p:nvPr/>
        </p:nvCxnSpPr>
        <p:spPr>
          <a:xfrm flipH="1" flipV="1">
            <a:off x="10977488" y="4878676"/>
            <a:ext cx="4763" cy="203597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87" name="文字方塊 15">
            <a:extLst>
              <a:ext uri="{FF2B5EF4-FFF2-40B4-BE49-F238E27FC236}">
                <a16:creationId xmlns:a16="http://schemas.microsoft.com/office/drawing/2014/main" id="{83BAC6D8-054B-4C43-A7AB-7549B95E7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293" y="1606737"/>
            <a:ext cx="226905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sz="1100" b="1" dirty="0">
                <a:latin typeface="Arial" panose="020B0604020202020204" pitchFamily="34" charset="0"/>
                <a:cs typeface="Arial" panose="020B0604020202020204" pitchFamily="34" charset="0"/>
              </a:rPr>
              <a:t>Energy Consumption Comparison and Efficiency Analysis</a:t>
            </a:r>
            <a:endParaRPr lang="en-US" altLang="zh-TW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文字方塊 24">
            <a:extLst>
              <a:ext uri="{FF2B5EF4-FFF2-40B4-BE49-F238E27FC236}">
                <a16:creationId xmlns:a16="http://schemas.microsoft.com/office/drawing/2014/main" id="{16854F6B-FA5C-4039-9EC5-B3BB6C07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24" y="2992686"/>
            <a:ext cx="18568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Remote Monitoring</a:t>
            </a:r>
            <a:endParaRPr lang="zh-TW" altLang="en-US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7818F462-0F07-4D65-ADDC-DD03AEEE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9058" y="1691121"/>
            <a:ext cx="18704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Predictive Maintenance for Equipment</a:t>
            </a:r>
            <a:endParaRPr lang="zh-TW" altLang="en-US" dirty="0"/>
          </a:p>
        </p:txBody>
      </p:sp>
      <p:sp>
        <p:nvSpPr>
          <p:cNvPr id="90" name="文字方塊 34">
            <a:extLst>
              <a:ext uri="{FF2B5EF4-FFF2-40B4-BE49-F238E27FC236}">
                <a16:creationId xmlns:a16="http://schemas.microsoft.com/office/drawing/2014/main" id="{3BFEF616-1B05-417C-9124-C418B11D4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509" y="2799214"/>
            <a:ext cx="18592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Demand Response in Smart Grid Interaction</a:t>
            </a:r>
            <a:endParaRPr lang="zh-TW" altLang="en-US" dirty="0"/>
          </a:p>
        </p:txBody>
      </p:sp>
      <p:pic>
        <p:nvPicPr>
          <p:cNvPr id="91" name="Picture 96" descr="LoadForecast">
            <a:extLst>
              <a:ext uri="{FF2B5EF4-FFF2-40B4-BE49-F238E27FC236}">
                <a16:creationId xmlns:a16="http://schemas.microsoft.com/office/drawing/2014/main" id="{A416FD71-F7A2-4898-9B65-1BC11BA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597" y="999390"/>
            <a:ext cx="871788" cy="6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4" descr="ChartImg_thumb_623E77EC">
            <a:extLst>
              <a:ext uri="{FF2B5EF4-FFF2-40B4-BE49-F238E27FC236}">
                <a16:creationId xmlns:a16="http://schemas.microsoft.com/office/drawing/2014/main" id="{F2BA8645-84F0-41F2-A825-6E0CD439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99" y="1008379"/>
            <a:ext cx="871860" cy="6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Object 3">
            <a:extLst>
              <a:ext uri="{FF2B5EF4-FFF2-40B4-BE49-F238E27FC236}">
                <a16:creationId xmlns:a16="http://schemas.microsoft.com/office/drawing/2014/main" id="{F09914F0-FB77-4CB7-A7A9-ACFAD5158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85" y="2415905"/>
            <a:ext cx="1613297" cy="3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B05673D1-B579-423F-A8F9-56C22F9E2473}"/>
              </a:ext>
            </a:extLst>
          </p:cNvPr>
          <p:cNvCxnSpPr>
            <a:cxnSpLocks/>
            <a:stCxn id="80" idx="1"/>
            <a:endCxn id="40" idx="3"/>
          </p:cNvCxnSpPr>
          <p:nvPr/>
        </p:nvCxnSpPr>
        <p:spPr>
          <a:xfrm flipH="1" flipV="1">
            <a:off x="8109448" y="1558407"/>
            <a:ext cx="372248" cy="82968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95" name="直線接點 94">
            <a:extLst>
              <a:ext uri="{FF2B5EF4-FFF2-40B4-BE49-F238E27FC236}">
                <a16:creationId xmlns:a16="http://schemas.microsoft.com/office/drawing/2014/main" id="{48B01903-2F09-44C5-978D-F8B7FCA9C79E}"/>
              </a:ext>
            </a:extLst>
          </p:cNvPr>
          <p:cNvCxnSpPr>
            <a:cxnSpLocks/>
            <a:stCxn id="80" idx="1"/>
            <a:endCxn id="39" idx="3"/>
          </p:cNvCxnSpPr>
          <p:nvPr/>
        </p:nvCxnSpPr>
        <p:spPr>
          <a:xfrm flipH="1">
            <a:off x="8096970" y="2388087"/>
            <a:ext cx="384726" cy="417973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8CA0CEE5-2768-4AF9-9560-79C1E35134D6}"/>
              </a:ext>
            </a:extLst>
          </p:cNvPr>
          <p:cNvCxnSpPr>
            <a:cxnSpLocks/>
            <a:stCxn id="80" idx="3"/>
            <a:endCxn id="38" idx="1"/>
          </p:cNvCxnSpPr>
          <p:nvPr/>
        </p:nvCxnSpPr>
        <p:spPr>
          <a:xfrm flipV="1">
            <a:off x="9097540" y="1560119"/>
            <a:ext cx="325288" cy="827968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8C63B687-1DEA-47A7-8FCA-FA428F5193A5}"/>
              </a:ext>
            </a:extLst>
          </p:cNvPr>
          <p:cNvCxnSpPr>
            <a:cxnSpLocks/>
            <a:stCxn id="80" idx="3"/>
            <a:endCxn id="37" idx="1"/>
          </p:cNvCxnSpPr>
          <p:nvPr/>
        </p:nvCxnSpPr>
        <p:spPr>
          <a:xfrm>
            <a:off x="9097540" y="2388087"/>
            <a:ext cx="341179" cy="409253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98" name="文字方塊 42">
            <a:extLst>
              <a:ext uri="{FF2B5EF4-FFF2-40B4-BE49-F238E27FC236}">
                <a16:creationId xmlns:a16="http://schemas.microsoft.com/office/drawing/2014/main" id="{F0FC0580-AFFF-4716-A145-FD4CCDAE8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99" y="4459476"/>
            <a:ext cx="17828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WiFi</a:t>
            </a: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Communication Module</a:t>
            </a:r>
            <a:endParaRPr kumimoji="1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285994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9" name="文字方塊 42">
            <a:extLst>
              <a:ext uri="{FF2B5EF4-FFF2-40B4-BE49-F238E27FC236}">
                <a16:creationId xmlns:a16="http://schemas.microsoft.com/office/drawing/2014/main" id="{D3101A9A-DABC-4FB9-AC53-DD7CAC75F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327" y="1793628"/>
            <a:ext cx="10086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100" dirty="0">
                <a:cs typeface="Arial" panose="020B0604020202020204" pitchFamily="34" charset="0"/>
              </a:rPr>
              <a:t>Cloud Server</a:t>
            </a:r>
            <a:endParaRPr kumimoji="1" lang="zh-TW" alt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74BFEA04-256A-4D4E-9EF0-32F5E94B5AE8}"/>
              </a:ext>
            </a:extLst>
          </p:cNvPr>
          <p:cNvCxnSpPr>
            <a:stCxn id="101" idx="0"/>
            <a:endCxn id="80" idx="2"/>
          </p:cNvCxnSpPr>
          <p:nvPr/>
        </p:nvCxnSpPr>
        <p:spPr>
          <a:xfrm flipV="1">
            <a:off x="8787979" y="2716956"/>
            <a:ext cx="1639" cy="738419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</a:ln>
          <a:effectLst/>
        </p:spPr>
      </p:cxnSp>
      <p:pic>
        <p:nvPicPr>
          <p:cNvPr id="101" name="Picture 4" descr="http://www.windowsfordevices.com/files/misc/advantech_tpc68t.jpg">
            <a:extLst>
              <a:ext uri="{FF2B5EF4-FFF2-40B4-BE49-F238E27FC236}">
                <a16:creationId xmlns:a16="http://schemas.microsoft.com/office/drawing/2014/main" id="{DDEAACEF-9D36-4B09-8D82-0C342ADA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6" y="3455375"/>
            <a:ext cx="733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圖片 58" descr="3333.png">
            <a:extLst>
              <a:ext uri="{FF2B5EF4-FFF2-40B4-BE49-F238E27FC236}">
                <a16:creationId xmlns:a16="http://schemas.microsoft.com/office/drawing/2014/main" id="{DA128F21-1613-41F6-B7CE-605326A9A1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7350" r="23164" b="35699"/>
          <a:stretch>
            <a:fillRect/>
          </a:stretch>
        </p:blipFill>
        <p:spPr bwMode="auto">
          <a:xfrm>
            <a:off x="10428802" y="991948"/>
            <a:ext cx="527837" cy="5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圖片 59" descr="3333.png">
            <a:extLst>
              <a:ext uri="{FF2B5EF4-FFF2-40B4-BE49-F238E27FC236}">
                <a16:creationId xmlns:a16="http://schemas.microsoft.com/office/drawing/2014/main" id="{05E1C513-08E1-4233-9E10-755D398F58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5" r="25516" b="25388"/>
          <a:stretch>
            <a:fillRect/>
          </a:stretch>
        </p:blipFill>
        <p:spPr bwMode="auto">
          <a:xfrm>
            <a:off x="9828129" y="1010019"/>
            <a:ext cx="430084" cy="5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圖片 20">
            <a:extLst>
              <a:ext uri="{FF2B5EF4-FFF2-40B4-BE49-F238E27FC236}">
                <a16:creationId xmlns:a16="http://schemas.microsoft.com/office/drawing/2014/main" id="{30D70FC2-11B9-42F1-B0F5-9075366A33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2536" r="4395" b="5072"/>
          <a:stretch>
            <a:fillRect/>
          </a:stretch>
        </p:blipFill>
        <p:spPr bwMode="auto">
          <a:xfrm>
            <a:off x="6550702" y="2497093"/>
            <a:ext cx="227234" cy="4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26774185-5C6B-480D-B8FE-333A1E62D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58" y="2474148"/>
            <a:ext cx="607961" cy="47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圓角矩形 46">
            <a:extLst>
              <a:ext uri="{FF2B5EF4-FFF2-40B4-BE49-F238E27FC236}">
                <a16:creationId xmlns:a16="http://schemas.microsoft.com/office/drawing/2014/main" id="{9513B364-4446-4AE4-9C22-771448BBE644}"/>
              </a:ext>
            </a:extLst>
          </p:cNvPr>
          <p:cNvSpPr/>
          <p:nvPr/>
        </p:nvSpPr>
        <p:spPr>
          <a:xfrm>
            <a:off x="9571364" y="3331470"/>
            <a:ext cx="1864866" cy="704626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pic>
        <p:nvPicPr>
          <p:cNvPr id="108" name="圖片 70">
            <a:extLst>
              <a:ext uri="{FF2B5EF4-FFF2-40B4-BE49-F238E27FC236}">
                <a16:creationId xmlns:a16="http://schemas.microsoft.com/office/drawing/2014/main" id="{D947874A-15D6-40D8-AC48-75EC6633F7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98" y="4469859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9F18F956-B559-410E-9AFD-0042959EA5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73628" y="4577281"/>
            <a:ext cx="380498" cy="307013"/>
          </a:xfrm>
          <a:prstGeom prst="rect">
            <a:avLst/>
          </a:prstGeom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F260875F-5F87-4D92-BF83-130E693DA2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3426" y="4577281"/>
            <a:ext cx="380498" cy="307013"/>
          </a:xfrm>
          <a:prstGeom prst="rect">
            <a:avLst/>
          </a:prstGeom>
        </p:spPr>
      </p:pic>
      <p:pic>
        <p:nvPicPr>
          <p:cNvPr id="111" name="圖片 110">
            <a:extLst>
              <a:ext uri="{FF2B5EF4-FFF2-40B4-BE49-F238E27FC236}">
                <a16:creationId xmlns:a16="http://schemas.microsoft.com/office/drawing/2014/main" id="{18D9F2E0-70B6-413B-81E4-AD0D100383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33225" y="4577281"/>
            <a:ext cx="380498" cy="307013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37BBE2A1-CB69-4F0E-8AA0-85CCDB9441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3023" y="4577281"/>
            <a:ext cx="380498" cy="307013"/>
          </a:xfrm>
          <a:prstGeom prst="rect">
            <a:avLst/>
          </a:prstGeom>
        </p:spPr>
      </p:pic>
      <p:pic>
        <p:nvPicPr>
          <p:cNvPr id="113" name="圖片 112">
            <a:extLst>
              <a:ext uri="{FF2B5EF4-FFF2-40B4-BE49-F238E27FC236}">
                <a16:creationId xmlns:a16="http://schemas.microsoft.com/office/drawing/2014/main" id="{B8ED90B0-1848-45B0-933E-43405C7C52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92821" y="4577281"/>
            <a:ext cx="380498" cy="307013"/>
          </a:xfrm>
          <a:prstGeom prst="rect">
            <a:avLst/>
          </a:prstGeom>
        </p:spPr>
      </p:pic>
      <p:cxnSp>
        <p:nvCxnSpPr>
          <p:cNvPr id="114" name="直線接點 113">
            <a:extLst>
              <a:ext uri="{FF2B5EF4-FFF2-40B4-BE49-F238E27FC236}">
                <a16:creationId xmlns:a16="http://schemas.microsoft.com/office/drawing/2014/main" id="{6155DE4A-6490-4A8B-BDE6-B5460D2270C4}"/>
              </a:ext>
            </a:extLst>
          </p:cNvPr>
          <p:cNvCxnSpPr>
            <a:cxnSpLocks/>
            <a:endCxn id="121" idx="1"/>
          </p:cNvCxnSpPr>
          <p:nvPr/>
        </p:nvCxnSpPr>
        <p:spPr>
          <a:xfrm>
            <a:off x="9127918" y="3794331"/>
            <a:ext cx="463533" cy="665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115" name="圖片 70">
            <a:extLst>
              <a:ext uri="{FF2B5EF4-FFF2-40B4-BE49-F238E27FC236}">
                <a16:creationId xmlns:a16="http://schemas.microsoft.com/office/drawing/2014/main" id="{2DF48A7B-C75E-4F79-A956-ADC622D706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570" y="4469859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圖片 70">
            <a:extLst>
              <a:ext uri="{FF2B5EF4-FFF2-40B4-BE49-F238E27FC236}">
                <a16:creationId xmlns:a16="http://schemas.microsoft.com/office/drawing/2014/main" id="{D1E455E0-4D88-4506-B495-4360CBD5E2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04" y="4469859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圖片 70">
            <a:extLst>
              <a:ext uri="{FF2B5EF4-FFF2-40B4-BE49-F238E27FC236}">
                <a16:creationId xmlns:a16="http://schemas.microsoft.com/office/drawing/2014/main" id="{BC2F7D2F-871A-4F2A-A6D8-9B4F2C53DB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63" y="4469859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圖片 70">
            <a:extLst>
              <a:ext uri="{FF2B5EF4-FFF2-40B4-BE49-F238E27FC236}">
                <a16:creationId xmlns:a16="http://schemas.microsoft.com/office/drawing/2014/main" id="{27131E34-645B-4179-8090-3BDA0312A2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654" y="4469859"/>
            <a:ext cx="166767" cy="12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文字方塊 42">
            <a:extLst>
              <a:ext uri="{FF2B5EF4-FFF2-40B4-BE49-F238E27FC236}">
                <a16:creationId xmlns:a16="http://schemas.microsoft.com/office/drawing/2014/main" id="{6AA91187-3540-4B40-B925-5E750E41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016" y="5462047"/>
            <a:ext cx="9300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285994"/>
                </a:solidFill>
                <a:effectLst/>
                <a:uLnTx/>
                <a:uFillTx/>
                <a:ea typeface="微軟正黑體"/>
                <a:cs typeface="Arial" panose="020B0604020202020204" pitchFamily="34" charset="0"/>
              </a:rPr>
              <a:t>Equipment</a:t>
            </a:r>
            <a:endParaRPr kumimoji="1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285994"/>
              </a:solidFill>
              <a:effectLst/>
              <a:uLnTx/>
              <a:uFillTx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0" name="圓角矩形 61">
            <a:extLst>
              <a:ext uri="{FF2B5EF4-FFF2-40B4-BE49-F238E27FC236}">
                <a16:creationId xmlns:a16="http://schemas.microsoft.com/office/drawing/2014/main" id="{8468BDA4-B7B1-4124-8A1D-1D6039E1EB98}"/>
              </a:ext>
            </a:extLst>
          </p:cNvPr>
          <p:cNvSpPr/>
          <p:nvPr/>
        </p:nvSpPr>
        <p:spPr>
          <a:xfrm>
            <a:off x="9463707" y="3331817"/>
            <a:ext cx="1980167" cy="970065"/>
          </a:xfrm>
          <a:prstGeom prst="roundRect">
            <a:avLst>
              <a:gd name="adj" fmla="val 8895"/>
            </a:avLst>
          </a:prstGeom>
          <a:solidFill>
            <a:srgbClr val="DAEDEF">
              <a:lumMod val="20000"/>
              <a:lumOff val="80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21" name="文字方塊 24">
            <a:extLst>
              <a:ext uri="{FF2B5EF4-FFF2-40B4-BE49-F238E27FC236}">
                <a16:creationId xmlns:a16="http://schemas.microsoft.com/office/drawing/2014/main" id="{024E72CC-E93D-4B7D-8E64-0206A3FC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1451" y="3329484"/>
            <a:ext cx="186486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TW" dirty="0"/>
              <a:t>Intelligent Energy-Saving Equipment Control :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Refrigeration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HVAC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altLang="zh-TW" dirty="0"/>
              <a:t>Lighting</a:t>
            </a:r>
          </a:p>
        </p:txBody>
      </p:sp>
      <p:sp>
        <p:nvSpPr>
          <p:cNvPr id="122" name="上-下雙向箭號 4">
            <a:extLst>
              <a:ext uri="{FF2B5EF4-FFF2-40B4-BE49-F238E27FC236}">
                <a16:creationId xmlns:a16="http://schemas.microsoft.com/office/drawing/2014/main" id="{98B480C5-9A4F-474D-BC53-0D31A3B56C2C}"/>
              </a:ext>
            </a:extLst>
          </p:cNvPr>
          <p:cNvSpPr/>
          <p:nvPr/>
        </p:nvSpPr>
        <p:spPr bwMode="auto">
          <a:xfrm>
            <a:off x="11503078" y="983346"/>
            <a:ext cx="233816" cy="2269433"/>
          </a:xfrm>
          <a:prstGeom prst="upDownArrow">
            <a:avLst/>
          </a:prstGeom>
          <a:solidFill>
            <a:srgbClr val="D7E0F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23" name="上-下雙向箭號 65">
            <a:extLst>
              <a:ext uri="{FF2B5EF4-FFF2-40B4-BE49-F238E27FC236}">
                <a16:creationId xmlns:a16="http://schemas.microsoft.com/office/drawing/2014/main" id="{3E2F97E5-08DE-45E9-85E1-25A16708872B}"/>
              </a:ext>
            </a:extLst>
          </p:cNvPr>
          <p:cNvSpPr/>
          <p:nvPr/>
        </p:nvSpPr>
        <p:spPr bwMode="auto">
          <a:xfrm>
            <a:off x="11509377" y="3352608"/>
            <a:ext cx="233816" cy="2760897"/>
          </a:xfrm>
          <a:prstGeom prst="upDownArrow">
            <a:avLst/>
          </a:prstGeom>
          <a:solidFill>
            <a:srgbClr val="B9DDB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/>
              <a:ea typeface="微軟正黑體"/>
              <a:cs typeface="+mn-cs"/>
            </a:endParaRP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59D0FF20-BBE7-4C84-A5D6-B51D3A65E22E}"/>
              </a:ext>
            </a:extLst>
          </p:cNvPr>
          <p:cNvSpPr txBox="1"/>
          <p:nvPr/>
        </p:nvSpPr>
        <p:spPr>
          <a:xfrm>
            <a:off x="11746236" y="193339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AI</a:t>
            </a:r>
            <a:endParaRPr kumimoji="1" lang="zh-TW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E6962629-E16F-4356-9FF2-11D9F6FE7BC2}"/>
              </a:ext>
            </a:extLst>
          </p:cNvPr>
          <p:cNvSpPr txBox="1"/>
          <p:nvPr/>
        </p:nvSpPr>
        <p:spPr>
          <a:xfrm>
            <a:off x="11688528" y="459473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R="0" lvl="0" indent="0" algn="ctr"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軟正黑體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文字方塊 42">
            <a:extLst>
              <a:ext uri="{FF2B5EF4-FFF2-40B4-BE49-F238E27FC236}">
                <a16:creationId xmlns:a16="http://schemas.microsoft.com/office/drawing/2014/main" id="{B2EF0B83-31C6-4404-B96D-851D2CB1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093" y="3667710"/>
            <a:ext cx="13035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11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TW" dirty="0"/>
              <a:t>EMCS Controller</a:t>
            </a:r>
            <a:endParaRPr lang="zh-TW" altLang="en-US" dirty="0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B7142C32-EF69-4BA3-9AA2-9FA8EEC15CEF}"/>
              </a:ext>
            </a:extLst>
          </p:cNvPr>
          <p:cNvSpPr/>
          <p:nvPr/>
        </p:nvSpPr>
        <p:spPr bwMode="auto">
          <a:xfrm>
            <a:off x="6896352" y="3376058"/>
            <a:ext cx="2357705" cy="86535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2" name="文字方塊 131">
            <a:extLst>
              <a:ext uri="{FF2B5EF4-FFF2-40B4-BE49-F238E27FC236}">
                <a16:creationId xmlns:a16="http://schemas.microsoft.com/office/drawing/2014/main" id="{D197F1E5-4E39-4598-9C22-0094F10ACE67}"/>
              </a:ext>
            </a:extLst>
          </p:cNvPr>
          <p:cNvSpPr txBox="1"/>
          <p:nvPr/>
        </p:nvSpPr>
        <p:spPr>
          <a:xfrm>
            <a:off x="235346" y="1322376"/>
            <a:ext cx="5575448" cy="455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Combines power data collection, energy-efficient equipment control, and value-added big data services.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Optimal HVAC and refrigeration settings are determined based on environmental changes and past experience to minimize total energy use.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Tests show HVAC and refrigeration daily energy dropped from 794 kWh to 742 kWh, achieving a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6.5% 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energy reduction.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3,000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cs typeface="Arial" panose="020B0604020202020204" pitchFamily="34" charset="0"/>
              </a:rPr>
              <a:t>FamilyMart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stores in Chinese Taipei have been equipped, achieving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~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energy savings per store.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F3C17BE-CD49-4B5B-A62B-BAA2918A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67027BC-422C-44EB-9688-F7A797055321}"/>
              </a:ext>
            </a:extLst>
          </p:cNvPr>
          <p:cNvSpPr txBox="1"/>
          <p:nvPr/>
        </p:nvSpPr>
        <p:spPr>
          <a:xfrm>
            <a:off x="5435806" y="2644170"/>
            <a:ext cx="5712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600" dirty="0"/>
              <a:t>Thank You!</a:t>
            </a:r>
            <a:endParaRPr lang="zh-TW" altLang="en-US" sz="96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5935AED-9DDA-4536-B916-56128019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17687"/>
            <a:ext cx="4119266" cy="55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308DAE7-E0E6-1C41-CE98-3F9A926F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3DA0BB7-265A-403C-9275-D587AB510EDC}" type="slidenum">
              <a:rPr lang="zh-TW" altLang="en-US" smtClean="0"/>
              <a:t>9</a:t>
            </a:fld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64B489D-A541-7B91-D5D0-5DC64E6998F8}"/>
              </a:ext>
            </a:extLst>
          </p:cNvPr>
          <p:cNvGrpSpPr/>
          <p:nvPr/>
        </p:nvGrpSpPr>
        <p:grpSpPr>
          <a:xfrm>
            <a:off x="4487719" y="908739"/>
            <a:ext cx="7022962" cy="1644006"/>
            <a:chOff x="4936013" y="899706"/>
            <a:chExt cx="5856206" cy="1668969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6EEA9227-6787-E0A9-716A-97B524EC50DA}"/>
                </a:ext>
              </a:extLst>
            </p:cNvPr>
            <p:cNvSpPr/>
            <p:nvPr/>
          </p:nvSpPr>
          <p:spPr>
            <a:xfrm>
              <a:off x="4936301" y="904280"/>
              <a:ext cx="5855918" cy="16459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9476E4DE-9953-87FB-2E7C-6AE9DF039931}"/>
                </a:ext>
              </a:extLst>
            </p:cNvPr>
            <p:cNvSpPr/>
            <p:nvPr/>
          </p:nvSpPr>
          <p:spPr>
            <a:xfrm>
              <a:off x="4936013" y="899706"/>
              <a:ext cx="908204" cy="1668969"/>
            </a:xfrm>
            <a:prstGeom prst="roundRect">
              <a:avLst>
                <a:gd name="adj" fmla="val 24768"/>
              </a:avLst>
            </a:prstGeom>
            <a:solidFill>
              <a:srgbClr val="89C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2F1E1F7-DAC2-5BBA-1594-AD4D0D907C2E}"/>
              </a:ext>
            </a:extLst>
          </p:cNvPr>
          <p:cNvGrpSpPr/>
          <p:nvPr/>
        </p:nvGrpSpPr>
        <p:grpSpPr>
          <a:xfrm>
            <a:off x="4488064" y="2669419"/>
            <a:ext cx="7022617" cy="1812934"/>
            <a:chOff x="4936301" y="2698932"/>
            <a:chExt cx="5855918" cy="1722262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48E68DE1-C677-EF8B-41F9-441687479ECD}"/>
                </a:ext>
              </a:extLst>
            </p:cNvPr>
            <p:cNvSpPr/>
            <p:nvPr/>
          </p:nvSpPr>
          <p:spPr>
            <a:xfrm>
              <a:off x="4936301" y="2703215"/>
              <a:ext cx="5855918" cy="1702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FD1357E-29E4-4616-AE17-EECEF43C5C0E}"/>
                </a:ext>
              </a:extLst>
            </p:cNvPr>
            <p:cNvSpPr/>
            <p:nvPr/>
          </p:nvSpPr>
          <p:spPr>
            <a:xfrm>
              <a:off x="4936302" y="2698932"/>
              <a:ext cx="908205" cy="1722262"/>
            </a:xfrm>
            <a:prstGeom prst="roundRect">
              <a:avLst>
                <a:gd name="adj" fmla="val 27237"/>
              </a:avLst>
            </a:prstGeom>
            <a:solidFill>
              <a:srgbClr val="89C064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7019B8C-80A8-65C5-6887-650B71257132}"/>
              </a:ext>
            </a:extLst>
          </p:cNvPr>
          <p:cNvGrpSpPr/>
          <p:nvPr/>
        </p:nvGrpSpPr>
        <p:grpSpPr>
          <a:xfrm>
            <a:off x="4488064" y="4586810"/>
            <a:ext cx="7022617" cy="1642991"/>
            <a:chOff x="4936301" y="4500532"/>
            <a:chExt cx="5855918" cy="1719597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B37D9AF6-2F92-B148-7DCA-C0C99F70D793}"/>
                </a:ext>
              </a:extLst>
            </p:cNvPr>
            <p:cNvSpPr/>
            <p:nvPr/>
          </p:nvSpPr>
          <p:spPr>
            <a:xfrm>
              <a:off x="4936301" y="4518039"/>
              <a:ext cx="5855918" cy="17020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381EFC90-1719-3D5E-9605-FCB3B2A5C44F}"/>
                </a:ext>
              </a:extLst>
            </p:cNvPr>
            <p:cNvSpPr/>
            <p:nvPr/>
          </p:nvSpPr>
          <p:spPr>
            <a:xfrm>
              <a:off x="4936302" y="4500532"/>
              <a:ext cx="908205" cy="1719597"/>
            </a:xfrm>
            <a:prstGeom prst="roundRect">
              <a:avLst>
                <a:gd name="adj" fmla="val 26445"/>
              </a:avLst>
            </a:prstGeom>
            <a:solidFill>
              <a:srgbClr val="89C064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04F8EA4-A9BA-B83F-767F-2CFDA3265A29}"/>
              </a:ext>
            </a:extLst>
          </p:cNvPr>
          <p:cNvSpPr txBox="1"/>
          <p:nvPr/>
        </p:nvSpPr>
        <p:spPr>
          <a:xfrm>
            <a:off x="7038876" y="934825"/>
            <a:ext cx="2741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rgbClr val="649C4E"/>
                </a:solidFill>
                <a:ea typeface="微軟正黑體" panose="020B0604030504040204" pitchFamily="34" charset="-120"/>
              </a:rPr>
              <a:t>Model Training</a:t>
            </a:r>
            <a:endParaRPr lang="zh-TW" altLang="en-US" sz="3200" b="1" dirty="0">
              <a:solidFill>
                <a:srgbClr val="649C4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690622F-B737-82A7-46D6-990CE1FAC6AF}"/>
              </a:ext>
            </a:extLst>
          </p:cNvPr>
          <p:cNvSpPr txBox="1"/>
          <p:nvPr/>
        </p:nvSpPr>
        <p:spPr>
          <a:xfrm>
            <a:off x="5669244" y="1522683"/>
            <a:ext cx="583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000" dirty="0"/>
              <a:t>Generates text, code, images, and videos based on user input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E81C7D6-69F2-4553-882D-F9697989C721}"/>
              </a:ext>
            </a:extLst>
          </p:cNvPr>
          <p:cNvSpPr txBox="1"/>
          <p:nvPr/>
        </p:nvSpPr>
        <p:spPr>
          <a:xfrm>
            <a:off x="7370795" y="2708052"/>
            <a:ext cx="2078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3200" dirty="0">
                <a:solidFill>
                  <a:srgbClr val="649C4E"/>
                </a:solidFill>
                <a:latin typeface="+mn-lt"/>
              </a:rPr>
              <a:t>Limitations</a:t>
            </a:r>
            <a:endParaRPr lang="zh-TW" altLang="en-US" sz="3200" dirty="0">
              <a:solidFill>
                <a:srgbClr val="649C4E"/>
              </a:solidFill>
              <a:latin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A368CE6-4291-485B-8586-FA9EC7C69439}"/>
              </a:ext>
            </a:extLst>
          </p:cNvPr>
          <p:cNvSpPr txBox="1"/>
          <p:nvPr/>
        </p:nvSpPr>
        <p:spPr>
          <a:xfrm>
            <a:off x="5725301" y="3292827"/>
            <a:ext cx="601846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Generated outputs are not 100% accurate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Requires human verification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77D3EBC-BEA1-48EE-935E-4904BA09BBA9}"/>
              </a:ext>
            </a:extLst>
          </p:cNvPr>
          <p:cNvSpPr txBox="1"/>
          <p:nvPr/>
        </p:nvSpPr>
        <p:spPr>
          <a:xfrm>
            <a:off x="6954080" y="4676604"/>
            <a:ext cx="319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3200" dirty="0">
                <a:solidFill>
                  <a:srgbClr val="649C4E"/>
                </a:solidFill>
                <a:latin typeface="+mn-lt"/>
              </a:rPr>
              <a:t>Application Types</a:t>
            </a:r>
            <a:endParaRPr lang="zh-TW" altLang="en-US" sz="3200" dirty="0">
              <a:solidFill>
                <a:srgbClr val="649C4E"/>
              </a:solidFill>
              <a:latin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DF12B4D-8B89-41DC-8EE3-B49083347661}"/>
              </a:ext>
            </a:extLst>
          </p:cNvPr>
          <p:cNvSpPr txBox="1"/>
          <p:nvPr/>
        </p:nvSpPr>
        <p:spPr>
          <a:xfrm>
            <a:off x="5725302" y="5167605"/>
            <a:ext cx="601846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Large General-Purpose Model (e.g., </a:t>
            </a:r>
            <a:r>
              <a:rPr lang="en-US" altLang="zh-TW" sz="2000" dirty="0" err="1"/>
              <a:t>ChatGPT</a:t>
            </a:r>
            <a:r>
              <a:rPr lang="en-US" altLang="zh-TW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Small, specialized models, typically running locally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85E336A-93DC-4F90-9366-7A89C42CA93F}"/>
              </a:ext>
            </a:extLst>
          </p:cNvPr>
          <p:cNvSpPr txBox="1"/>
          <p:nvPr/>
        </p:nvSpPr>
        <p:spPr>
          <a:xfrm>
            <a:off x="3189947" y="46725"/>
            <a:ext cx="612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439863" algn="l"/>
              </a:tabLst>
              <a:defRPr kumimoji="0" sz="36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Generative AI Overview</a:t>
            </a:r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B0F99CA-7176-47AC-A5FD-9C8E9275AA33}"/>
              </a:ext>
            </a:extLst>
          </p:cNvPr>
          <p:cNvGrpSpPr/>
          <p:nvPr/>
        </p:nvGrpSpPr>
        <p:grpSpPr>
          <a:xfrm>
            <a:off x="0" y="824753"/>
            <a:ext cx="3978000" cy="5495365"/>
            <a:chOff x="0" y="824753"/>
            <a:chExt cx="3978000" cy="54953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F037C85-B9DC-450A-A25F-E7D26A5C8571}"/>
                </a:ext>
              </a:extLst>
            </p:cNvPr>
            <p:cNvSpPr/>
            <p:nvPr/>
          </p:nvSpPr>
          <p:spPr>
            <a:xfrm>
              <a:off x="0" y="824753"/>
              <a:ext cx="3978000" cy="5495365"/>
            </a:xfrm>
            <a:prstGeom prst="rect">
              <a:avLst/>
            </a:prstGeom>
            <a:solidFill>
              <a:srgbClr val="0A08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6FE5814B-973D-46DE-9D0C-5A3468DF2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59" r="17055"/>
            <a:stretch/>
          </p:blipFill>
          <p:spPr>
            <a:xfrm>
              <a:off x="0" y="2226359"/>
              <a:ext cx="3977656" cy="2858091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CAF3BAAC-098C-4C42-A9D6-517B7023CE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30" y="1263233"/>
            <a:ext cx="963126" cy="963126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7B0BA5D4-C557-4DC9-BC09-99D2CBAF42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05" y="3089798"/>
            <a:ext cx="920013" cy="920013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ADA8537-89A2-4011-A52B-0ABC943CFA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10" y="4980232"/>
            <a:ext cx="914946" cy="914946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8EE21D81-64E3-4D3D-B47A-609B4E3D05BD}"/>
              </a:ext>
            </a:extLst>
          </p:cNvPr>
          <p:cNvSpPr txBox="1"/>
          <p:nvPr/>
        </p:nvSpPr>
        <p:spPr>
          <a:xfrm>
            <a:off x="-35168" y="6688040"/>
            <a:ext cx="940337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" dirty="0"/>
              <a:t>https://www.nss.com.tw/wp-content/uploads/2024/09/shutterstock-2510802885-scaled-1024x512.jpg</a:t>
            </a:r>
            <a:endParaRPr lang="zh-TW" altLang="en-US" sz="600" dirty="0"/>
          </a:p>
        </p:txBody>
      </p:sp>
      <p:sp>
        <p:nvSpPr>
          <p:cNvPr id="6" name="AutoShape 2" descr="生成式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2192019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Greener">
      <a:dk1>
        <a:sysClr val="windowText" lastClr="000000"/>
      </a:dk1>
      <a:lt1>
        <a:sysClr val="window" lastClr="FFFFFF"/>
      </a:lt1>
      <a:dk2>
        <a:srgbClr val="003300"/>
      </a:dk2>
      <a:lt2>
        <a:srgbClr val="EEECE1"/>
      </a:lt2>
      <a:accent1>
        <a:srgbClr val="59A80F"/>
      </a:accent1>
      <a:accent2>
        <a:srgbClr val="9ED54C"/>
      </a:accent2>
      <a:accent3>
        <a:srgbClr val="C4ED68"/>
      </a:accent3>
      <a:accent4>
        <a:srgbClr val="31D7C7"/>
      </a:accent4>
      <a:accent5>
        <a:srgbClr val="3BF3E1"/>
      </a:accent5>
      <a:accent6>
        <a:srgbClr val="F0F2DD"/>
      </a:accent6>
      <a:hlink>
        <a:srgbClr val="0000FF"/>
      </a:hlink>
      <a:folHlink>
        <a:srgbClr val="6565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758</Words>
  <Application>Microsoft Office PowerPoint</Application>
  <PresentationFormat>寬螢幕</PresentationFormat>
  <Paragraphs>154</Paragraphs>
  <Slides>10</Slides>
  <Notes>2</Notes>
  <HiddenSlides>3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10</vt:i4>
      </vt:variant>
    </vt:vector>
  </HeadingPairs>
  <TitlesOfParts>
    <vt:vector size="19" baseType="lpstr">
      <vt:lpstr>微軟正黑體</vt:lpstr>
      <vt:lpstr>Arial</vt:lpstr>
      <vt:lpstr>Calibri</vt:lpstr>
      <vt:lpstr>Calibri Light</vt:lpstr>
      <vt:lpstr>Corbel</vt:lpstr>
      <vt:lpstr>Times New Roman</vt:lpstr>
      <vt:lpstr>Wingdings</vt:lpstr>
      <vt:lpstr>佈景主題1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邱宇顥</dc:creator>
  <cp:lastModifiedBy>祺峻 黃</cp:lastModifiedBy>
  <cp:revision>93</cp:revision>
  <dcterms:created xsi:type="dcterms:W3CDTF">2025-10-15T07:42:12Z</dcterms:created>
  <dcterms:modified xsi:type="dcterms:W3CDTF">2025-11-18T22:38:01Z</dcterms:modified>
</cp:coreProperties>
</file>