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3" r:id="rId2"/>
    <p:sldId id="360" r:id="rId3"/>
    <p:sldId id="366" r:id="rId4"/>
    <p:sldId id="370" r:id="rId5"/>
    <p:sldId id="367" r:id="rId6"/>
    <p:sldId id="355" r:id="rId7"/>
    <p:sldId id="368" r:id="rId8"/>
    <p:sldId id="376" r:id="rId9"/>
    <p:sldId id="369" r:id="rId10"/>
    <p:sldId id="361" r:id="rId11"/>
    <p:sldId id="317" r:id="rId12"/>
    <p:sldId id="256" r:id="rId13"/>
    <p:sldId id="373" r:id="rId14"/>
    <p:sldId id="375" r:id="rId15"/>
    <p:sldId id="265" r:id="rId16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5FB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0445" autoAdjust="0"/>
  </p:normalViewPr>
  <p:slideViewPr>
    <p:cSldViewPr snapToGrid="0">
      <p:cViewPr varScale="1">
        <p:scale>
          <a:sx n="102" d="100"/>
          <a:sy n="102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E74407-F8F3-47DE-9260-D14BF2BD6E1E}" type="doc">
      <dgm:prSet loTypeId="urn:microsoft.com/office/officeart/2005/8/layout/arrow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82C4268A-FB70-4E07-92FC-560BB28917FD}">
      <dgm:prSet phldrT="[文字]" custT="1"/>
      <dgm:spPr>
        <a:xfrm>
          <a:off x="1062797" y="638010"/>
          <a:ext cx="3945582" cy="60927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en-US" altLang="zh-TW" sz="1600" b="1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2015 1</a:t>
          </a:r>
          <a:r>
            <a:rPr lang="en-US" altLang="zh-TW" sz="1600" b="1" kern="1200" baseline="30000" dirty="0">
              <a:solidFill>
                <a:srgbClr val="00B0F0"/>
              </a:solidFill>
              <a:latin typeface="+mn-lt"/>
              <a:ea typeface="+mn-ea"/>
              <a:cs typeface="+mn-cs"/>
            </a:rPr>
            <a:t>st</a:t>
          </a:r>
          <a:r>
            <a:rPr lang="en-US" altLang="zh-TW" sz="1600" b="1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 Upgrading of Standards</a:t>
          </a:r>
          <a:endParaRPr lang="en-US" altLang="zh-TW" sz="1600" b="1" kern="1200" dirty="0">
            <a:solidFill>
              <a:srgbClr val="00B0F0"/>
            </a:solidFill>
            <a:latin typeface="PingFang SC" panose="020B0400000000000000" pitchFamily="34" charset="-122"/>
            <a:ea typeface="PingFang SC" panose="020B0400000000000000" pitchFamily="34" charset="-122"/>
            <a:cs typeface=""/>
          </a:endParaRPr>
        </a:p>
      </dgm:t>
    </dgm:pt>
    <dgm:pt modelId="{6C373F55-460C-48AF-B353-7405B77DE48A}" type="parTrans" cxnId="{A900DE1C-7A91-4B1F-93E1-28C59E87B9D6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01103110-2884-4BE3-9C84-05ECAC4DCA6D}" type="sibTrans" cxnId="{A900DE1C-7A91-4B1F-93E1-28C59E87B9D6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D99396AF-A67B-40CF-ADA1-2040C304E43E}">
      <dgm:prSet phldrT="[文字]" custT="1"/>
      <dgm:spPr>
        <a:xfrm>
          <a:off x="5604749" y="2206987"/>
          <a:ext cx="1874658" cy="46889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en-HK" altLang="zh-TW" sz="1600" b="1" kern="1200" dirty="0">
              <a:solidFill>
                <a:srgbClr val="FF0066"/>
              </a:solidFill>
              <a:latin typeface="+mn-lt"/>
              <a:ea typeface="PingFang SC" panose="020B0400000000000000" pitchFamily="34" charset="-122"/>
              <a:cs typeface="PingFang TC" charset="-120"/>
            </a:rPr>
            <a:t>2019 Phase III</a:t>
          </a:r>
        </a:p>
        <a:p>
          <a:pPr algn="ctr"/>
          <a:endParaRPr lang="zh-TW" altLang="en-US" sz="2000" b="1" kern="1200" dirty="0">
            <a:solidFill>
              <a:srgbClr val="FF0066"/>
            </a:solidFill>
            <a:latin typeface="PingFang SC" panose="020B0400000000000000" pitchFamily="34" charset="-122"/>
            <a:ea typeface="PingFang SC" panose="020B0400000000000000" pitchFamily="34" charset="-122"/>
            <a:cs typeface=""/>
          </a:endParaRPr>
        </a:p>
      </dgm:t>
    </dgm:pt>
    <dgm:pt modelId="{66439707-FF94-423E-A8E6-CED4B7657E8C}" type="parTrans" cxnId="{B04243A7-3240-46B7-B36B-378DE75BDEEE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D4B23112-63EC-4EEC-8910-E8EB0BA1E44C}" type="sibTrans" cxnId="{B04243A7-3240-46B7-B36B-378DE75BDEEE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693C90E0-706F-4EA5-B503-926B7F4217EC}">
      <dgm:prSet phldrT="[文字]" custT="1"/>
      <dgm:spPr>
        <a:xfrm>
          <a:off x="2042116" y="3456204"/>
          <a:ext cx="1274043" cy="31683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en-US" altLang="zh-TW" sz="1600" b="1" dirty="0">
              <a:solidFill>
                <a:schemeClr val="accent2">
                  <a:lumMod val="75000"/>
                </a:schemeClr>
              </a:solidFill>
              <a:latin typeface="+mn-lt"/>
              <a:ea typeface="PingFang SC" panose="020B0400000000000000" pitchFamily="34" charset="-122"/>
              <a:cs typeface=""/>
            </a:rPr>
            <a:t>2009 - Phase I</a:t>
          </a:r>
          <a:endParaRPr lang="en-HK" altLang="zh-TW" sz="1600" b="1" dirty="0">
            <a:solidFill>
              <a:schemeClr val="accent2">
                <a:lumMod val="75000"/>
              </a:schemeClr>
            </a:solidFill>
            <a:latin typeface="+mn-lt"/>
            <a:ea typeface="PingFang SC" panose="020B0400000000000000" pitchFamily="34" charset="-122"/>
            <a:cs typeface=""/>
          </a:endParaRPr>
        </a:p>
        <a:p>
          <a:pPr algn="ctr"/>
          <a:endParaRPr lang="zh-TW" altLang="en-US" sz="1200" b="1" dirty="0">
            <a:solidFill>
              <a:schemeClr val="accent2">
                <a:lumMod val="75000"/>
              </a:schemeClr>
            </a:solidFill>
            <a:latin typeface="PingFang SC" panose="020B0400000000000000" pitchFamily="34" charset="-122"/>
            <a:ea typeface="PingFang SC" panose="020B0400000000000000" pitchFamily="34" charset="-122"/>
            <a:cs typeface=""/>
          </a:endParaRPr>
        </a:p>
      </dgm:t>
    </dgm:pt>
    <dgm:pt modelId="{73F945EB-0A86-48F1-A5B1-209062B90DFD}" type="sibTrans" cxnId="{C0573FBD-2C39-4C62-98EF-5F1B63C2A20B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33ADB3BB-5D33-4096-BFAC-97187B0F122F}" type="parTrans" cxnId="{C0573FBD-2C39-4C62-98EF-5F1B63C2A20B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8FC9685-5570-461E-B87A-960862E565A6}">
      <dgm:prSet phldrT="[文字]" custT="1"/>
      <dgm:spPr>
        <a:xfrm>
          <a:off x="5655944" y="96664"/>
          <a:ext cx="2643864" cy="86723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endParaRPr lang="zh-TW" altLang="en-US" sz="1600" b="1" kern="1200" dirty="0">
            <a:solidFill>
              <a:srgbClr val="7030A0"/>
            </a:solidFill>
            <a:latin typeface="新細明體" panose="02020500000000000000" pitchFamily="18" charset="-120"/>
            <a:ea typeface="新細明體" panose="02020500000000000000" pitchFamily="18" charset="-120"/>
            <a:cs typeface=""/>
          </a:endParaRPr>
        </a:p>
      </dgm:t>
    </dgm:pt>
    <dgm:pt modelId="{D37D069E-E8F0-4484-8165-33756F25B89C}" type="parTrans" cxnId="{A09DB9B5-566F-4F9F-9547-1E4282F260C0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7D5A30FA-CB44-4379-87A8-4CE0C694E89F}" type="sibTrans" cxnId="{A09DB9B5-566F-4F9F-9547-1E4282F260C0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41A811D7-53B4-4475-8D4E-522D258841C0}">
      <dgm:prSet phldrT="[文字]" custT="1"/>
      <dgm:spPr>
        <a:xfrm>
          <a:off x="3579529" y="2732677"/>
          <a:ext cx="1333278" cy="43205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en-HK" altLang="zh-TW" sz="1600" b="1" dirty="0">
              <a:solidFill>
                <a:srgbClr val="00B050"/>
              </a:solidFill>
              <a:latin typeface="+mn-lt"/>
              <a:ea typeface="+mn-ea"/>
              <a:cs typeface="PingFang TC" charset="-120"/>
            </a:rPr>
            <a:t>2011 Phase II</a:t>
          </a:r>
        </a:p>
      </dgm:t>
    </dgm:pt>
    <dgm:pt modelId="{B6E99ABC-39BB-42F1-B732-F79E91840D2E}" type="sibTrans" cxnId="{BDC1233A-9E09-4D10-934A-17173F342E48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683491F-DFC5-466C-957E-18C3E0243020}" type="parTrans" cxnId="{BDC1233A-9E09-4D10-934A-17173F342E48}">
      <dgm:prSet/>
      <dgm:spPr/>
      <dgm:t>
        <a:bodyPr/>
        <a:lstStyle/>
        <a:p>
          <a:endParaRPr lang="zh-TW" altLang="en-US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7B59513-7FF0-41A4-A075-55C33108E74B}" type="pres">
      <dgm:prSet presAssocID="{E9E74407-F8F3-47DE-9260-D14BF2BD6E1E}" presName="arrowDiagram" presStyleCnt="0">
        <dgm:presLayoutVars>
          <dgm:chMax val="5"/>
          <dgm:dir/>
          <dgm:resizeHandles val="exact"/>
        </dgm:presLayoutVars>
      </dgm:prSet>
      <dgm:spPr/>
    </dgm:pt>
    <dgm:pt modelId="{5C804E39-C8E6-40A6-A10B-E88FF8260125}" type="pres">
      <dgm:prSet presAssocID="{E9E74407-F8F3-47DE-9260-D14BF2BD6E1E}" presName="arrow" presStyleLbl="bgShp" presStyleIdx="0" presStyleCnt="1" custScaleX="132598" custLinFactNeighborX="-5701" custLinFactNeighborY="65"/>
      <dgm:spPr>
        <a:xfrm>
          <a:off x="1036421" y="0"/>
          <a:ext cx="9436799" cy="4434753"/>
        </a:xfrm>
        <a:prstGeom prst="swooshArrow">
          <a:avLst>
            <a:gd name="adj1" fmla="val 25000"/>
            <a:gd name="adj2" fmla="val 25000"/>
          </a:avLst>
        </a:prstGeom>
        <a:solidFill>
          <a:srgbClr val="C5E0B4"/>
        </a:solidFill>
        <a:ln>
          <a:noFill/>
        </a:ln>
        <a:effectLst/>
      </dgm:spPr>
    </dgm:pt>
    <dgm:pt modelId="{8F17CC11-FC0A-4087-8DEC-5A7F5B756012}" type="pres">
      <dgm:prSet presAssocID="{E9E74407-F8F3-47DE-9260-D14BF2BD6E1E}" presName="arrowDiagram5" presStyleCnt="0"/>
      <dgm:spPr/>
    </dgm:pt>
    <dgm:pt modelId="{92BCA00E-21BA-47E3-91AF-F1B8CFB93DA5}" type="pres">
      <dgm:prSet presAssocID="{693C90E0-706F-4EA5-B503-926B7F4217EC}" presName="bullet5a" presStyleLbl="node1" presStyleIdx="0" presStyleCnt="5" custLinFactX="-563119" custLinFactY="129771" custLinFactNeighborX="-600000" custLinFactNeighborY="200000"/>
      <dgm:spPr>
        <a:xfrm>
          <a:off x="2121578" y="3172915"/>
          <a:ext cx="163198" cy="163198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2"/>
          </a:solidFill>
          <a:prstDash val="solid"/>
        </a:ln>
        <a:effectLst/>
      </dgm:spPr>
    </dgm:pt>
    <dgm:pt modelId="{D1A34E0F-7A29-4FA1-AD27-E78392995922}" type="pres">
      <dgm:prSet presAssocID="{693C90E0-706F-4EA5-B503-926B7F4217EC}" presName="textBox5a" presStyleLbl="revTx" presStyleIdx="0" presStyleCnt="5" custScaleX="200786" custScaleY="30018" custLinFactX="-62596" custLinFactNeighborX="-100000" custLinFactNeighborY="7169">
        <dgm:presLayoutVars>
          <dgm:bulletEnabled val="1"/>
        </dgm:presLayoutVars>
      </dgm:prSet>
      <dgm:spPr/>
    </dgm:pt>
    <dgm:pt modelId="{98B8D40B-47AA-4B5A-BBFD-3E0BC2DC6D8B}" type="pres">
      <dgm:prSet presAssocID="{41A811D7-53B4-4475-8D4E-522D258841C0}" presName="bullet5b" presStyleLbl="node1" presStyleIdx="1" presStyleCnt="5" custLinFactX="-400000" custLinFactY="100000" custLinFactNeighborX="-459829" custLinFactNeighborY="186431"/>
      <dgm:spPr>
        <a:xfrm>
          <a:off x="3319823" y="2317611"/>
          <a:ext cx="255441" cy="255441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gm:spPr>
    </dgm:pt>
    <dgm:pt modelId="{D04571CE-408F-448F-A46A-FDAEAC3622FF}" type="pres">
      <dgm:prSet presAssocID="{41A811D7-53B4-4475-8D4E-522D258841C0}" presName="textBox5b" presStyleLbl="revTx" presStyleIdx="1" presStyleCnt="5" custScaleX="135298" custScaleY="23252" custLinFactX="-68380" custLinFactNeighborX="-100000" custLinFactNeighborY="838">
        <dgm:presLayoutVars>
          <dgm:bulletEnabled val="1"/>
        </dgm:presLayoutVars>
      </dgm:prSet>
      <dgm:spPr/>
    </dgm:pt>
    <dgm:pt modelId="{2C08B5B9-1B7C-492D-84FB-AB74BA569615}" type="pres">
      <dgm:prSet presAssocID="{82C4268A-FB70-4E07-92FC-560BB28917FD}" presName="bullet5c" presStyleLbl="node1" presStyleIdx="2" presStyleCnt="5" custLinFactX="-343552" custLinFactY="100000" custLinFactNeighborX="-400000" custLinFactNeighborY="155518"/>
      <dgm:spPr>
        <a:xfrm>
          <a:off x="4752527" y="1696165"/>
          <a:ext cx="340589" cy="34058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rgbClr val="00B0F0"/>
          </a:solidFill>
          <a:prstDash val="solid"/>
        </a:ln>
        <a:effectLst/>
      </dgm:spPr>
    </dgm:pt>
    <dgm:pt modelId="{E975B8FF-01D0-4325-A04C-CA1FBA46A966}" type="pres">
      <dgm:prSet presAssocID="{82C4268A-FB70-4E07-92FC-560BB28917FD}" presName="textBox5c" presStyleLbl="revTx" presStyleIdx="2" presStyleCnt="5" custScaleX="116455" custScaleY="14520" custLinFactX="-111897" custLinFactNeighborX="-200000" custLinFactNeighborY="-44863">
        <dgm:presLayoutVars>
          <dgm:bulletEnabled val="1"/>
        </dgm:presLayoutVars>
      </dgm:prSet>
      <dgm:spPr/>
    </dgm:pt>
    <dgm:pt modelId="{DFA07197-95B5-415C-A80D-7D41183AF18F}" type="pres">
      <dgm:prSet presAssocID="{D99396AF-A67B-40CF-ADA1-2040C304E43E}" presName="bullet5d" presStyleLbl="node1" presStyleIdx="3" presStyleCnt="5" custLinFactX="-300000" custLinFactY="89578" custLinFactNeighborX="-363968" custLinFactNeighborY="100000"/>
      <dgm:spPr>
        <a:xfrm>
          <a:off x="6214541" y="1276842"/>
          <a:ext cx="439927" cy="439927"/>
        </a:xfrm>
        <a:prstGeom prst="ellipse">
          <a:avLst/>
        </a:prstGeom>
        <a:solidFill>
          <a:srgbClr val="FF0066"/>
        </a:solidFill>
        <a:ln w="25400" cap="flat" cmpd="sng" algn="ctr">
          <a:solidFill>
            <a:srgbClr val="FF0066"/>
          </a:solidFill>
          <a:prstDash val="solid"/>
        </a:ln>
        <a:effectLst/>
      </dgm:spPr>
    </dgm:pt>
    <dgm:pt modelId="{563A35EA-A059-4014-B53E-A9108187FACB}" type="pres">
      <dgm:prSet presAssocID="{D99396AF-A67B-40CF-ADA1-2040C304E43E}" presName="textBox5d" presStyleLbl="revTx" presStyleIdx="3" presStyleCnt="5" custScaleX="132100" custScaleY="15781" custLinFactX="-100000" custLinFactNeighborX="-107539" custLinFactNeighborY="-6151">
        <dgm:presLayoutVars>
          <dgm:bulletEnabled val="1"/>
        </dgm:presLayoutVars>
      </dgm:prSet>
      <dgm:spPr/>
    </dgm:pt>
    <dgm:pt modelId="{F8B434A6-AB5B-4555-87F4-48E844E01735}" type="pres">
      <dgm:prSet presAssocID="{F8FC9685-5570-461E-B87A-960862E565A6}" presName="bullet5e" presStyleLbl="node1" presStyleIdx="4" presStyleCnt="5" custLinFactX="-200000" custLinFactNeighborX="-250979" custLinFactNeighborY="95748"/>
      <dgm:spPr>
        <a:xfrm>
          <a:off x="7646607" y="940281"/>
          <a:ext cx="560552" cy="560552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rgbClr val="7030A0"/>
          </a:solidFill>
          <a:prstDash val="solid"/>
        </a:ln>
        <a:effectLst/>
      </dgm:spPr>
    </dgm:pt>
    <dgm:pt modelId="{890AC582-F02E-48CA-BBD7-AB361508624F}" type="pres">
      <dgm:prSet presAssocID="{F8FC9685-5570-461E-B87A-960862E565A6}" presName="textBox5e" presStyleLbl="revTx" presStyleIdx="4" presStyleCnt="5" custScaleX="186303" custScaleY="26570" custLinFactX="-14226" custLinFactNeighborX="-100000" custLinFactNeighborY="-69623">
        <dgm:presLayoutVars>
          <dgm:bulletEnabled val="1"/>
        </dgm:presLayoutVars>
      </dgm:prSet>
      <dgm:spPr/>
    </dgm:pt>
  </dgm:ptLst>
  <dgm:cxnLst>
    <dgm:cxn modelId="{3DBB2F07-484E-1848-9459-CEE87A586B71}" type="presOf" srcId="{D99396AF-A67B-40CF-ADA1-2040C304E43E}" destId="{563A35EA-A059-4014-B53E-A9108187FACB}" srcOrd="0" destOrd="0" presId="urn:microsoft.com/office/officeart/2005/8/layout/arrow2"/>
    <dgm:cxn modelId="{A900DE1C-7A91-4B1F-93E1-28C59E87B9D6}" srcId="{E9E74407-F8F3-47DE-9260-D14BF2BD6E1E}" destId="{82C4268A-FB70-4E07-92FC-560BB28917FD}" srcOrd="2" destOrd="0" parTransId="{6C373F55-460C-48AF-B353-7405B77DE48A}" sibTransId="{01103110-2884-4BE3-9C84-05ECAC4DCA6D}"/>
    <dgm:cxn modelId="{BDC1233A-9E09-4D10-934A-17173F342E48}" srcId="{E9E74407-F8F3-47DE-9260-D14BF2BD6E1E}" destId="{41A811D7-53B4-4475-8D4E-522D258841C0}" srcOrd="1" destOrd="0" parTransId="{B683491F-DFC5-466C-957E-18C3E0243020}" sibTransId="{B6E99ABC-39BB-42F1-B732-F79E91840D2E}"/>
    <dgm:cxn modelId="{A31D484A-776E-5543-A018-7C81AD584E8E}" type="presOf" srcId="{41A811D7-53B4-4475-8D4E-522D258841C0}" destId="{D04571CE-408F-448F-A46A-FDAEAC3622FF}" srcOrd="0" destOrd="0" presId="urn:microsoft.com/office/officeart/2005/8/layout/arrow2"/>
    <dgm:cxn modelId="{DBAB956B-E059-BB48-8817-C78DD0FC3DD2}" type="presOf" srcId="{E9E74407-F8F3-47DE-9260-D14BF2BD6E1E}" destId="{B7B59513-7FF0-41A4-A075-55C33108E74B}" srcOrd="0" destOrd="0" presId="urn:microsoft.com/office/officeart/2005/8/layout/arrow2"/>
    <dgm:cxn modelId="{A7808C9A-F045-9647-8529-35DE49CF774C}" type="presOf" srcId="{82C4268A-FB70-4E07-92FC-560BB28917FD}" destId="{E975B8FF-01D0-4325-A04C-CA1FBA46A966}" srcOrd="0" destOrd="0" presId="urn:microsoft.com/office/officeart/2005/8/layout/arrow2"/>
    <dgm:cxn modelId="{B04243A7-3240-46B7-B36B-378DE75BDEEE}" srcId="{E9E74407-F8F3-47DE-9260-D14BF2BD6E1E}" destId="{D99396AF-A67B-40CF-ADA1-2040C304E43E}" srcOrd="3" destOrd="0" parTransId="{66439707-FF94-423E-A8E6-CED4B7657E8C}" sibTransId="{D4B23112-63EC-4EEC-8910-E8EB0BA1E44C}"/>
    <dgm:cxn modelId="{A09DB9B5-566F-4F9F-9547-1E4282F260C0}" srcId="{E9E74407-F8F3-47DE-9260-D14BF2BD6E1E}" destId="{F8FC9685-5570-461E-B87A-960862E565A6}" srcOrd="4" destOrd="0" parTransId="{D37D069E-E8F0-4484-8165-33756F25B89C}" sibTransId="{7D5A30FA-CB44-4379-87A8-4CE0C694E89F}"/>
    <dgm:cxn modelId="{C0573FBD-2C39-4C62-98EF-5F1B63C2A20B}" srcId="{E9E74407-F8F3-47DE-9260-D14BF2BD6E1E}" destId="{693C90E0-706F-4EA5-B503-926B7F4217EC}" srcOrd="0" destOrd="0" parTransId="{33ADB3BB-5D33-4096-BFAC-97187B0F122F}" sibTransId="{73F945EB-0A86-48F1-A5B1-209062B90DFD}"/>
    <dgm:cxn modelId="{38E3E3C6-2C90-4E4D-9F62-EDB33EDABFFB}" type="presOf" srcId="{F8FC9685-5570-461E-B87A-960862E565A6}" destId="{890AC582-F02E-48CA-BBD7-AB361508624F}" srcOrd="0" destOrd="0" presId="urn:microsoft.com/office/officeart/2005/8/layout/arrow2"/>
    <dgm:cxn modelId="{62F89BEC-5567-564E-8321-1035D2908B3B}" type="presOf" srcId="{693C90E0-706F-4EA5-B503-926B7F4217EC}" destId="{D1A34E0F-7A29-4FA1-AD27-E78392995922}" srcOrd="0" destOrd="0" presId="urn:microsoft.com/office/officeart/2005/8/layout/arrow2"/>
    <dgm:cxn modelId="{AA0EDDC7-FE30-6E48-9B88-A5323DCA3137}" type="presParOf" srcId="{B7B59513-7FF0-41A4-A075-55C33108E74B}" destId="{5C804E39-C8E6-40A6-A10B-E88FF8260125}" srcOrd="0" destOrd="0" presId="urn:microsoft.com/office/officeart/2005/8/layout/arrow2"/>
    <dgm:cxn modelId="{5FBF259E-CA87-EA44-9EAE-5C3416A68ED2}" type="presParOf" srcId="{B7B59513-7FF0-41A4-A075-55C33108E74B}" destId="{8F17CC11-FC0A-4087-8DEC-5A7F5B756012}" srcOrd="1" destOrd="0" presId="urn:microsoft.com/office/officeart/2005/8/layout/arrow2"/>
    <dgm:cxn modelId="{4E24188B-98AC-1B4C-9624-82FCEB151D0E}" type="presParOf" srcId="{8F17CC11-FC0A-4087-8DEC-5A7F5B756012}" destId="{92BCA00E-21BA-47E3-91AF-F1B8CFB93DA5}" srcOrd="0" destOrd="0" presId="urn:microsoft.com/office/officeart/2005/8/layout/arrow2"/>
    <dgm:cxn modelId="{D1C0A45D-5FA5-324A-8558-76A1BD3D5F80}" type="presParOf" srcId="{8F17CC11-FC0A-4087-8DEC-5A7F5B756012}" destId="{D1A34E0F-7A29-4FA1-AD27-E78392995922}" srcOrd="1" destOrd="0" presId="urn:microsoft.com/office/officeart/2005/8/layout/arrow2"/>
    <dgm:cxn modelId="{B1A4DB71-3F56-3D4A-8279-950D932FA56E}" type="presParOf" srcId="{8F17CC11-FC0A-4087-8DEC-5A7F5B756012}" destId="{98B8D40B-47AA-4B5A-BBFD-3E0BC2DC6D8B}" srcOrd="2" destOrd="0" presId="urn:microsoft.com/office/officeart/2005/8/layout/arrow2"/>
    <dgm:cxn modelId="{7F4DD874-D724-A644-93BF-C1CFCF95C131}" type="presParOf" srcId="{8F17CC11-FC0A-4087-8DEC-5A7F5B756012}" destId="{D04571CE-408F-448F-A46A-FDAEAC3622FF}" srcOrd="3" destOrd="0" presId="urn:microsoft.com/office/officeart/2005/8/layout/arrow2"/>
    <dgm:cxn modelId="{7B243A36-6954-BD46-A3A5-41CB81F84436}" type="presParOf" srcId="{8F17CC11-FC0A-4087-8DEC-5A7F5B756012}" destId="{2C08B5B9-1B7C-492D-84FB-AB74BA569615}" srcOrd="4" destOrd="0" presId="urn:microsoft.com/office/officeart/2005/8/layout/arrow2"/>
    <dgm:cxn modelId="{7F6DFE46-126C-2843-98B4-F22E876DAB71}" type="presParOf" srcId="{8F17CC11-FC0A-4087-8DEC-5A7F5B756012}" destId="{E975B8FF-01D0-4325-A04C-CA1FBA46A966}" srcOrd="5" destOrd="0" presId="urn:microsoft.com/office/officeart/2005/8/layout/arrow2"/>
    <dgm:cxn modelId="{662BEA3B-92FC-B243-A797-B57CF79FDDE1}" type="presParOf" srcId="{8F17CC11-FC0A-4087-8DEC-5A7F5B756012}" destId="{DFA07197-95B5-415C-A80D-7D41183AF18F}" srcOrd="6" destOrd="0" presId="urn:microsoft.com/office/officeart/2005/8/layout/arrow2"/>
    <dgm:cxn modelId="{C98C2C2F-33FB-8441-A63B-2E9E37418F99}" type="presParOf" srcId="{8F17CC11-FC0A-4087-8DEC-5A7F5B756012}" destId="{563A35EA-A059-4014-B53E-A9108187FACB}" srcOrd="7" destOrd="0" presId="urn:microsoft.com/office/officeart/2005/8/layout/arrow2"/>
    <dgm:cxn modelId="{38558F3F-5884-F640-87F3-EEDB6F8695AD}" type="presParOf" srcId="{8F17CC11-FC0A-4087-8DEC-5A7F5B756012}" destId="{F8B434A6-AB5B-4555-87F4-48E844E01735}" srcOrd="8" destOrd="0" presId="urn:microsoft.com/office/officeart/2005/8/layout/arrow2"/>
    <dgm:cxn modelId="{33A352AD-CA2F-1546-B586-8F45BB6DFDD5}" type="presParOf" srcId="{8F17CC11-FC0A-4087-8DEC-5A7F5B756012}" destId="{890AC582-F02E-48CA-BBD7-AB361508624F}" srcOrd="9" destOrd="0" presId="urn:microsoft.com/office/officeart/2005/8/layout/arrow2"/>
  </dgm:cxnLst>
  <dgm:bg>
    <a:solidFill>
      <a:schemeClr val="bg1">
        <a:lumMod val="50000"/>
        <a:alpha val="0"/>
      </a:schemeClr>
    </a:solidFill>
    <a:effectLst>
      <a:softEdge rad="127000"/>
    </a:effectLst>
  </dgm:bg>
  <dgm:whole>
    <a:ln>
      <a:noFill/>
    </a:ln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04E39-C8E6-40A6-A10B-E88FF8260125}">
      <dsp:nvSpPr>
        <dsp:cNvPr id="0" name=""/>
        <dsp:cNvSpPr/>
      </dsp:nvSpPr>
      <dsp:spPr>
        <a:xfrm>
          <a:off x="151256" y="0"/>
          <a:ext cx="7937808" cy="3741482"/>
        </a:xfrm>
        <a:prstGeom prst="swooshArrow">
          <a:avLst>
            <a:gd name="adj1" fmla="val 25000"/>
            <a:gd name="adj2" fmla="val 25000"/>
          </a:avLst>
        </a:prstGeom>
        <a:solidFill>
          <a:srgbClr val="C5E0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CA00E-21BA-47E3-91AF-F1B8CFB93DA5}">
      <dsp:nvSpPr>
        <dsp:cNvPr id="0" name=""/>
        <dsp:cNvSpPr/>
      </dsp:nvSpPr>
      <dsp:spPr>
        <a:xfrm>
          <a:off x="456457" y="3236216"/>
          <a:ext cx="137686" cy="137686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34E0F-7A29-4FA1-AD27-E78392995922}">
      <dsp:nvSpPr>
        <dsp:cNvPr id="0" name=""/>
        <dsp:cNvSpPr/>
      </dsp:nvSpPr>
      <dsp:spPr>
        <a:xfrm>
          <a:off x="456467" y="3226432"/>
          <a:ext cx="1574593" cy="267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57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solidFill>
                <a:schemeClr val="accent2">
                  <a:lumMod val="75000"/>
                </a:schemeClr>
              </a:solidFill>
              <a:latin typeface="+mn-lt"/>
              <a:ea typeface="PingFang SC" panose="020B0400000000000000" pitchFamily="34" charset="-122"/>
              <a:cs typeface=""/>
            </a:rPr>
            <a:t>2009 - Phase I</a:t>
          </a:r>
          <a:endParaRPr lang="en-HK" altLang="zh-TW" sz="1600" b="1" kern="1200" dirty="0">
            <a:solidFill>
              <a:schemeClr val="accent2">
                <a:lumMod val="75000"/>
              </a:schemeClr>
            </a:solidFill>
            <a:latin typeface="+mn-lt"/>
            <a:ea typeface="PingFang SC" panose="020B0400000000000000" pitchFamily="34" charset="-122"/>
            <a:cs typeface="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b="1" kern="1200" dirty="0">
            <a:solidFill>
              <a:schemeClr val="accent2">
                <a:lumMod val="75000"/>
              </a:schemeClr>
            </a:solidFill>
            <a:latin typeface="PingFang SC" panose="020B0400000000000000" pitchFamily="34" charset="-122"/>
            <a:ea typeface="PingFang SC" panose="020B0400000000000000" pitchFamily="34" charset="-122"/>
            <a:cs typeface=""/>
          </a:endParaRPr>
        </a:p>
      </dsp:txBody>
      <dsp:txXfrm>
        <a:off x="456467" y="3226432"/>
        <a:ext cx="1574593" cy="267302"/>
      </dsp:txXfrm>
    </dsp:sp>
    <dsp:sp modelId="{98B8D40B-47AA-4B5A-BBFD-3E0BC2DC6D8B}">
      <dsp:nvSpPr>
        <dsp:cNvPr id="0" name=""/>
        <dsp:cNvSpPr/>
      </dsp:nvSpPr>
      <dsp:spPr>
        <a:xfrm>
          <a:off x="950206" y="2683331"/>
          <a:ext cx="215509" cy="21550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571CE-408F-448F-A46A-FDAEAC3622FF}">
      <dsp:nvSpPr>
        <dsp:cNvPr id="0" name=""/>
        <dsp:cNvSpPr/>
      </dsp:nvSpPr>
      <dsp:spPr>
        <a:xfrm>
          <a:off x="1062333" y="2788520"/>
          <a:ext cx="1344507" cy="364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194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>
              <a:solidFill>
                <a:srgbClr val="00B050"/>
              </a:solidFill>
              <a:latin typeface="+mn-lt"/>
              <a:ea typeface="+mn-ea"/>
              <a:cs typeface="PingFang TC" charset="-120"/>
            </a:rPr>
            <a:t>2011 Phase II</a:t>
          </a:r>
        </a:p>
      </dsp:txBody>
      <dsp:txXfrm>
        <a:off x="1062333" y="2788520"/>
        <a:ext cx="1344507" cy="364517"/>
      </dsp:txXfrm>
    </dsp:sp>
    <dsp:sp modelId="{2C08B5B9-1B7C-492D-84FB-AB74BA569615}">
      <dsp:nvSpPr>
        <dsp:cNvPr id="0" name=""/>
        <dsp:cNvSpPr/>
      </dsp:nvSpPr>
      <dsp:spPr>
        <a:xfrm>
          <a:off x="1624472" y="2229316"/>
          <a:ext cx="287345" cy="287345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5B8FF-01D0-4325-A04C-CA1FBA46A966}">
      <dsp:nvSpPr>
        <dsp:cNvPr id="0" name=""/>
        <dsp:cNvSpPr/>
      </dsp:nvSpPr>
      <dsp:spPr>
        <a:xfrm>
          <a:off x="206089" y="1594128"/>
          <a:ext cx="1345485" cy="305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59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2015 1</a:t>
          </a:r>
          <a:r>
            <a:rPr lang="en-US" altLang="zh-TW" sz="1600" b="1" kern="1200" baseline="30000" dirty="0">
              <a:solidFill>
                <a:srgbClr val="00B0F0"/>
              </a:solidFill>
              <a:latin typeface="+mn-lt"/>
              <a:ea typeface="+mn-ea"/>
              <a:cs typeface="+mn-cs"/>
            </a:rPr>
            <a:t>st</a:t>
          </a:r>
          <a:r>
            <a:rPr lang="en-US" altLang="zh-TW" sz="1600" b="1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 Upgrading of Standards</a:t>
          </a:r>
          <a:endParaRPr lang="en-US" altLang="zh-TW" sz="1600" b="1" kern="1200" dirty="0">
            <a:solidFill>
              <a:srgbClr val="00B0F0"/>
            </a:solidFill>
            <a:latin typeface="PingFang SC" panose="020B0400000000000000" pitchFamily="34" charset="-122"/>
            <a:ea typeface="PingFang SC" panose="020B0400000000000000" pitchFamily="34" charset="-122"/>
            <a:cs typeface=""/>
          </a:endParaRPr>
        </a:p>
      </dsp:txBody>
      <dsp:txXfrm>
        <a:off x="206089" y="1594128"/>
        <a:ext cx="1345485" cy="305313"/>
      </dsp:txXfrm>
    </dsp:sp>
    <dsp:sp modelId="{DFA07197-95B5-415C-A80D-7D41183AF18F}">
      <dsp:nvSpPr>
        <dsp:cNvPr id="0" name=""/>
        <dsp:cNvSpPr/>
      </dsp:nvSpPr>
      <dsp:spPr>
        <a:xfrm>
          <a:off x="2410152" y="1752739"/>
          <a:ext cx="371155" cy="371155"/>
        </a:xfrm>
        <a:prstGeom prst="ellipse">
          <a:avLst/>
        </a:prstGeom>
        <a:solidFill>
          <a:srgbClr val="FF0066"/>
        </a:solidFill>
        <a:ln w="25400" cap="flat" cmpd="sng" algn="ctr">
          <a:solidFill>
            <a:srgbClr val="FF00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A35EA-A059-4014-B53E-A9108187FACB}">
      <dsp:nvSpPr>
        <dsp:cNvPr id="0" name=""/>
        <dsp:cNvSpPr/>
      </dsp:nvSpPr>
      <dsp:spPr>
        <a:xfrm>
          <a:off x="2383107" y="2136094"/>
          <a:ext cx="1581599" cy="395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667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>
              <a:solidFill>
                <a:srgbClr val="FF0066"/>
              </a:solidFill>
              <a:latin typeface="+mn-lt"/>
              <a:ea typeface="PingFang SC" panose="020B0400000000000000" pitchFamily="34" charset="-122"/>
              <a:cs typeface="PingFang TC" charset="-120"/>
            </a:rPr>
            <a:t>2019 Phase III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1" kern="1200" dirty="0">
            <a:solidFill>
              <a:srgbClr val="FF0066"/>
            </a:solidFill>
            <a:latin typeface="PingFang SC" panose="020B0400000000000000" pitchFamily="34" charset="-122"/>
            <a:ea typeface="PingFang SC" panose="020B0400000000000000" pitchFamily="34" charset="-122"/>
            <a:cs typeface=""/>
          </a:endParaRPr>
        </a:p>
      </dsp:txBody>
      <dsp:txXfrm>
        <a:off x="2383107" y="2136094"/>
        <a:ext cx="1581599" cy="395596"/>
      </dsp:txXfrm>
    </dsp:sp>
    <dsp:sp modelId="{F8B434A6-AB5B-4555-87F4-48E844E01735}">
      <dsp:nvSpPr>
        <dsp:cNvPr id="0" name=""/>
        <dsp:cNvSpPr/>
      </dsp:nvSpPr>
      <dsp:spPr>
        <a:xfrm>
          <a:off x="3888108" y="1204104"/>
          <a:ext cx="472923" cy="47292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AC582-F02E-48CA-BBD7-AB361508624F}">
      <dsp:nvSpPr>
        <dsp:cNvPr id="0" name=""/>
        <dsp:cNvSpPr/>
      </dsp:nvSpPr>
      <dsp:spPr>
        <a:xfrm>
          <a:off x="4373114" y="81553"/>
          <a:ext cx="2230557" cy="731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592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b="1" kern="1200" dirty="0">
            <a:solidFill>
              <a:srgbClr val="7030A0"/>
            </a:solidFill>
            <a:latin typeface="新細明體" panose="02020500000000000000" pitchFamily="18" charset="-120"/>
            <a:ea typeface="新細明體" panose="02020500000000000000" pitchFamily="18" charset="-120"/>
            <a:cs typeface=""/>
          </a:endParaRPr>
        </a:p>
      </dsp:txBody>
      <dsp:txXfrm>
        <a:off x="4373114" y="81553"/>
        <a:ext cx="2230557" cy="731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D6E41-B6F2-4CD4-BB07-453C7B0E2584}" type="datetimeFigureOut">
              <a:rPr lang="zh-HK" altLang="en-US" smtClean="0"/>
              <a:t>7/11/2025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FA617-846B-4EFE-A8E2-62A08E3F38A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9864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691" indent="-177691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7F714-68FE-4A7D-9BA2-216C50809FB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56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31EA5-AAAF-46C5-9385-DB190D39C148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8425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31EA5-AAAF-46C5-9385-DB190D39C148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18552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09550" y="820738"/>
            <a:ext cx="7305675" cy="411003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691" indent="-177691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9503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31EA5-AAAF-46C5-9385-DB190D39C148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6332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FA617-846B-4EFE-A8E2-62A08E3F38A3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8994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7F714-68FE-4A7D-9BA2-216C50809FBB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6590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FA617-846B-4EFE-A8E2-62A08E3F38A3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0274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31EA5-AAAF-46C5-9385-DB190D39C148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63321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31EA5-AAAF-46C5-9385-DB190D39C148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30718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290830" algn="l"/>
              </a:tabLst>
            </a:pPr>
            <a:endParaRPr lang="en-US" altLang="zh-TW" sz="1100" dirty="0"/>
          </a:p>
        </p:txBody>
      </p:sp>
    </p:spTree>
    <p:extLst>
      <p:ext uri="{BB962C8B-B14F-4D97-AF65-F5344CB8AC3E}">
        <p14:creationId xmlns:p14="http://schemas.microsoft.com/office/powerpoint/2010/main" val="2356949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3D44-2D4C-4D3A-81D7-97F0E6DBF7B7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6307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CBCA-2CEC-43C0-8927-0A864DBDBF53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2677" y="121611"/>
            <a:ext cx="148755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6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A310-9D77-45FA-8C65-C1A3369A4DB0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矩形 7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8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2B3-BC41-4400-9B8B-63803B36B963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6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268760"/>
            <a:ext cx="708224" cy="216024"/>
          </a:xfrm>
          <a:prstGeom prst="rect">
            <a:avLst/>
          </a:prstGeom>
          <a:solidFill>
            <a:srgbClr val="E9D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00"/>
          </a:p>
        </p:txBody>
      </p:sp>
      <p:sp>
        <p:nvSpPr>
          <p:cNvPr id="8" name="矩形 7"/>
          <p:cNvSpPr/>
          <p:nvPr userDrawn="1"/>
        </p:nvSpPr>
        <p:spPr>
          <a:xfrm>
            <a:off x="815413" y="1268760"/>
            <a:ext cx="11376587" cy="216024"/>
          </a:xfrm>
          <a:prstGeom prst="rect">
            <a:avLst/>
          </a:prstGeom>
          <a:solidFill>
            <a:srgbClr val="75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00"/>
          </a:p>
        </p:txBody>
      </p:sp>
      <p:sp>
        <p:nvSpPr>
          <p:cNvPr id="4" name="矩形 3"/>
          <p:cNvSpPr/>
          <p:nvPr userDrawn="1"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標題 1"/>
          <p:cNvSpPr txBox="1">
            <a:spLocks/>
          </p:cNvSpPr>
          <p:nvPr userDrawn="1"/>
        </p:nvSpPr>
        <p:spPr>
          <a:xfrm>
            <a:off x="9867206" y="6504057"/>
            <a:ext cx="2324794" cy="35394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altLang="zh-HK" sz="2000" b="1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Hong Kong, China</a:t>
            </a:r>
            <a:endParaRPr lang="en-US" sz="3200" b="1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49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5841356" y="6375406"/>
            <a:ext cx="5092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標題 1"/>
          <p:cNvSpPr>
            <a:spLocks noGrp="1"/>
          </p:cNvSpPr>
          <p:nvPr>
            <p:ph type="title" hasCustomPrompt="1"/>
          </p:nvPr>
        </p:nvSpPr>
        <p:spPr>
          <a:xfrm>
            <a:off x="200269" y="0"/>
            <a:ext cx="10567207" cy="937846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altLang="zh-TW" dirty="0"/>
              <a:t>New Slide</a:t>
            </a:r>
            <a:endParaRPr lang="zh-HK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矩形 4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5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1D92-2474-4335-AAD7-1212645EC8C2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矩形 7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2677" y="121611"/>
            <a:ext cx="148755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715F-45DA-4B3F-B49F-8C642AD6447C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2677" y="121611"/>
            <a:ext cx="148755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4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48FA-4EB3-4D4E-843D-07995610409A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矩形 9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2677" y="121611"/>
            <a:ext cx="148755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3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0ABC2-E745-4B4D-B6AB-343419FF3DB2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矩形 11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2677" y="121611"/>
            <a:ext cx="148755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4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26FC-42D2-47F3-A0CB-53BD491D14E2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矩形 6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2677" y="121611"/>
            <a:ext cx="148755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0D11-3A00-404D-8AAC-BE53250D7860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125524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BC7C48-4AFF-4B5F-926F-189777B877C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64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E2091A6-6FD8-4712-8450-EE097E1FB37A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2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0092-7B07-474E-925D-7C06AC1174D9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4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F76C0D3-0FED-4D4B-9217-7B35E7697098}" type="datetime1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BC7C48-4AFF-4B5F-926F-189777B877C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32677" y="121611"/>
            <a:ext cx="148755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1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emf"/><Relationship Id="rId3" Type="http://schemas.openxmlformats.org/officeDocument/2006/relationships/image" Target="../media/image70.jpeg"/><Relationship Id="rId7" Type="http://schemas.microsoft.com/office/2007/relationships/hdphoto" Target="../media/hdphoto8.wdp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microsoft.com/office/2007/relationships/hdphoto" Target="../media/hdphoto7.wdp"/><Relationship Id="rId10" Type="http://schemas.openxmlformats.org/officeDocument/2006/relationships/image" Target="../media/image74.jpeg"/><Relationship Id="rId4" Type="http://schemas.openxmlformats.org/officeDocument/2006/relationships/image" Target="../media/image71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26" Type="http://schemas.openxmlformats.org/officeDocument/2006/relationships/image" Target="../media/image39.png"/><Relationship Id="rId3" Type="http://schemas.openxmlformats.org/officeDocument/2006/relationships/diagramData" Target="../diagrams/data1.xml"/><Relationship Id="rId21" Type="http://schemas.microsoft.com/office/2007/relationships/hdphoto" Target="../media/hdphoto5.wdp"/><Relationship Id="rId7" Type="http://schemas.microsoft.com/office/2007/relationships/diagramDrawing" Target="../diagrams/drawing1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png"/><Relationship Id="rId24" Type="http://schemas.openxmlformats.org/officeDocument/2006/relationships/image" Target="../media/image37.gif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1.png"/><Relationship Id="rId23" Type="http://schemas.openxmlformats.org/officeDocument/2006/relationships/image" Target="../media/image36.png"/><Relationship Id="rId10" Type="http://schemas.openxmlformats.org/officeDocument/2006/relationships/image" Target="../media/image26.png"/><Relationship Id="rId19" Type="http://schemas.microsoft.com/office/2007/relationships/hdphoto" Target="../media/hdphoto4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97280" y="1825966"/>
            <a:ext cx="10058400" cy="2499146"/>
          </a:xfrm>
        </p:spPr>
        <p:txBody>
          <a:bodyPr wrap="square">
            <a:spAutoFit/>
          </a:bodyPr>
          <a:lstStyle/>
          <a:p>
            <a:pPr defTabSz="457200"/>
            <a:r>
              <a:rPr lang="en-US" altLang="zh-HK" sz="48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ECONOMY UPDATES</a:t>
            </a:r>
            <a:br>
              <a:rPr lang="en-US" altLang="zh-HK" sz="48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zh-HK" sz="48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Hong Kong, China</a:t>
            </a:r>
            <a:br>
              <a:rPr lang="en-US" altLang="zh-HK" sz="48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br>
              <a:rPr lang="en-US" altLang="zh-HK" sz="48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zh-HK" sz="40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November 2025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437525" cy="11430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0000"/>
              </a:lnSpc>
            </a:pPr>
            <a:r>
              <a:rPr lang="en-HK" sz="3100" b="1" cap="none" dirty="0">
                <a:latin typeface="Arial" panose="020B0604020202020204" pitchFamily="34" charset="0"/>
                <a:cs typeface="Arial" panose="020B0604020202020204" pitchFamily="34" charset="0"/>
              </a:rPr>
              <a:t>The 65th meeting of the APEC Expert Group on Energy Efficiency &amp; Conservation </a:t>
            </a:r>
          </a:p>
          <a:p>
            <a:pPr>
              <a:lnSpc>
                <a:spcPct val="100000"/>
              </a:lnSpc>
            </a:pPr>
            <a:r>
              <a:rPr lang="en-HK" sz="3100" b="1" cap="none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>
              <a:lnSpc>
                <a:spcPct val="100000"/>
              </a:lnSpc>
            </a:pPr>
            <a:r>
              <a:rPr lang="en-HK" sz="3100" b="1" cap="none" dirty="0">
                <a:latin typeface="Arial" panose="020B0604020202020204" pitchFamily="34" charset="0"/>
                <a:cs typeface="Arial" panose="020B0604020202020204" pitchFamily="34" charset="0"/>
              </a:rPr>
              <a:t>The 63rd meeting of the APEC Expert Group on New and Renewable Energy Technologies</a:t>
            </a:r>
            <a:endParaRPr lang="en-US" sz="31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9867206" y="6504057"/>
            <a:ext cx="2324794" cy="35394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rPr>
              <a:t>Hong Kong, China</a:t>
            </a:r>
            <a:endParaRPr kumimoji="0" lang="en-US" sz="32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4816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860974" cy="938213"/>
          </a:xfrm>
        </p:spPr>
        <p:txBody>
          <a:bodyPr>
            <a:noAutofit/>
          </a:bodyPr>
          <a:lstStyle/>
          <a:p>
            <a:pPr defTabSz="457200"/>
            <a:r>
              <a:rPr lang="en-US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Development of DCS(2)</a:t>
            </a:r>
            <a:endParaRPr lang="zh-HK" altLang="en-US" sz="32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AA531A3-6868-49C5-AAE1-3EE66C711F80}"/>
              </a:ext>
            </a:extLst>
          </p:cNvPr>
          <p:cNvSpPr/>
          <p:nvPr/>
        </p:nvSpPr>
        <p:spPr>
          <a:xfrm>
            <a:off x="276638" y="1841973"/>
            <a:ext cx="5670260" cy="36574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ts val="2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HK" sz="2000" b="1" dirty="0">
                <a:latin typeface="Arial" panose="020B0604020202020204" pitchFamily="34" charset="0"/>
                <a:cs typeface="Arial" panose="020B0604020202020204" pitchFamily="34" charset="0"/>
              </a:rPr>
              <a:t>Encouraging Private Participation: </a:t>
            </a:r>
            <a:r>
              <a:rPr lang="en-US" altLang="zh-HK" sz="2000" dirty="0">
                <a:latin typeface="Arial" panose="020B0604020202020204" pitchFamily="34" charset="0"/>
                <a:cs typeface="Arial" panose="020B0604020202020204" pitchFamily="34" charset="0"/>
              </a:rPr>
              <a:t>The HK Government is exploring ways to incentivize non-government organizations and private developers to participate in constructing DCS.</a:t>
            </a:r>
          </a:p>
          <a:p>
            <a:pPr marL="457200" indent="-457200" algn="just">
              <a:lnSpc>
                <a:spcPts val="2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HK" sz="2000" b="1" dirty="0">
                <a:latin typeface="Arial" panose="020B0604020202020204" pitchFamily="34" charset="0"/>
                <a:cs typeface="Arial" panose="020B0604020202020204" pitchFamily="34" charset="0"/>
              </a:rPr>
              <a:t>Floor Area Exemption</a:t>
            </a:r>
            <a:r>
              <a:rPr lang="en-US" altLang="zh-HK" sz="2000" dirty="0">
                <a:latin typeface="Arial" panose="020B0604020202020204" pitchFamily="34" charset="0"/>
                <a:cs typeface="Arial" panose="020B0604020202020204" pitchFamily="34" charset="0"/>
              </a:rPr>
              <a:t>: The floor area occupied by these DCS system and related facilities will receive exemption.</a:t>
            </a:r>
          </a:p>
          <a:p>
            <a:pPr marL="457200" indent="-457200" algn="just">
              <a:lnSpc>
                <a:spcPts val="2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HK" sz="2000" b="1" dirty="0">
                <a:latin typeface="Arial" panose="020B0604020202020204" pitchFamily="34" charset="0"/>
                <a:cs typeface="Arial" panose="020B0604020202020204" pitchFamily="34" charset="0"/>
              </a:rPr>
              <a:t>Tax Incentives:</a:t>
            </a:r>
            <a:r>
              <a:rPr lang="en-US" altLang="zh-HK" sz="2000" dirty="0">
                <a:latin typeface="Arial" panose="020B0604020202020204" pitchFamily="34" charset="0"/>
                <a:cs typeface="Arial" panose="020B0604020202020204" pitchFamily="34" charset="0"/>
              </a:rPr>
              <a:t> The HK Government is exploring improvements to existing tax incentive arrangements.</a:t>
            </a:r>
          </a:p>
          <a:p>
            <a:pPr marL="457200" indent="-457200" algn="just">
              <a:lnSpc>
                <a:spcPts val="2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HK" sz="2000" b="1" dirty="0">
                <a:latin typeface="Arial" panose="020B0604020202020204" pitchFamily="34" charset="0"/>
                <a:cs typeface="Arial" panose="020B0604020202020204" pitchFamily="34" charset="0"/>
              </a:rPr>
              <a:t>Technical Support: </a:t>
            </a:r>
            <a:r>
              <a:rPr lang="en-US" altLang="zh-HK" sz="2000" dirty="0">
                <a:latin typeface="Arial" panose="020B0604020202020204" pitchFamily="34" charset="0"/>
                <a:cs typeface="Arial" panose="020B0604020202020204" pitchFamily="34" charset="0"/>
              </a:rPr>
              <a:t>EMSD will provide technical support.</a:t>
            </a:r>
          </a:p>
        </p:txBody>
      </p:sp>
      <p:sp>
        <p:nvSpPr>
          <p:cNvPr id="31" name="標題 1">
            <a:extLst>
              <a:ext uri="{FF2B5EF4-FFF2-40B4-BE49-F238E27FC236}">
                <a16:creationId xmlns:a16="http://schemas.microsoft.com/office/drawing/2014/main" id="{5DC1BBDD-FF0E-4980-BF4B-DE7972C8B207}"/>
              </a:ext>
            </a:extLst>
          </p:cNvPr>
          <p:cNvSpPr txBox="1">
            <a:spLocks/>
          </p:cNvSpPr>
          <p:nvPr/>
        </p:nvSpPr>
        <p:spPr>
          <a:xfrm>
            <a:off x="298206" y="1496291"/>
            <a:ext cx="5946898" cy="45998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mode for future DCS Projects</a:t>
            </a:r>
            <a:endParaRPr lang="zh-HK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DB0094-5653-4C5D-92ED-4BAB3CED9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104" y="1841973"/>
            <a:ext cx="5497271" cy="39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09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3"/>
          <p:cNvSpPr txBox="1">
            <a:spLocks/>
          </p:cNvSpPr>
          <p:nvPr/>
        </p:nvSpPr>
        <p:spPr>
          <a:xfrm>
            <a:off x="0" y="0"/>
            <a:ext cx="10567988" cy="938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Development of DCS with AI</a:t>
            </a:r>
            <a:endParaRPr lang="zh-HK" altLang="en-US" sz="32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1F31990F-6B73-45FC-B6C5-3DAAFA697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958687"/>
            <a:ext cx="10463389" cy="5392237"/>
          </a:xfrm>
          <a:prstGeom prst="rect">
            <a:avLst/>
          </a:prstGeom>
        </p:spPr>
      </p:pic>
      <p:pic>
        <p:nvPicPr>
          <p:cNvPr id="44" name="內容版面配置區 7">
            <a:extLst>
              <a:ext uri="{FF2B5EF4-FFF2-40B4-BE49-F238E27FC236}">
                <a16:creationId xmlns:a16="http://schemas.microsoft.com/office/drawing/2014/main" id="{8C08AF50-02F4-4352-9AB8-5E2F1A7640A5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5770" y="954804"/>
            <a:ext cx="3522120" cy="2686292"/>
          </a:xfrm>
          <a:prstGeom prst="rect">
            <a:avLst/>
          </a:prstGeom>
        </p:spPr>
      </p:pic>
      <p:pic>
        <p:nvPicPr>
          <p:cNvPr id="45" name="圖片 44" descr="一張含有 文字, 功能表, 室內, 食物 的圖片&#10;&#10;AI 產生的內容可能不正確。">
            <a:extLst>
              <a:ext uri="{FF2B5EF4-FFF2-40B4-BE49-F238E27FC236}">
                <a16:creationId xmlns:a16="http://schemas.microsoft.com/office/drawing/2014/main" id="{8CF4F9C3-5B79-482F-B5D6-688BB8260A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0" y="935329"/>
            <a:ext cx="3991806" cy="5403945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8B888C79-F379-4F17-8506-712B455F2E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769" y="3641097"/>
            <a:ext cx="3522120" cy="2709827"/>
          </a:xfrm>
          <a:prstGeom prst="rect">
            <a:avLst/>
          </a:prstGeom>
        </p:spPr>
      </p:pic>
      <p:sp>
        <p:nvSpPr>
          <p:cNvPr id="47" name="TextBox 38">
            <a:extLst>
              <a:ext uri="{FF2B5EF4-FFF2-40B4-BE49-F238E27FC236}">
                <a16:creationId xmlns:a16="http://schemas.microsoft.com/office/drawing/2014/main" id="{7188C6BC-84D7-42DC-B3E2-CA6C34360F25}"/>
              </a:ext>
            </a:extLst>
          </p:cNvPr>
          <p:cNvSpPr txBox="1"/>
          <p:nvPr/>
        </p:nvSpPr>
        <p:spPr>
          <a:xfrm>
            <a:off x="4130320" y="1198712"/>
            <a:ext cx="42804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700">
                <a:solidFill>
                  <a:srgbClr val="FFC000"/>
                </a:solidFill>
              </a:defRPr>
            </a:lvl1pPr>
          </a:lstStyle>
          <a:p>
            <a:pPr algn="ctr"/>
            <a:r>
              <a:rPr lang="en-HK" sz="2000" b="1" spc="-50" dirty="0">
                <a:latin typeface="Arial Black"/>
              </a:rPr>
              <a:t>AI Optimisation Control</a:t>
            </a:r>
          </a:p>
          <a:p>
            <a:endParaRPr lang="en-HK" sz="1800" dirty="0"/>
          </a:p>
        </p:txBody>
      </p:sp>
      <p:sp>
        <p:nvSpPr>
          <p:cNvPr id="48" name="TextBox 38">
            <a:extLst>
              <a:ext uri="{FF2B5EF4-FFF2-40B4-BE49-F238E27FC236}">
                <a16:creationId xmlns:a16="http://schemas.microsoft.com/office/drawing/2014/main" id="{752331F4-769D-4BA3-A53F-14B826BD2C21}"/>
              </a:ext>
            </a:extLst>
          </p:cNvPr>
          <p:cNvSpPr txBox="1"/>
          <p:nvPr/>
        </p:nvSpPr>
        <p:spPr>
          <a:xfrm>
            <a:off x="3063368" y="3986573"/>
            <a:ext cx="66518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700">
                <a:solidFill>
                  <a:srgbClr val="FFC000"/>
                </a:solidFill>
              </a:defRPr>
            </a:lvl1pPr>
          </a:lstStyle>
          <a:p>
            <a:pPr algn="ctr"/>
            <a:r>
              <a:rPr lang="en-HK" sz="2000" b="1" spc="-50" dirty="0">
                <a:latin typeface="Arial Black"/>
              </a:rPr>
              <a:t>Pipe Health Monitoring</a:t>
            </a:r>
          </a:p>
          <a:p>
            <a:endParaRPr lang="en-HK" sz="1400" dirty="0"/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B8DC8EF-05C8-46FC-A98E-D9EADFBA42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683" y="3429000"/>
            <a:ext cx="425617" cy="472103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96D79DFE-5D25-4CB6-860A-36932CE239CB}"/>
              </a:ext>
            </a:extLst>
          </p:cNvPr>
          <p:cNvSpPr txBox="1"/>
          <p:nvPr/>
        </p:nvSpPr>
        <p:spPr>
          <a:xfrm>
            <a:off x="4193708" y="146466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400" b="1" dirty="0">
                <a:solidFill>
                  <a:srgbClr val="FFC000"/>
                </a:solidFill>
              </a:rPr>
              <a:t>Enhance plant efficiency without scarify of plant reliability </a:t>
            </a:r>
            <a:endParaRPr lang="zh-HK" altLang="en-US" sz="1400" b="1" dirty="0">
              <a:solidFill>
                <a:srgbClr val="FFC000"/>
              </a:solidFill>
            </a:endParaRP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3A7EE097-636E-4FE3-8296-96B34C42F453}"/>
              </a:ext>
            </a:extLst>
          </p:cNvPr>
          <p:cNvSpPr txBox="1"/>
          <p:nvPr/>
        </p:nvSpPr>
        <p:spPr>
          <a:xfrm>
            <a:off x="4116209" y="4277107"/>
            <a:ext cx="456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700">
                <a:solidFill>
                  <a:srgbClr val="FFC000"/>
                </a:solidFill>
              </a:defRPr>
            </a:lvl1pPr>
          </a:lstStyle>
          <a:p>
            <a:pPr algn="ctr"/>
            <a:r>
              <a:rPr lang="en-HK" sz="1400" b="1" dirty="0"/>
              <a:t>Optic </a:t>
            </a:r>
            <a:r>
              <a:rPr lang="en-HK" sz="1400" b="1" dirty="0" err="1"/>
              <a:t>fiber</a:t>
            </a:r>
            <a:r>
              <a:rPr lang="en-HK" sz="1400" b="1" dirty="0"/>
              <a:t> to real-time monitor for underground pipe work</a:t>
            </a:r>
          </a:p>
          <a:p>
            <a:endParaRPr lang="en-HK" sz="14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ED3CDBFB-3D9C-4D48-AD6A-85B8418DD18D}"/>
              </a:ext>
            </a:extLst>
          </p:cNvPr>
          <p:cNvSpPr txBox="1"/>
          <p:nvPr/>
        </p:nvSpPr>
        <p:spPr>
          <a:xfrm>
            <a:off x="4381500" y="1911339"/>
            <a:ext cx="42742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Weather Data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Cooling / Heating Load </a:t>
            </a:r>
            <a:r>
              <a:rPr lang="en-US" altLang="zh-HK" sz="1600" b="1" dirty="0" err="1">
                <a:solidFill>
                  <a:srgbClr val="FFC000"/>
                </a:solidFill>
              </a:rPr>
              <a:t>Forecase</a:t>
            </a:r>
            <a:endParaRPr lang="en-US" altLang="zh-HK" sz="1600" b="1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Data Training Models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Data Analysis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Generate Equipment Combinations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Event Schedules</a:t>
            </a:r>
            <a:endParaRPr lang="zh-HK" altLang="en-US" sz="1600" b="1" dirty="0">
              <a:solidFill>
                <a:srgbClr val="FFC000"/>
              </a:solidFill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D69D89B5-35B7-41D7-B860-4534049B1D59}"/>
              </a:ext>
            </a:extLst>
          </p:cNvPr>
          <p:cNvSpPr txBox="1"/>
          <p:nvPr/>
        </p:nvSpPr>
        <p:spPr>
          <a:xfrm>
            <a:off x="4381500" y="4735827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Pipe Pressure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Water Temperature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Real-time Monitoring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HK" sz="1600" b="1" dirty="0">
                <a:solidFill>
                  <a:srgbClr val="FFC000"/>
                </a:solidFill>
              </a:rPr>
              <a:t>Leakage Detection</a:t>
            </a:r>
          </a:p>
        </p:txBody>
      </p:sp>
    </p:spTree>
    <p:extLst>
      <p:ext uri="{BB962C8B-B14F-4D97-AF65-F5344CB8AC3E}">
        <p14:creationId xmlns:p14="http://schemas.microsoft.com/office/powerpoint/2010/main" val="3986041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38E7BA26-07FF-48C1-B81F-6967A91FE693}"/>
              </a:ext>
            </a:extLst>
          </p:cNvPr>
          <p:cNvSpPr/>
          <p:nvPr/>
        </p:nvSpPr>
        <p:spPr>
          <a:xfrm>
            <a:off x="0" y="4536831"/>
            <a:ext cx="12192000" cy="2321169"/>
          </a:xfrm>
          <a:prstGeom prst="rect">
            <a:avLst/>
          </a:prstGeom>
          <a:solidFill>
            <a:srgbClr val="C3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D53B31F-7F93-4B37-9EDA-F5CF026028EE}"/>
              </a:ext>
            </a:extLst>
          </p:cNvPr>
          <p:cNvGrpSpPr/>
          <p:nvPr/>
        </p:nvGrpSpPr>
        <p:grpSpPr>
          <a:xfrm>
            <a:off x="0" y="0"/>
            <a:ext cx="12192000" cy="4730848"/>
            <a:chOff x="0" y="2127152"/>
            <a:chExt cx="12192000" cy="473084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296515D-653E-4B40-9E65-71D2BAE93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27152"/>
              <a:ext cx="12192000" cy="4730848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A860D79-B138-46E8-A92B-673956BA3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4800" y="2127152"/>
              <a:ext cx="1727200" cy="114944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81B660C-8C37-400F-BBDC-69980BC86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03657" y="2127152"/>
              <a:ext cx="1161143" cy="1149448"/>
            </a:xfrm>
            <a:prstGeom prst="rect">
              <a:avLst/>
            </a:prstGeom>
          </p:spPr>
        </p:pic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DBBA7419-8C21-48B8-BDEB-FECC9603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-160824"/>
            <a:ext cx="4138246" cy="987302"/>
          </a:xfrm>
        </p:spPr>
        <p:txBody>
          <a:bodyPr>
            <a:normAutofit/>
          </a:bodyPr>
          <a:lstStyle/>
          <a:p>
            <a:r>
              <a:rPr lang="en-US" altLang="zh-HK" sz="3600" dirty="0">
                <a:solidFill>
                  <a:schemeClr val="bg1"/>
                </a:solidFill>
              </a:rPr>
              <a:t>Project Update</a:t>
            </a:r>
            <a:endParaRPr lang="zh-HK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4F39C5F-83D0-4981-95F3-1C5BAEABD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2321170"/>
            <a:ext cx="9044353" cy="4249066"/>
          </a:xfrm>
          <a:solidFill>
            <a:schemeClr val="bg1">
              <a:alpha val="65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2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K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No.: </a:t>
            </a:r>
            <a:r>
              <a:rPr lang="en-US" altLang="zh-HK" sz="1800" dirty="0">
                <a:latin typeface="Arial" panose="020B0604020202020204" pitchFamily="34" charset="0"/>
                <a:cs typeface="Arial" panose="020B0604020202020204" pitchFamily="34" charset="0"/>
              </a:rPr>
              <a:t>EWG_101_2025A</a:t>
            </a:r>
            <a:endParaRPr lang="en-US" altLang="zh-HK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K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Title: </a:t>
            </a:r>
            <a:r>
              <a:rPr lang="en-US" altLang="zh-HK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APEC Practical Training on District Cooling and Heating Systems (DCHS)</a:t>
            </a:r>
          </a:p>
          <a:p>
            <a:pPr marL="457200" indent="-457200">
              <a:lnSpc>
                <a:spcPct val="12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K" sz="1800" dirty="0">
                <a:latin typeface="Arial" panose="020B0604020202020204" pitchFamily="34" charset="0"/>
                <a:cs typeface="Arial" panose="020B0604020202020204" pitchFamily="34" charset="0"/>
              </a:rPr>
              <a:t>Duration: </a:t>
            </a:r>
            <a:r>
              <a:rPr lang="en-US" altLang="zh-HK" sz="1800" b="1" dirty="0">
                <a:latin typeface="Arial" panose="020B0604020202020204" pitchFamily="34" charset="0"/>
                <a:cs typeface="Arial" panose="020B0604020202020204" pitchFamily="34" charset="0"/>
              </a:rPr>
              <a:t>2-day</a:t>
            </a:r>
            <a:r>
              <a:rPr lang="en-US" altLang="zh-HK" sz="1800" dirty="0">
                <a:latin typeface="Arial" panose="020B0604020202020204" pitchFamily="34" charset="0"/>
                <a:cs typeface="Arial" panose="020B0604020202020204" pitchFamily="34" charset="0"/>
              </a:rPr>
              <a:t> (included 0.5 days site visit)</a:t>
            </a:r>
          </a:p>
          <a:p>
            <a:pPr marL="457200" indent="-457200">
              <a:lnSpc>
                <a:spcPct val="12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K" sz="1800" dirty="0">
                <a:latin typeface="Arial" panose="020B0604020202020204" pitchFamily="34" charset="0"/>
                <a:cs typeface="Arial" panose="020B0604020202020204" pitchFamily="34" charset="0"/>
              </a:rPr>
              <a:t>Tentative date: </a:t>
            </a:r>
            <a:r>
              <a:rPr lang="en-US" altLang="zh-HK" sz="1800" b="1" dirty="0">
                <a:latin typeface="Arial" panose="020B0604020202020204" pitchFamily="34" charset="0"/>
                <a:cs typeface="Arial" panose="020B0604020202020204" pitchFamily="34" charset="0"/>
              </a:rPr>
              <a:t>Q1 in 2026</a:t>
            </a:r>
          </a:p>
          <a:p>
            <a:pPr marL="457200" indent="-457200">
              <a:lnSpc>
                <a:spcPct val="12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K" sz="1800" dirty="0">
                <a:latin typeface="Arial" panose="020B0604020202020204" pitchFamily="34" charset="0"/>
                <a:cs typeface="Arial" panose="020B0604020202020204" pitchFamily="34" charset="0"/>
              </a:rPr>
              <a:t>Location: Hong Kong, China</a:t>
            </a:r>
          </a:p>
          <a:p>
            <a:pPr marL="457200" indent="-457200">
              <a:lnSpc>
                <a:spcPct val="12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endParaRPr lang="en-US" altLang="zh-H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HK" sz="1800" dirty="0">
                <a:latin typeface="Arial" panose="020B0604020202020204" pitchFamily="34" charset="0"/>
                <a:cs typeface="Arial" panose="020B0604020202020204" pitchFamily="34" charset="0"/>
              </a:rPr>
              <a:t>Content cover: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zh-HK" sz="1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zh-HK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effective long-term </a:t>
            </a:r>
            <a:r>
              <a:rPr lang="en-US" altLang="zh-HK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 use and infrastructure planning</a:t>
            </a:r>
            <a:r>
              <a:rPr lang="en-US" altLang="zh-HK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zh-HK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HK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effective system design and operation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zh-HK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zh-HK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policies development, incentives and innovation technologies </a:t>
            </a:r>
            <a:r>
              <a:rPr lang="en-US" altLang="zh-HK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adoption. </a:t>
            </a:r>
          </a:p>
          <a:p>
            <a:pPr marL="914400" lvl="1" indent="-457200">
              <a:lnSpc>
                <a:spcPct val="12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endParaRPr lang="en-US" altLang="zh-H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endParaRPr lang="en-US" altLang="zh-HK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HK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5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860974" cy="938213"/>
          </a:xfrm>
        </p:spPr>
        <p:txBody>
          <a:bodyPr>
            <a:noAutofit/>
          </a:bodyPr>
          <a:lstStyle/>
          <a:p>
            <a:pPr defTabSz="457200"/>
            <a:r>
              <a:rPr lang="en-US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Artificial Intelligence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AA1DC37E-AA70-4F82-B53B-19F1C816C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19949"/>
            <a:ext cx="12192000" cy="5397060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EF37A823-2AF4-4298-8903-A708CA78E389}"/>
              </a:ext>
            </a:extLst>
          </p:cNvPr>
          <p:cNvGrpSpPr/>
          <p:nvPr/>
        </p:nvGrpSpPr>
        <p:grpSpPr>
          <a:xfrm>
            <a:off x="1" y="957400"/>
            <a:ext cx="12192000" cy="5459609"/>
            <a:chOff x="-2" y="978988"/>
            <a:chExt cx="10575986" cy="4706540"/>
          </a:xfrm>
        </p:grpSpPr>
        <p:sp>
          <p:nvSpPr>
            <p:cNvPr id="34" name="object 32">
              <a:extLst>
                <a:ext uri="{FF2B5EF4-FFF2-40B4-BE49-F238E27FC236}">
                  <a16:creationId xmlns:a16="http://schemas.microsoft.com/office/drawing/2014/main" id="{D6FFFF7B-3447-4307-B07E-5273CE4E5028}"/>
                </a:ext>
              </a:extLst>
            </p:cNvPr>
            <p:cNvSpPr txBox="1"/>
            <p:nvPr/>
          </p:nvSpPr>
          <p:spPr>
            <a:xfrm>
              <a:off x="6417124" y="1316012"/>
              <a:ext cx="690245" cy="3606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200" b="1" spc="-10" dirty="0">
                  <a:solidFill>
                    <a:srgbClr val="FFFFFF"/>
                  </a:solidFill>
                  <a:latin typeface="微軟正黑體"/>
                  <a:cs typeface="微軟正黑體"/>
                </a:rPr>
                <a:t>202</a:t>
              </a:r>
              <a:endParaRPr sz="2200" dirty="0">
                <a:latin typeface="微軟正黑體"/>
                <a:cs typeface="微軟正黑體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8646C9E-2031-46C4-B925-80498ADBB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" y="1032909"/>
              <a:ext cx="10575986" cy="4652619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B6064B6A-D6DE-4615-AC83-FC13CB14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77" b="96573" l="4839" r="961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2601" y="1129491"/>
              <a:ext cx="1553600" cy="1553599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CA2485F-0B3C-4F8E-882B-838FFE7A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26" b="96466" l="3579" r="968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48" y="1152983"/>
              <a:ext cx="1487822" cy="1506616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F5292553-D410-4C88-82F4-C59D6F88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0265" y="978988"/>
              <a:ext cx="1807311" cy="1722741"/>
            </a:xfrm>
            <a:prstGeom prst="rect">
              <a:avLst/>
            </a:prstGeom>
          </p:spPr>
        </p:pic>
        <p:pic>
          <p:nvPicPr>
            <p:cNvPr id="39" name="圖片 38" descr="一張含有 文字, 便利貼, 室內, 筆跡 的圖片&#10;&#10;AI 產生的內容可能不正確。">
              <a:extLst>
                <a:ext uri="{FF2B5EF4-FFF2-40B4-BE49-F238E27FC236}">
                  <a16:creationId xmlns:a16="http://schemas.microsoft.com/office/drawing/2014/main" id="{32E867D3-F3EE-4473-9FCB-E49696CFE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1817" y="1061114"/>
              <a:ext cx="2682936" cy="2353617"/>
            </a:xfrm>
            <a:prstGeom prst="rect">
              <a:avLst/>
            </a:prstGeom>
          </p:spPr>
        </p:pic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ABACE3D-C5B5-42CD-9D24-75ED687A2400}"/>
              </a:ext>
            </a:extLst>
          </p:cNvPr>
          <p:cNvSpPr txBox="1"/>
          <p:nvPr/>
        </p:nvSpPr>
        <p:spPr>
          <a:xfrm>
            <a:off x="6497696" y="6049384"/>
            <a:ext cx="5516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HK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IEA </a:t>
            </a:r>
            <a:r>
              <a:rPr lang="en-GB" altLang="zh-HK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Energy in Buildings and Communities Programme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5966950C-370D-4A1D-8882-F35C653A3EE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954" y="1067051"/>
            <a:ext cx="1936627" cy="2730207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77A0CDD8-312F-4EE7-96D4-197647ADB70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287" y="1615640"/>
            <a:ext cx="1985991" cy="2819966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D8026EB4-D46C-47E2-83AF-3D12580AFF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56" t="31891" r="13202"/>
          <a:stretch/>
        </p:blipFill>
        <p:spPr>
          <a:xfrm>
            <a:off x="6513292" y="3880103"/>
            <a:ext cx="3462582" cy="22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8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860974" cy="938213"/>
          </a:xfrm>
        </p:spPr>
        <p:txBody>
          <a:bodyPr>
            <a:noAutofit/>
          </a:bodyPr>
          <a:lstStyle/>
          <a:p>
            <a:pPr defTabSz="457200"/>
            <a:r>
              <a:rPr lang="en-US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Artificial Intelligence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ABACE3D-C5B5-42CD-9D24-75ED687A2400}"/>
              </a:ext>
            </a:extLst>
          </p:cNvPr>
          <p:cNvSpPr txBox="1"/>
          <p:nvPr/>
        </p:nvSpPr>
        <p:spPr>
          <a:xfrm>
            <a:off x="6497696" y="6049384"/>
            <a:ext cx="5516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HK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IEA </a:t>
            </a:r>
            <a:r>
              <a:rPr lang="en-GB" altLang="zh-HK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Energy in Buildings and Communities Programme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5A414AA3-02C9-4FA3-8D4F-66BC85A2BFD4}"/>
              </a:ext>
            </a:extLst>
          </p:cNvPr>
          <p:cNvSpPr/>
          <p:nvPr/>
        </p:nvSpPr>
        <p:spPr>
          <a:xfrm>
            <a:off x="4805522" y="885219"/>
            <a:ext cx="7386477" cy="5465704"/>
          </a:xfrm>
          <a:prstGeom prst="rect">
            <a:avLst/>
          </a:prstGeom>
          <a:solidFill>
            <a:srgbClr val="090F2F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5571BC85-05D3-457A-B6E6-FD6DD59885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314308"/>
            <a:ext cx="267091" cy="26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EB98ED9-A0D4-49CA-B65A-783B6446D508}"/>
              </a:ext>
            </a:extLst>
          </p:cNvPr>
          <p:cNvSpPr/>
          <p:nvPr/>
        </p:nvSpPr>
        <p:spPr>
          <a:xfrm>
            <a:off x="4804878" y="866814"/>
            <a:ext cx="79737" cy="5438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3FDDBA9-7F1A-4A55-8D1C-6B62093C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400" y="4042299"/>
            <a:ext cx="5035748" cy="227785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7DFB191-2F34-4D97-9FC0-81ABAED02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400" y="3457055"/>
            <a:ext cx="7229600" cy="2847902"/>
          </a:xfrm>
          <a:prstGeom prst="rect">
            <a:avLst/>
          </a:prstGeom>
        </p:spPr>
      </p:pic>
      <p:pic>
        <p:nvPicPr>
          <p:cNvPr id="21" name="圖片 20" descr="一張含有 人員, 文字, 室內, 觀眾 的圖片&#10;&#10;AI 產生的內容可能不正確。">
            <a:extLst>
              <a:ext uri="{FF2B5EF4-FFF2-40B4-BE49-F238E27FC236}">
                <a16:creationId xmlns:a16="http://schemas.microsoft.com/office/drawing/2014/main" id="{46CC2BD7-F87D-4AE7-BD6E-E247C48C3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400" y="957256"/>
            <a:ext cx="7229599" cy="249059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60E0D7C-110B-40D4-9079-75A8FC1E0015}"/>
              </a:ext>
            </a:extLst>
          </p:cNvPr>
          <p:cNvSpPr/>
          <p:nvPr/>
        </p:nvSpPr>
        <p:spPr>
          <a:xfrm>
            <a:off x="10751291" y="3454025"/>
            <a:ext cx="1436751" cy="2798359"/>
          </a:xfrm>
          <a:prstGeom prst="rect">
            <a:avLst/>
          </a:prstGeom>
          <a:solidFill>
            <a:srgbClr val="10226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152D249-4A74-4215-9C0C-C57188EFE9B7}"/>
              </a:ext>
            </a:extLst>
          </p:cNvPr>
          <p:cNvSpPr txBox="1"/>
          <p:nvPr/>
        </p:nvSpPr>
        <p:spPr>
          <a:xfrm>
            <a:off x="9169400" y="4416532"/>
            <a:ext cx="3018642" cy="1938992"/>
          </a:xfrm>
          <a:prstGeom prst="rect">
            <a:avLst/>
          </a:prstGeom>
          <a:solidFill>
            <a:srgbClr val="102260">
              <a:alpha val="39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HK" sz="2000" b="0" i="0" dirty="0">
                <a:solidFill>
                  <a:srgbClr val="FFFFFF"/>
                </a:solidFill>
                <a:effectLst/>
                <a:latin typeface="Inter Medium"/>
              </a:rPr>
              <a:t>The Global AI Challenge for Building E&amp;M Facilities is the world’s first and largest AI event related to building electrical and mechanical services! </a:t>
            </a:r>
            <a:endParaRPr lang="zh-HK" altLang="en-US" sz="2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3011EBD-7239-4A5F-A188-B83D20927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" y="886452"/>
            <a:ext cx="48006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61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289111" y="2830082"/>
            <a:ext cx="4904915" cy="1468967"/>
          </a:xfrm>
        </p:spPr>
        <p:txBody>
          <a:bodyPr/>
          <a:lstStyle/>
          <a:p>
            <a:pPr algn="ctr"/>
            <a:r>
              <a:rPr lang="en-US" altLang="zh-HK" sz="6400" dirty="0">
                <a:ln w="0"/>
                <a:solidFill>
                  <a:srgbClr val="96333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Arial"/>
                <a:sym typeface="Arial"/>
              </a:rPr>
              <a:t>Thank You</a:t>
            </a:r>
            <a:endParaRPr lang="zh-HK" altLang="en-US" sz="6400" dirty="0">
              <a:ln w="0"/>
              <a:solidFill>
                <a:srgbClr val="96333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  <a:cs typeface="Arial"/>
              <a:sym typeface="Arial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7C48-4AFF-4B5F-926F-189777B877C2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9867206" y="6504057"/>
            <a:ext cx="2324794" cy="35394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altLang="zh-HK" sz="2000" b="1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Hong Kong, China</a:t>
            </a:r>
            <a:endParaRPr lang="en-US" sz="3200" b="1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83" y="1336431"/>
            <a:ext cx="6129308" cy="4456267"/>
          </a:xfrm>
          <a:prstGeom prst="rect">
            <a:avLst/>
          </a:prstGeom>
        </p:spPr>
      </p:pic>
      <p:pic>
        <p:nvPicPr>
          <p:cNvPr id="2050" name="Picture 2" descr="https://www.climateready.gov.hk/files/indexbanner/3/image/1607669317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228" y="4538158"/>
            <a:ext cx="5921375" cy="163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7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0704443" cy="938213"/>
          </a:xfrm>
        </p:spPr>
        <p:txBody>
          <a:bodyPr>
            <a:noAutofit/>
          </a:bodyPr>
          <a:lstStyle/>
          <a:p>
            <a:pPr defTabSz="457200"/>
            <a:r>
              <a:rPr lang="en-US" altLang="zh-HK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altLang="zh-HK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Clean Energy and Energy Efficiency Enhancement</a:t>
            </a:r>
            <a:endParaRPr lang="zh-HK" altLang="en-US" sz="32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BAC1462-02F6-4EF6-A939-6A4041AE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74" y="1619217"/>
            <a:ext cx="3148533" cy="444412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6A8F47B-93BC-4142-87DF-109498D96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546" y="1619217"/>
            <a:ext cx="3173291" cy="444412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0E59E24-6C6D-42FF-B997-1CC28D67329B}"/>
              </a:ext>
            </a:extLst>
          </p:cNvPr>
          <p:cNvSpPr txBox="1"/>
          <p:nvPr/>
        </p:nvSpPr>
        <p:spPr>
          <a:xfrm>
            <a:off x="7046600" y="1660175"/>
            <a:ext cx="254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/>
              <a:t>Renewable Energy (RE)</a:t>
            </a:r>
            <a:endParaRPr lang="zh-TW" altLang="en-US" b="1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3D4D09-D59E-4F5C-A50C-C66D9F9AD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834" y="2177703"/>
            <a:ext cx="2623477" cy="11484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241F3D7-3E0C-4E76-8F41-89F991788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837" y="4227725"/>
            <a:ext cx="5081294" cy="1861099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4CA737D-4584-4C75-8A72-BE166B014880}"/>
              </a:ext>
            </a:extLst>
          </p:cNvPr>
          <p:cNvSpPr txBox="1"/>
          <p:nvPr/>
        </p:nvSpPr>
        <p:spPr>
          <a:xfrm>
            <a:off x="6968834" y="3656614"/>
            <a:ext cx="313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B050"/>
                </a:solidFill>
              </a:defRPr>
            </a:lvl1pPr>
          </a:lstStyle>
          <a:p>
            <a:pPr lvl="0"/>
            <a:r>
              <a:rPr lang="en-US" altLang="zh-HK" dirty="0">
                <a:solidFill>
                  <a:schemeClr val="tx1"/>
                </a:solidFill>
              </a:rPr>
              <a:t>Electricity Saving in Buildings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7A0E121-4D88-4DD7-8EA6-288C38088E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D5DDE3"/>
              </a:clrFrom>
              <a:clrTo>
                <a:srgbClr val="D5D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4456" y="5804216"/>
            <a:ext cx="870460" cy="56921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D3412FC-95B5-49AA-8AC7-C95735BD9E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128" y="1596642"/>
            <a:ext cx="1958540" cy="265365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4F766681-6ECB-4C39-9B39-E3CB5F0B33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D5DDE3"/>
              </a:clrFrom>
              <a:clrTo>
                <a:srgbClr val="D5D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2556" y="5798618"/>
            <a:ext cx="870460" cy="56921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24A1FCE-0D5A-46CA-B9F0-DC550B53E5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D5DDE3"/>
              </a:clrFrom>
              <a:clrTo>
                <a:srgbClr val="D5D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2428" y="5801310"/>
            <a:ext cx="870460" cy="569215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D0B3011-1035-451F-BA72-45BAB28C9A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D5DDE3"/>
              </a:clrFrom>
              <a:clrTo>
                <a:srgbClr val="D5D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0528" y="5795712"/>
            <a:ext cx="870460" cy="569215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C59D4C53-5570-4A5A-8E81-6BCBDA488E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D5DDE3"/>
              </a:clrFrom>
              <a:clrTo>
                <a:srgbClr val="D5D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3778" y="5788169"/>
            <a:ext cx="870460" cy="569215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3BFEE593-89D6-4EB2-80A6-DCE08B83F1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D5DDE3"/>
              </a:clrFrom>
              <a:clrTo>
                <a:srgbClr val="D5D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878" y="5782571"/>
            <a:ext cx="870460" cy="5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9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839CC7-9772-4B59-89D1-56DBC6C8299F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0704443" cy="938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altLang="zh-HK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Publication of Hong Kong Energy End-use Data</a:t>
            </a:r>
            <a:endParaRPr lang="zh-HK" altLang="en-US" sz="32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3" name="Picture 3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ED1A086A-D6E0-4F15-AA36-55A2BCCC1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60" y="1618511"/>
            <a:ext cx="3230293" cy="456615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E6D409A-2231-4AF4-8F87-6782D50AE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026" y="1618510"/>
            <a:ext cx="4673778" cy="456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9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71AE15-AB53-4AE0-A52C-1EFDADC171B8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0704443" cy="938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Current RE Initiatives</a:t>
            </a:r>
            <a:endParaRPr lang="zh-HK" altLang="en-US" sz="32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3" name="內容版面配置區 14">
            <a:extLst>
              <a:ext uri="{FF2B5EF4-FFF2-40B4-BE49-F238E27FC236}">
                <a16:creationId xmlns:a16="http://schemas.microsoft.com/office/drawing/2014/main" id="{779541B2-DA2C-465E-908D-E699E89F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6852" y="1318718"/>
            <a:ext cx="11938296" cy="4906490"/>
          </a:xfrm>
          <a:prstGeom prst="rect">
            <a:avLst/>
          </a:prstGeom>
        </p:spPr>
      </p:pic>
      <p:pic>
        <p:nvPicPr>
          <p:cNvPr id="7" name="內容版面配置區 14">
            <a:extLst>
              <a:ext uri="{FF2B5EF4-FFF2-40B4-BE49-F238E27FC236}">
                <a16:creationId xmlns:a16="http://schemas.microsoft.com/office/drawing/2014/main" id="{F0A61AC0-2852-4F0B-95B4-0399523FED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9" b="60847" l="5517" r="96207">
                        <a14:backgroundMark x1="94310" y1="44974" x2="94310" y2="44974"/>
                        <a14:backgroundMark x1="92414" y1="45767" x2="91379" y2="47884"/>
                        <a14:backgroundMark x1="90172" y1="43386" x2="91034" y2="51323"/>
                        <a14:backgroundMark x1="89138" y1="42328" x2="90345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47289" y="3144401"/>
            <a:ext cx="4717859" cy="3070752"/>
          </a:xfrm>
          <a:prstGeom prst="rect">
            <a:avLst/>
          </a:prstGeom>
        </p:spPr>
      </p:pic>
      <p:pic>
        <p:nvPicPr>
          <p:cNvPr id="10" name="內容版面配置區 3">
            <a:extLst>
              <a:ext uri="{FF2B5EF4-FFF2-40B4-BE49-F238E27FC236}">
                <a16:creationId xmlns:a16="http://schemas.microsoft.com/office/drawing/2014/main" id="{E9B3871B-E1EE-4C37-AE8A-DF8EF618E3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230" y="4625850"/>
            <a:ext cx="1589005" cy="1570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4810F9E-AA66-4C7A-9D73-EC9F98FE92A3}"/>
              </a:ext>
            </a:extLst>
          </p:cNvPr>
          <p:cNvSpPr/>
          <p:nvPr/>
        </p:nvSpPr>
        <p:spPr>
          <a:xfrm>
            <a:off x="1789033" y="4625850"/>
            <a:ext cx="1703716" cy="1599358"/>
          </a:xfrm>
          <a:prstGeom prst="rect">
            <a:avLst/>
          </a:prstGeom>
          <a:noFill/>
          <a:ln w="38100">
            <a:solidFill>
              <a:srgbClr val="374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FE69B20-1ABB-4DE7-B514-FFFC82AEBCED}"/>
              </a:ext>
            </a:extLst>
          </p:cNvPr>
          <p:cNvSpPr/>
          <p:nvPr/>
        </p:nvSpPr>
        <p:spPr>
          <a:xfrm>
            <a:off x="8765327" y="5515428"/>
            <a:ext cx="2835363" cy="653291"/>
          </a:xfrm>
          <a:prstGeom prst="rect">
            <a:avLst/>
          </a:prstGeom>
          <a:solidFill>
            <a:schemeClr val="bg1"/>
          </a:solidFill>
          <a:ln w="38100">
            <a:solidFill>
              <a:srgbClr val="374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0</a:t>
            </a:r>
            <a:endParaRPr lang="zh-HK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D523EB7-920E-41D5-8F95-8FEFEBEF2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036" y="5779398"/>
            <a:ext cx="869871" cy="50634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F1F0321-08F0-4DDD-9C4A-F8D9B1F0BD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790" y="5632450"/>
            <a:ext cx="1571625" cy="69684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658CDD2-DBD2-40B9-B9DA-812815EB34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167" y="5931458"/>
            <a:ext cx="468305" cy="354283"/>
          </a:xfrm>
          <a:prstGeom prst="rect">
            <a:avLst/>
          </a:prstGeom>
        </p:spPr>
      </p:pic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B1D7D54A-DC62-4EF0-AD99-BEBD55EEE8F8}"/>
              </a:ext>
            </a:extLst>
          </p:cNvPr>
          <p:cNvSpPr/>
          <p:nvPr/>
        </p:nvSpPr>
        <p:spPr>
          <a:xfrm>
            <a:off x="465889" y="5211921"/>
            <a:ext cx="1717371" cy="429383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HK" sz="2400" i="1" dirty="0">
                <a:latin typeface="Arial" panose="020B0604020202020204" pitchFamily="34" charset="0"/>
                <a:cs typeface="Arial" panose="020B0604020202020204" pitchFamily="34" charset="0"/>
              </a:rPr>
              <a:t>RE Net</a:t>
            </a:r>
            <a:endParaRPr lang="zh-HK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平行四邊形 16">
            <a:extLst>
              <a:ext uri="{FF2B5EF4-FFF2-40B4-BE49-F238E27FC236}">
                <a16:creationId xmlns:a16="http://schemas.microsoft.com/office/drawing/2014/main" id="{307F28F3-4F51-4D28-A467-7FCEC6213106}"/>
              </a:ext>
            </a:extLst>
          </p:cNvPr>
          <p:cNvSpPr/>
          <p:nvPr/>
        </p:nvSpPr>
        <p:spPr>
          <a:xfrm>
            <a:off x="8785372" y="4445771"/>
            <a:ext cx="2616200" cy="613346"/>
          </a:xfrm>
          <a:prstGeom prst="parallelogram">
            <a:avLst/>
          </a:prstGeom>
          <a:gradFill flip="none" rotWithShape="1">
            <a:gsLst>
              <a:gs pos="0">
                <a:srgbClr val="BAD874">
                  <a:shade val="30000"/>
                  <a:satMod val="115000"/>
                </a:srgbClr>
              </a:gs>
              <a:gs pos="50000">
                <a:srgbClr val="BAD874">
                  <a:shade val="67500"/>
                  <a:satMod val="115000"/>
                </a:srgbClr>
              </a:gs>
              <a:gs pos="100000">
                <a:srgbClr val="BAD87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HK" sz="2400" i="1" dirty="0">
                <a:latin typeface="Arial" panose="020B0604020202020204" pitchFamily="34" charset="0"/>
                <a:cs typeface="Arial" panose="020B0604020202020204" pitchFamily="34" charset="0"/>
              </a:rPr>
              <a:t>Open carpark</a:t>
            </a:r>
            <a:endParaRPr lang="zh-HK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02D8F59E-A40A-4E52-87EF-7C056B1ED93C}"/>
              </a:ext>
            </a:extLst>
          </p:cNvPr>
          <p:cNvGrpSpPr/>
          <p:nvPr/>
        </p:nvGrpSpPr>
        <p:grpSpPr>
          <a:xfrm>
            <a:off x="4844712" y="953954"/>
            <a:ext cx="3872647" cy="2430082"/>
            <a:chOff x="1584872" y="2467808"/>
            <a:chExt cx="3872647" cy="2430082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93E06676-25C8-4DD8-A156-65CEE76E9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1293" y="3963851"/>
              <a:ext cx="2215567" cy="45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內容版面配置區 2">
              <a:extLst>
                <a:ext uri="{FF2B5EF4-FFF2-40B4-BE49-F238E27FC236}">
                  <a16:creationId xmlns:a16="http://schemas.microsoft.com/office/drawing/2014/main" id="{469CBE47-8CDB-4B4C-9F4C-F4CAFE33CF2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84872" y="4535478"/>
              <a:ext cx="3872647" cy="3624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HK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RE at Non-Building Facilities</a:t>
              </a: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847132CF-9B5B-4FC2-B737-04DA6BBB7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650660" y="2467808"/>
              <a:ext cx="1991882" cy="12698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4" descr="https://cdn.shopify.com/s/files/1/1541/1303/products/248.jpg?v=1535720351">
              <a:extLst>
                <a:ext uri="{FF2B5EF4-FFF2-40B4-BE49-F238E27FC236}">
                  <a16:creationId xmlns:a16="http://schemas.microsoft.com/office/drawing/2014/main" id="{3221344B-1815-49CE-AEBA-3B34C3BDC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824" y="2544855"/>
              <a:ext cx="2699489" cy="19769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 descr="https://hkgbc.org.hk/tch/engagement/public-initiatives/hkgbw/hkgbw-2019/HKGBW%202019%20-%20Bus%20Tour/images/DJI_0046.jpg">
            <a:extLst>
              <a:ext uri="{FF2B5EF4-FFF2-40B4-BE49-F238E27FC236}">
                <a16:creationId xmlns:a16="http://schemas.microsoft.com/office/drawing/2014/main" id="{D5223BB4-8CF5-4374-AF49-3A5EC1971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0748" y="2190683"/>
            <a:ext cx="2696629" cy="170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平行四邊形 7">
            <a:extLst>
              <a:ext uri="{FF2B5EF4-FFF2-40B4-BE49-F238E27FC236}">
                <a16:creationId xmlns:a16="http://schemas.microsoft.com/office/drawing/2014/main" id="{0D542A01-2621-4AEB-8F0A-D468C47B3CDE}"/>
              </a:ext>
            </a:extLst>
          </p:cNvPr>
          <p:cNvSpPr/>
          <p:nvPr/>
        </p:nvSpPr>
        <p:spPr>
          <a:xfrm>
            <a:off x="465889" y="1630828"/>
            <a:ext cx="2467555" cy="869585"/>
          </a:xfrm>
          <a:prstGeom prst="parallelogram">
            <a:avLst/>
          </a:prstGeom>
          <a:gradFill>
            <a:gsLst>
              <a:gs pos="48000">
                <a:srgbClr val="00B050"/>
              </a:gs>
              <a:gs pos="69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HK" sz="2400" i="1" dirty="0">
                <a:latin typeface="Arial" panose="020B0604020202020204" pitchFamily="34" charset="0"/>
                <a:cs typeface="Arial" panose="020B0604020202020204" pitchFamily="34" charset="0"/>
              </a:rPr>
              <a:t>BIPV P</a:t>
            </a:r>
            <a:r>
              <a:rPr lang="en-US" altLang="zh-HK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ilot</a:t>
            </a:r>
            <a:endParaRPr lang="en-GB" altLang="zh-HK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zh-HK" sz="2400" i="1" dirty="0">
                <a:latin typeface="Arial" panose="020B0604020202020204" pitchFamily="34" charset="0"/>
                <a:cs typeface="Arial" panose="020B0604020202020204" pitchFamily="34" charset="0"/>
              </a:rPr>
              <a:t>Scheme </a:t>
            </a:r>
            <a:endParaRPr lang="zh-HK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平行四邊形 35">
            <a:extLst>
              <a:ext uri="{FF2B5EF4-FFF2-40B4-BE49-F238E27FC236}">
                <a16:creationId xmlns:a16="http://schemas.microsoft.com/office/drawing/2014/main" id="{34B1CA15-0221-4CEE-A9A1-C3EC1CE68B76}"/>
              </a:ext>
            </a:extLst>
          </p:cNvPr>
          <p:cNvSpPr/>
          <p:nvPr/>
        </p:nvSpPr>
        <p:spPr>
          <a:xfrm>
            <a:off x="4787900" y="3817616"/>
            <a:ext cx="2616200" cy="613346"/>
          </a:xfrm>
          <a:prstGeom prst="parallelogram">
            <a:avLst/>
          </a:prstGeom>
          <a:gradFill flip="none" rotWithShape="1">
            <a:gsLst>
              <a:gs pos="47000">
                <a:srgbClr val="B375D9"/>
              </a:gs>
              <a:gs pos="93000">
                <a:schemeClr val="bg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HK" sz="2400" i="1" dirty="0">
                <a:latin typeface="Arial" panose="020B0604020202020204" pitchFamily="34" charset="0"/>
                <a:cs typeface="Arial" panose="020B0604020202020204" pitchFamily="34" charset="0"/>
              </a:rPr>
              <a:t>Feed-in-Tariff</a:t>
            </a:r>
            <a:endParaRPr lang="zh-HK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885648-AAA8-437D-A9AF-ECC5F98091FB}"/>
              </a:ext>
            </a:extLst>
          </p:cNvPr>
          <p:cNvSpPr txBox="1">
            <a:spLocks/>
          </p:cNvSpPr>
          <p:nvPr/>
        </p:nvSpPr>
        <p:spPr>
          <a:xfrm>
            <a:off x="16765" y="107200"/>
            <a:ext cx="10704443" cy="938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altLang="zh-TW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Green Energy Target for Government Premises</a:t>
            </a:r>
            <a:endParaRPr lang="zh-HK" altLang="en-US" sz="32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DC6617B-6BCA-4767-A448-558B5AB3392A}"/>
              </a:ext>
            </a:extLst>
          </p:cNvPr>
          <p:cNvGrpSpPr/>
          <p:nvPr/>
        </p:nvGrpSpPr>
        <p:grpSpPr>
          <a:xfrm>
            <a:off x="276280" y="1608148"/>
            <a:ext cx="11915720" cy="4726128"/>
            <a:chOff x="377879" y="1482969"/>
            <a:chExt cx="11915720" cy="472612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36B306C-F581-49FD-BB2A-92720973C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879" y="4029153"/>
              <a:ext cx="1137405" cy="877744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BAB58DD-6E19-4170-9B68-AFFF44E8E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268" y="5388345"/>
              <a:ext cx="936625" cy="820752"/>
            </a:xfrm>
            <a:prstGeom prst="rect">
              <a:avLst/>
            </a:prstGeom>
          </p:spPr>
        </p:pic>
        <p:sp>
          <p:nvSpPr>
            <p:cNvPr id="6" name="箭號: ＞形 5">
              <a:extLst>
                <a:ext uri="{FF2B5EF4-FFF2-40B4-BE49-F238E27FC236}">
                  <a16:creationId xmlns:a16="http://schemas.microsoft.com/office/drawing/2014/main" id="{B3689393-D83B-487D-A26D-FFE35431568D}"/>
                </a:ext>
              </a:extLst>
            </p:cNvPr>
            <p:cNvSpPr/>
            <p:nvPr/>
          </p:nvSpPr>
          <p:spPr>
            <a:xfrm>
              <a:off x="1376614" y="3860073"/>
              <a:ext cx="2661714" cy="1181100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2000" dirty="0">
                  <a:solidFill>
                    <a:schemeClr val="tx1"/>
                  </a:solidFill>
                </a:rPr>
                <a:t>2003/04 </a:t>
              </a:r>
            </a:p>
            <a:p>
              <a:pPr algn="ctr"/>
              <a:endParaRPr lang="en-US" altLang="zh-HK" sz="20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HK" sz="2000" dirty="0">
                  <a:solidFill>
                    <a:schemeClr val="tx1"/>
                  </a:solidFill>
                </a:rPr>
                <a:t>2006/07</a:t>
              </a:r>
              <a:endParaRPr lang="zh-HK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箭號: ＞形 6">
              <a:extLst>
                <a:ext uri="{FF2B5EF4-FFF2-40B4-BE49-F238E27FC236}">
                  <a16:creationId xmlns:a16="http://schemas.microsoft.com/office/drawing/2014/main" id="{69277B3E-CDF8-4064-9DA0-EDD71F70EA2C}"/>
                </a:ext>
              </a:extLst>
            </p:cNvPr>
            <p:cNvSpPr/>
            <p:nvPr/>
          </p:nvSpPr>
          <p:spPr>
            <a:xfrm>
              <a:off x="3782524" y="3868774"/>
              <a:ext cx="2661714" cy="1181100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2000" dirty="0">
                  <a:solidFill>
                    <a:schemeClr val="tx1"/>
                  </a:solidFill>
                </a:rPr>
                <a:t>2009/10</a:t>
              </a:r>
            </a:p>
            <a:p>
              <a:pPr algn="ctr"/>
              <a:endParaRPr lang="en-US" altLang="zh-HK" sz="20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HK" sz="2000" dirty="0">
                  <a:solidFill>
                    <a:schemeClr val="tx1"/>
                  </a:solidFill>
                </a:rPr>
                <a:t>2013/14</a:t>
              </a:r>
              <a:endParaRPr lang="zh-HK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箭號: ＞形 7">
              <a:extLst>
                <a:ext uri="{FF2B5EF4-FFF2-40B4-BE49-F238E27FC236}">
                  <a16:creationId xmlns:a16="http://schemas.microsoft.com/office/drawing/2014/main" id="{024A19D3-B5B5-42DB-8B23-47A4A0148516}"/>
                </a:ext>
              </a:extLst>
            </p:cNvPr>
            <p:cNvSpPr/>
            <p:nvPr/>
          </p:nvSpPr>
          <p:spPr>
            <a:xfrm>
              <a:off x="6160761" y="3860073"/>
              <a:ext cx="2661714" cy="1181100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2000" dirty="0">
                  <a:solidFill>
                    <a:schemeClr val="tx1"/>
                  </a:solidFill>
                </a:rPr>
                <a:t>2015/16</a:t>
              </a:r>
            </a:p>
            <a:p>
              <a:pPr algn="ctr"/>
              <a:endParaRPr lang="en-US" altLang="zh-HK" sz="20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HK" sz="2000" dirty="0">
                  <a:solidFill>
                    <a:schemeClr val="tx1"/>
                  </a:solidFill>
                </a:rPr>
                <a:t>2019/20</a:t>
              </a:r>
              <a:endParaRPr lang="zh-HK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" name="箭號: ＞形 8">
              <a:extLst>
                <a:ext uri="{FF2B5EF4-FFF2-40B4-BE49-F238E27FC236}">
                  <a16:creationId xmlns:a16="http://schemas.microsoft.com/office/drawing/2014/main" id="{858D63C5-3A04-48E8-9190-8F37596AFBDE}"/>
                </a:ext>
              </a:extLst>
            </p:cNvPr>
            <p:cNvSpPr/>
            <p:nvPr/>
          </p:nvSpPr>
          <p:spPr>
            <a:xfrm>
              <a:off x="8546813" y="3860073"/>
              <a:ext cx="2661714" cy="1181100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2000" dirty="0">
                  <a:solidFill>
                    <a:schemeClr val="tx1"/>
                  </a:solidFill>
                </a:rPr>
                <a:t>2020/21</a:t>
              </a:r>
            </a:p>
            <a:p>
              <a:pPr algn="ctr"/>
              <a:endParaRPr lang="en-US" altLang="zh-HK" sz="20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HK" sz="2000" dirty="0">
                  <a:solidFill>
                    <a:schemeClr val="tx1"/>
                  </a:solidFill>
                </a:rPr>
                <a:t>2024/25</a:t>
              </a:r>
              <a:endParaRPr lang="zh-HK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內容版面配置區 2">
              <a:extLst>
                <a:ext uri="{FF2B5EF4-FFF2-40B4-BE49-F238E27FC236}">
                  <a16:creationId xmlns:a16="http://schemas.microsoft.com/office/drawing/2014/main" id="{C51FEDED-2888-4C2C-B233-DA9E44BE79D3}"/>
                </a:ext>
              </a:extLst>
            </p:cNvPr>
            <p:cNvSpPr txBox="1">
              <a:spLocks/>
            </p:cNvSpPr>
            <p:nvPr/>
          </p:nvSpPr>
          <p:spPr>
            <a:xfrm>
              <a:off x="1528289" y="5499863"/>
              <a:ext cx="1976471" cy="540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zh-HK" sz="3800" dirty="0">
                  <a:solidFill>
                    <a:schemeClr val="accent2">
                      <a:lumMod val="75000"/>
                    </a:schemeClr>
                  </a:solidFill>
                  <a:latin typeface="Frutiger UltraBlack" panose="00000400000000000000" pitchFamily="2" charset="0"/>
                </a:rPr>
                <a:t>2002/03</a:t>
              </a:r>
              <a:endParaRPr lang="zh-HK" altLang="en-US" sz="3800" dirty="0">
                <a:solidFill>
                  <a:schemeClr val="accent2">
                    <a:lumMod val="75000"/>
                  </a:schemeClr>
                </a:solidFill>
                <a:latin typeface="Frutiger UltraBlack" panose="00000400000000000000" pitchFamily="2" charset="0"/>
              </a:endParaRPr>
            </a:p>
          </p:txBody>
        </p:sp>
        <p:sp>
          <p:nvSpPr>
            <p:cNvPr id="11" name="內容版面配置區 2">
              <a:extLst>
                <a:ext uri="{FF2B5EF4-FFF2-40B4-BE49-F238E27FC236}">
                  <a16:creationId xmlns:a16="http://schemas.microsoft.com/office/drawing/2014/main" id="{4AB84A05-4D3D-4634-AED1-81D7A9DFD540}"/>
                </a:ext>
              </a:extLst>
            </p:cNvPr>
            <p:cNvSpPr txBox="1">
              <a:spLocks/>
            </p:cNvSpPr>
            <p:nvPr/>
          </p:nvSpPr>
          <p:spPr>
            <a:xfrm>
              <a:off x="3928203" y="5508719"/>
              <a:ext cx="2070633" cy="540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zh-HK" sz="3800" dirty="0">
                  <a:solidFill>
                    <a:schemeClr val="accent2">
                      <a:lumMod val="75000"/>
                    </a:schemeClr>
                  </a:solidFill>
                  <a:latin typeface="Frutiger UltraBlack" panose="00000400000000000000" pitchFamily="2" charset="0"/>
                </a:rPr>
                <a:t>2007/08</a:t>
              </a:r>
              <a:endParaRPr lang="zh-HK" altLang="en-US" sz="3800" dirty="0">
                <a:solidFill>
                  <a:schemeClr val="accent2">
                    <a:lumMod val="75000"/>
                  </a:schemeClr>
                </a:solidFill>
                <a:latin typeface="Frutiger UltraBlack" panose="00000400000000000000" pitchFamily="2" charset="0"/>
              </a:endParaRPr>
            </a:p>
          </p:txBody>
        </p:sp>
        <p:sp>
          <p:nvSpPr>
            <p:cNvPr id="12" name="內容版面配置區 2">
              <a:extLst>
                <a:ext uri="{FF2B5EF4-FFF2-40B4-BE49-F238E27FC236}">
                  <a16:creationId xmlns:a16="http://schemas.microsoft.com/office/drawing/2014/main" id="{8DBDA733-CF68-47FD-836F-B04E3BD1142C}"/>
                </a:ext>
              </a:extLst>
            </p:cNvPr>
            <p:cNvSpPr txBox="1">
              <a:spLocks/>
            </p:cNvSpPr>
            <p:nvPr/>
          </p:nvSpPr>
          <p:spPr>
            <a:xfrm>
              <a:off x="6290123" y="5499863"/>
              <a:ext cx="1976471" cy="540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zh-HK" sz="3800" dirty="0">
                  <a:solidFill>
                    <a:schemeClr val="accent2">
                      <a:lumMod val="75000"/>
                    </a:schemeClr>
                  </a:solidFill>
                  <a:latin typeface="Frutiger UltraBlack" panose="00000400000000000000" pitchFamily="2" charset="0"/>
                </a:rPr>
                <a:t>2013/14</a:t>
              </a:r>
              <a:endParaRPr lang="zh-HK" altLang="en-US" sz="3800" dirty="0">
                <a:solidFill>
                  <a:schemeClr val="accent2">
                    <a:lumMod val="75000"/>
                  </a:schemeClr>
                </a:solidFill>
                <a:latin typeface="Frutiger UltraBlack" panose="00000400000000000000" pitchFamily="2" charset="0"/>
              </a:endParaRPr>
            </a:p>
          </p:txBody>
        </p:sp>
        <p:sp>
          <p:nvSpPr>
            <p:cNvPr id="13" name="內容版面配置區 2">
              <a:extLst>
                <a:ext uri="{FF2B5EF4-FFF2-40B4-BE49-F238E27FC236}">
                  <a16:creationId xmlns:a16="http://schemas.microsoft.com/office/drawing/2014/main" id="{65418518-970A-486D-AB45-2BF62C606A19}"/>
                </a:ext>
              </a:extLst>
            </p:cNvPr>
            <p:cNvSpPr txBox="1">
              <a:spLocks/>
            </p:cNvSpPr>
            <p:nvPr/>
          </p:nvSpPr>
          <p:spPr>
            <a:xfrm>
              <a:off x="8727027" y="5499863"/>
              <a:ext cx="1976471" cy="540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zh-HK" sz="3800" dirty="0">
                  <a:solidFill>
                    <a:schemeClr val="accent2">
                      <a:lumMod val="75000"/>
                    </a:schemeClr>
                  </a:solidFill>
                  <a:latin typeface="Frutiger UltraBlack" panose="00000400000000000000" pitchFamily="2" charset="0"/>
                </a:rPr>
                <a:t>2018/19</a:t>
              </a:r>
              <a:endParaRPr lang="zh-HK" altLang="en-US" sz="3800" dirty="0">
                <a:solidFill>
                  <a:schemeClr val="accent2">
                    <a:lumMod val="75000"/>
                  </a:schemeClr>
                </a:solidFill>
                <a:latin typeface="Frutiger UltraBlack" panose="00000400000000000000" pitchFamily="2" charset="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211EF22D-5E2E-4BF6-9070-8AB22B364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348" y="2454102"/>
              <a:ext cx="980573" cy="390471"/>
            </a:xfrm>
            <a:prstGeom prst="rect">
              <a:avLst/>
            </a:prstGeom>
          </p:spPr>
        </p:pic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8BE07F78-6D65-41CE-8D62-F0B0B14A4391}"/>
                </a:ext>
              </a:extLst>
            </p:cNvPr>
            <p:cNvSpPr/>
            <p:nvPr/>
          </p:nvSpPr>
          <p:spPr>
            <a:xfrm>
              <a:off x="1871427" y="1549135"/>
              <a:ext cx="1402080" cy="1982470"/>
            </a:xfrm>
            <a:custGeom>
              <a:avLst/>
              <a:gdLst/>
              <a:ahLst/>
              <a:cxnLst/>
              <a:rect l="l" t="t" r="r" b="b"/>
              <a:pathLst>
                <a:path w="1402079" h="1982470">
                  <a:moveTo>
                    <a:pt x="697357" y="0"/>
                  </a:moveTo>
                  <a:lnTo>
                    <a:pt x="652538" y="1196"/>
                  </a:lnTo>
                  <a:lnTo>
                    <a:pt x="607882" y="5245"/>
                  </a:lnTo>
                  <a:lnTo>
                    <a:pt x="563537" y="12147"/>
                  </a:lnTo>
                  <a:lnTo>
                    <a:pt x="519650" y="21905"/>
                  </a:lnTo>
                  <a:lnTo>
                    <a:pt x="476369" y="34517"/>
                  </a:lnTo>
                  <a:lnTo>
                    <a:pt x="433841" y="49986"/>
                  </a:lnTo>
                  <a:lnTo>
                    <a:pt x="392215" y="68311"/>
                  </a:lnTo>
                  <a:lnTo>
                    <a:pt x="351638" y="89495"/>
                  </a:lnTo>
                  <a:lnTo>
                    <a:pt x="312257" y="113536"/>
                  </a:lnTo>
                  <a:lnTo>
                    <a:pt x="274221" y="140437"/>
                  </a:lnTo>
                  <a:lnTo>
                    <a:pt x="237676" y="170197"/>
                  </a:lnTo>
                  <a:lnTo>
                    <a:pt x="202771" y="202818"/>
                  </a:lnTo>
                  <a:lnTo>
                    <a:pt x="170150" y="237724"/>
                  </a:lnTo>
                  <a:lnTo>
                    <a:pt x="140391" y="274268"/>
                  </a:lnTo>
                  <a:lnTo>
                    <a:pt x="113494" y="312305"/>
                  </a:lnTo>
                  <a:lnTo>
                    <a:pt x="89456" y="351685"/>
                  </a:lnTo>
                  <a:lnTo>
                    <a:pt x="68277" y="392263"/>
                  </a:lnTo>
                  <a:lnTo>
                    <a:pt x="49956" y="433889"/>
                  </a:lnTo>
                  <a:lnTo>
                    <a:pt x="34493" y="476417"/>
                  </a:lnTo>
                  <a:lnTo>
                    <a:pt x="21885" y="519698"/>
                  </a:lnTo>
                  <a:lnTo>
                    <a:pt x="12133" y="563585"/>
                  </a:lnTo>
                  <a:lnTo>
                    <a:pt x="5236" y="607930"/>
                  </a:lnTo>
                  <a:lnTo>
                    <a:pt x="1191" y="652585"/>
                  </a:lnTo>
                  <a:lnTo>
                    <a:pt x="0" y="697404"/>
                  </a:lnTo>
                  <a:lnTo>
                    <a:pt x="1659" y="742238"/>
                  </a:lnTo>
                  <a:lnTo>
                    <a:pt x="6170" y="786939"/>
                  </a:lnTo>
                  <a:lnTo>
                    <a:pt x="13530" y="831361"/>
                  </a:lnTo>
                  <a:lnTo>
                    <a:pt x="23739" y="875354"/>
                  </a:lnTo>
                  <a:lnTo>
                    <a:pt x="36795" y="918772"/>
                  </a:lnTo>
                  <a:lnTo>
                    <a:pt x="52699" y="961467"/>
                  </a:lnTo>
                  <a:lnTo>
                    <a:pt x="71448" y="1003291"/>
                  </a:lnTo>
                  <a:lnTo>
                    <a:pt x="93042" y="1044096"/>
                  </a:lnTo>
                  <a:lnTo>
                    <a:pt x="117481" y="1083736"/>
                  </a:lnTo>
                  <a:lnTo>
                    <a:pt x="144762" y="1122061"/>
                  </a:lnTo>
                  <a:lnTo>
                    <a:pt x="174886" y="1158926"/>
                  </a:lnTo>
                  <a:lnTo>
                    <a:pt x="207851" y="1194180"/>
                  </a:lnTo>
                  <a:lnTo>
                    <a:pt x="241359" y="1228469"/>
                  </a:lnTo>
                  <a:lnTo>
                    <a:pt x="274065" y="1263558"/>
                  </a:lnTo>
                  <a:lnTo>
                    <a:pt x="305970" y="1299447"/>
                  </a:lnTo>
                  <a:lnTo>
                    <a:pt x="337074" y="1336135"/>
                  </a:lnTo>
                  <a:lnTo>
                    <a:pt x="367377" y="1373623"/>
                  </a:lnTo>
                  <a:lnTo>
                    <a:pt x="396879" y="1411910"/>
                  </a:lnTo>
                  <a:lnTo>
                    <a:pt x="425581" y="1450997"/>
                  </a:lnTo>
                  <a:lnTo>
                    <a:pt x="453484" y="1490882"/>
                  </a:lnTo>
                  <a:lnTo>
                    <a:pt x="480587" y="1531567"/>
                  </a:lnTo>
                  <a:lnTo>
                    <a:pt x="506891" y="1573051"/>
                  </a:lnTo>
                  <a:lnTo>
                    <a:pt x="532396" y="1615334"/>
                  </a:lnTo>
                  <a:lnTo>
                    <a:pt x="557103" y="1658415"/>
                  </a:lnTo>
                  <a:lnTo>
                    <a:pt x="581012" y="1702296"/>
                  </a:lnTo>
                  <a:lnTo>
                    <a:pt x="604123" y="1746974"/>
                  </a:lnTo>
                  <a:lnTo>
                    <a:pt x="626437" y="1792452"/>
                  </a:lnTo>
                  <a:lnTo>
                    <a:pt x="647953" y="1838727"/>
                  </a:lnTo>
                  <a:lnTo>
                    <a:pt x="668673" y="1885801"/>
                  </a:lnTo>
                  <a:lnTo>
                    <a:pt x="688596" y="1933673"/>
                  </a:lnTo>
                  <a:lnTo>
                    <a:pt x="707723" y="1982342"/>
                  </a:lnTo>
                  <a:lnTo>
                    <a:pt x="727373" y="1931207"/>
                  </a:lnTo>
                  <a:lnTo>
                    <a:pt x="747925" y="1880969"/>
                  </a:lnTo>
                  <a:lnTo>
                    <a:pt x="769380" y="1831626"/>
                  </a:lnTo>
                  <a:lnTo>
                    <a:pt x="791738" y="1783181"/>
                  </a:lnTo>
                  <a:lnTo>
                    <a:pt x="814997" y="1735633"/>
                  </a:lnTo>
                  <a:lnTo>
                    <a:pt x="839158" y="1688982"/>
                  </a:lnTo>
                  <a:lnTo>
                    <a:pt x="864221" y="1643229"/>
                  </a:lnTo>
                  <a:lnTo>
                    <a:pt x="890185" y="1598373"/>
                  </a:lnTo>
                  <a:lnTo>
                    <a:pt x="917051" y="1554416"/>
                  </a:lnTo>
                  <a:lnTo>
                    <a:pt x="944817" y="1511357"/>
                  </a:lnTo>
                  <a:lnTo>
                    <a:pt x="973483" y="1469197"/>
                  </a:lnTo>
                  <a:lnTo>
                    <a:pt x="1003050" y="1427936"/>
                  </a:lnTo>
                  <a:lnTo>
                    <a:pt x="1033516" y="1387574"/>
                  </a:lnTo>
                  <a:lnTo>
                    <a:pt x="1064883" y="1348111"/>
                  </a:lnTo>
                  <a:lnTo>
                    <a:pt x="1097148" y="1309548"/>
                  </a:lnTo>
                  <a:lnTo>
                    <a:pt x="1130313" y="1271885"/>
                  </a:lnTo>
                  <a:lnTo>
                    <a:pt x="1164377" y="1235123"/>
                  </a:lnTo>
                  <a:lnTo>
                    <a:pt x="1199340" y="1199261"/>
                  </a:lnTo>
                  <a:lnTo>
                    <a:pt x="1231946" y="1164355"/>
                  </a:lnTo>
                  <a:lnTo>
                    <a:pt x="1261693" y="1127811"/>
                  </a:lnTo>
                  <a:lnTo>
                    <a:pt x="1288580" y="1089774"/>
                  </a:lnTo>
                  <a:lnTo>
                    <a:pt x="1312610" y="1050394"/>
                  </a:lnTo>
                  <a:lnTo>
                    <a:pt x="1333783" y="1009816"/>
                  </a:lnTo>
                  <a:lnTo>
                    <a:pt x="1352099" y="968190"/>
                  </a:lnTo>
                  <a:lnTo>
                    <a:pt x="1367559" y="925662"/>
                  </a:lnTo>
                  <a:lnTo>
                    <a:pt x="1380164" y="882381"/>
                  </a:lnTo>
                  <a:lnTo>
                    <a:pt x="1389915" y="838494"/>
                  </a:lnTo>
                  <a:lnTo>
                    <a:pt x="1396812" y="794149"/>
                  </a:lnTo>
                  <a:lnTo>
                    <a:pt x="1400856" y="749494"/>
                  </a:lnTo>
                  <a:lnTo>
                    <a:pt x="1402048" y="704675"/>
                  </a:lnTo>
                  <a:lnTo>
                    <a:pt x="1400388" y="659841"/>
                  </a:lnTo>
                  <a:lnTo>
                    <a:pt x="1395877" y="615140"/>
                  </a:lnTo>
                  <a:lnTo>
                    <a:pt x="1388517" y="570718"/>
                  </a:lnTo>
                  <a:lnTo>
                    <a:pt x="1378306" y="526725"/>
                  </a:lnTo>
                  <a:lnTo>
                    <a:pt x="1365248" y="483307"/>
                  </a:lnTo>
                  <a:lnTo>
                    <a:pt x="1349341" y="440612"/>
                  </a:lnTo>
                  <a:lnTo>
                    <a:pt x="1330587" y="398788"/>
                  </a:lnTo>
                  <a:lnTo>
                    <a:pt x="1308986" y="357983"/>
                  </a:lnTo>
                  <a:lnTo>
                    <a:pt x="1284540" y="318343"/>
                  </a:lnTo>
                  <a:lnTo>
                    <a:pt x="1257248" y="280018"/>
                  </a:lnTo>
                  <a:lnTo>
                    <a:pt x="1227112" y="243153"/>
                  </a:lnTo>
                  <a:lnTo>
                    <a:pt x="1194133" y="207899"/>
                  </a:lnTo>
                  <a:lnTo>
                    <a:pt x="1158878" y="174919"/>
                  </a:lnTo>
                  <a:lnTo>
                    <a:pt x="1122014" y="144783"/>
                  </a:lnTo>
                  <a:lnTo>
                    <a:pt x="1083688" y="117492"/>
                  </a:lnTo>
                  <a:lnTo>
                    <a:pt x="1044049" y="93046"/>
                  </a:lnTo>
                  <a:lnTo>
                    <a:pt x="1003243" y="71446"/>
                  </a:lnTo>
                  <a:lnTo>
                    <a:pt x="961419" y="52693"/>
                  </a:lnTo>
                  <a:lnTo>
                    <a:pt x="918724" y="36787"/>
                  </a:lnTo>
                  <a:lnTo>
                    <a:pt x="875306" y="23730"/>
                  </a:lnTo>
                  <a:lnTo>
                    <a:pt x="831313" y="13522"/>
                  </a:lnTo>
                  <a:lnTo>
                    <a:pt x="786892" y="6163"/>
                  </a:lnTo>
                  <a:lnTo>
                    <a:pt x="742190" y="1656"/>
                  </a:lnTo>
                  <a:lnTo>
                    <a:pt x="69735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2B60CC18-BDC2-4F3E-8E11-8DFB72D4EFC4}"/>
                </a:ext>
              </a:extLst>
            </p:cNvPr>
            <p:cNvSpPr/>
            <p:nvPr/>
          </p:nvSpPr>
          <p:spPr>
            <a:xfrm>
              <a:off x="1949738" y="1615301"/>
              <a:ext cx="1242060" cy="1287780"/>
            </a:xfrm>
            <a:custGeom>
              <a:avLst/>
              <a:gdLst/>
              <a:ahLst/>
              <a:cxnLst/>
              <a:rect l="l" t="t" r="r" b="b"/>
              <a:pathLst>
                <a:path w="1242060" h="1287780">
                  <a:moveTo>
                    <a:pt x="621030" y="0"/>
                  </a:moveTo>
                  <a:lnTo>
                    <a:pt x="574676" y="1766"/>
                  </a:lnTo>
                  <a:lnTo>
                    <a:pt x="529249" y="6981"/>
                  </a:lnTo>
                  <a:lnTo>
                    <a:pt x="484868" y="15521"/>
                  </a:lnTo>
                  <a:lnTo>
                    <a:pt x="441653" y="27262"/>
                  </a:lnTo>
                  <a:lnTo>
                    <a:pt x="399724" y="42078"/>
                  </a:lnTo>
                  <a:lnTo>
                    <a:pt x="359201" y="59846"/>
                  </a:lnTo>
                  <a:lnTo>
                    <a:pt x="320204" y="80440"/>
                  </a:lnTo>
                  <a:lnTo>
                    <a:pt x="282854" y="103737"/>
                  </a:lnTo>
                  <a:lnTo>
                    <a:pt x="247269" y="129611"/>
                  </a:lnTo>
                  <a:lnTo>
                    <a:pt x="213571" y="157938"/>
                  </a:lnTo>
                  <a:lnTo>
                    <a:pt x="181879" y="188595"/>
                  </a:lnTo>
                  <a:lnTo>
                    <a:pt x="152314" y="221455"/>
                  </a:lnTo>
                  <a:lnTo>
                    <a:pt x="124994" y="256394"/>
                  </a:lnTo>
                  <a:lnTo>
                    <a:pt x="100041" y="293289"/>
                  </a:lnTo>
                  <a:lnTo>
                    <a:pt x="77574" y="332015"/>
                  </a:lnTo>
                  <a:lnTo>
                    <a:pt x="57713" y="372446"/>
                  </a:lnTo>
                  <a:lnTo>
                    <a:pt x="40578" y="414459"/>
                  </a:lnTo>
                  <a:lnTo>
                    <a:pt x="26290" y="457929"/>
                  </a:lnTo>
                  <a:lnTo>
                    <a:pt x="14968" y="502732"/>
                  </a:lnTo>
                  <a:lnTo>
                    <a:pt x="6732" y="548743"/>
                  </a:lnTo>
                  <a:lnTo>
                    <a:pt x="1703" y="595837"/>
                  </a:lnTo>
                  <a:lnTo>
                    <a:pt x="0" y="643889"/>
                  </a:lnTo>
                  <a:lnTo>
                    <a:pt x="1703" y="691942"/>
                  </a:lnTo>
                  <a:lnTo>
                    <a:pt x="6732" y="739036"/>
                  </a:lnTo>
                  <a:lnTo>
                    <a:pt x="14968" y="785047"/>
                  </a:lnTo>
                  <a:lnTo>
                    <a:pt x="26290" y="829850"/>
                  </a:lnTo>
                  <a:lnTo>
                    <a:pt x="40578" y="873320"/>
                  </a:lnTo>
                  <a:lnTo>
                    <a:pt x="57713" y="915333"/>
                  </a:lnTo>
                  <a:lnTo>
                    <a:pt x="77574" y="955764"/>
                  </a:lnTo>
                  <a:lnTo>
                    <a:pt x="100041" y="994490"/>
                  </a:lnTo>
                  <a:lnTo>
                    <a:pt x="124994" y="1031385"/>
                  </a:lnTo>
                  <a:lnTo>
                    <a:pt x="152314" y="1066324"/>
                  </a:lnTo>
                  <a:lnTo>
                    <a:pt x="181879" y="1099185"/>
                  </a:lnTo>
                  <a:lnTo>
                    <a:pt x="213571" y="1129841"/>
                  </a:lnTo>
                  <a:lnTo>
                    <a:pt x="247269" y="1158168"/>
                  </a:lnTo>
                  <a:lnTo>
                    <a:pt x="282854" y="1184042"/>
                  </a:lnTo>
                  <a:lnTo>
                    <a:pt x="320204" y="1207339"/>
                  </a:lnTo>
                  <a:lnTo>
                    <a:pt x="359201" y="1227933"/>
                  </a:lnTo>
                  <a:lnTo>
                    <a:pt x="399724" y="1245701"/>
                  </a:lnTo>
                  <a:lnTo>
                    <a:pt x="441653" y="1260517"/>
                  </a:lnTo>
                  <a:lnTo>
                    <a:pt x="484868" y="1272258"/>
                  </a:lnTo>
                  <a:lnTo>
                    <a:pt x="529249" y="1280798"/>
                  </a:lnTo>
                  <a:lnTo>
                    <a:pt x="574676" y="1286013"/>
                  </a:lnTo>
                  <a:lnTo>
                    <a:pt x="621030" y="1287780"/>
                  </a:lnTo>
                  <a:lnTo>
                    <a:pt x="667383" y="1286013"/>
                  </a:lnTo>
                  <a:lnTo>
                    <a:pt x="712810" y="1280798"/>
                  </a:lnTo>
                  <a:lnTo>
                    <a:pt x="757191" y="1272258"/>
                  </a:lnTo>
                  <a:lnTo>
                    <a:pt x="800406" y="1260517"/>
                  </a:lnTo>
                  <a:lnTo>
                    <a:pt x="842335" y="1245701"/>
                  </a:lnTo>
                  <a:lnTo>
                    <a:pt x="882858" y="1227933"/>
                  </a:lnTo>
                  <a:lnTo>
                    <a:pt x="921855" y="1207339"/>
                  </a:lnTo>
                  <a:lnTo>
                    <a:pt x="959205" y="1184042"/>
                  </a:lnTo>
                  <a:lnTo>
                    <a:pt x="994790" y="1158168"/>
                  </a:lnTo>
                  <a:lnTo>
                    <a:pt x="1028488" y="1129841"/>
                  </a:lnTo>
                  <a:lnTo>
                    <a:pt x="1060180" y="1099185"/>
                  </a:lnTo>
                  <a:lnTo>
                    <a:pt x="1089745" y="1066324"/>
                  </a:lnTo>
                  <a:lnTo>
                    <a:pt x="1117065" y="1031385"/>
                  </a:lnTo>
                  <a:lnTo>
                    <a:pt x="1142018" y="994490"/>
                  </a:lnTo>
                  <a:lnTo>
                    <a:pt x="1164485" y="955764"/>
                  </a:lnTo>
                  <a:lnTo>
                    <a:pt x="1184346" y="915333"/>
                  </a:lnTo>
                  <a:lnTo>
                    <a:pt x="1201481" y="873320"/>
                  </a:lnTo>
                  <a:lnTo>
                    <a:pt x="1215769" y="829850"/>
                  </a:lnTo>
                  <a:lnTo>
                    <a:pt x="1227091" y="785047"/>
                  </a:lnTo>
                  <a:lnTo>
                    <a:pt x="1235327" y="739036"/>
                  </a:lnTo>
                  <a:lnTo>
                    <a:pt x="1240356" y="691942"/>
                  </a:lnTo>
                  <a:lnTo>
                    <a:pt x="1242060" y="643889"/>
                  </a:lnTo>
                  <a:lnTo>
                    <a:pt x="1240356" y="595837"/>
                  </a:lnTo>
                  <a:lnTo>
                    <a:pt x="1235327" y="548743"/>
                  </a:lnTo>
                  <a:lnTo>
                    <a:pt x="1227091" y="502732"/>
                  </a:lnTo>
                  <a:lnTo>
                    <a:pt x="1215769" y="457929"/>
                  </a:lnTo>
                  <a:lnTo>
                    <a:pt x="1201481" y="414459"/>
                  </a:lnTo>
                  <a:lnTo>
                    <a:pt x="1184346" y="372446"/>
                  </a:lnTo>
                  <a:lnTo>
                    <a:pt x="1164485" y="332015"/>
                  </a:lnTo>
                  <a:lnTo>
                    <a:pt x="1142018" y="293289"/>
                  </a:lnTo>
                  <a:lnTo>
                    <a:pt x="1117065" y="256394"/>
                  </a:lnTo>
                  <a:lnTo>
                    <a:pt x="1089745" y="221455"/>
                  </a:lnTo>
                  <a:lnTo>
                    <a:pt x="1060180" y="188595"/>
                  </a:lnTo>
                  <a:lnTo>
                    <a:pt x="1028488" y="157938"/>
                  </a:lnTo>
                  <a:lnTo>
                    <a:pt x="994790" y="129611"/>
                  </a:lnTo>
                  <a:lnTo>
                    <a:pt x="959205" y="103737"/>
                  </a:lnTo>
                  <a:lnTo>
                    <a:pt x="921855" y="80440"/>
                  </a:lnTo>
                  <a:lnTo>
                    <a:pt x="882858" y="59846"/>
                  </a:lnTo>
                  <a:lnTo>
                    <a:pt x="842335" y="42078"/>
                  </a:lnTo>
                  <a:lnTo>
                    <a:pt x="800406" y="27262"/>
                  </a:lnTo>
                  <a:lnTo>
                    <a:pt x="757191" y="15521"/>
                  </a:lnTo>
                  <a:lnTo>
                    <a:pt x="712810" y="6981"/>
                  </a:lnTo>
                  <a:lnTo>
                    <a:pt x="667383" y="1766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EA8B62C8-A9B8-4DA0-84B4-84CA7912CA16}"/>
                </a:ext>
              </a:extLst>
            </p:cNvPr>
            <p:cNvSpPr txBox="1"/>
            <p:nvPr/>
          </p:nvSpPr>
          <p:spPr>
            <a:xfrm>
              <a:off x="2047658" y="1728592"/>
              <a:ext cx="1061085" cy="530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17804">
                <a:lnSpc>
                  <a:spcPts val="2350"/>
                </a:lnSpc>
                <a:spcBef>
                  <a:spcPts val="95"/>
                </a:spcBef>
              </a:pPr>
              <a:r>
                <a:rPr lang="en-US" sz="22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6.9</a:t>
              </a:r>
              <a:r>
                <a:rPr sz="22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%</a:t>
              </a:r>
              <a:endParaRPr sz="2200" dirty="0">
                <a:latin typeface="Calibri"/>
                <a:cs typeface="Calibri"/>
              </a:endParaRPr>
            </a:p>
            <a:p>
              <a:pPr marL="12700">
                <a:lnSpc>
                  <a:spcPts val="1630"/>
                </a:lnSpc>
              </a:pPr>
              <a:r>
                <a:rPr sz="1600" spc="-5" dirty="0">
                  <a:latin typeface="Calibri"/>
                  <a:cs typeface="Calibri"/>
                </a:rPr>
                <a:t>Actual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result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E5A3A2B0-C4AC-4D03-AF3E-866B2B6229A7}"/>
                </a:ext>
              </a:extLst>
            </p:cNvPr>
            <p:cNvSpPr txBox="1"/>
            <p:nvPr/>
          </p:nvSpPr>
          <p:spPr>
            <a:xfrm>
              <a:off x="2336330" y="2301615"/>
              <a:ext cx="535305" cy="530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4135">
                <a:lnSpc>
                  <a:spcPts val="2350"/>
                </a:lnSpc>
                <a:spcBef>
                  <a:spcPts val="95"/>
                </a:spcBef>
              </a:pPr>
              <a:r>
                <a:rPr lang="en-US" sz="2200" b="1" spc="-55" dirty="0">
                  <a:solidFill>
                    <a:srgbClr val="FF0000"/>
                  </a:solidFill>
                  <a:latin typeface="Calibri"/>
                  <a:cs typeface="Calibri"/>
                </a:rPr>
                <a:t>6</a:t>
              </a:r>
              <a:r>
                <a:rPr sz="2200" b="1" spc="-55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sz="2200" b="1" spc="-5" dirty="0">
                  <a:solidFill>
                    <a:srgbClr val="FF0000"/>
                  </a:solidFill>
                  <a:latin typeface="Calibri"/>
                  <a:cs typeface="Calibri"/>
                </a:rPr>
                <a:t>%</a:t>
              </a:r>
              <a:endParaRPr sz="2200" dirty="0">
                <a:latin typeface="Calibri"/>
                <a:cs typeface="Calibri"/>
              </a:endParaRPr>
            </a:p>
            <a:p>
              <a:pPr marL="12700">
                <a:lnSpc>
                  <a:spcPts val="1630"/>
                </a:lnSpc>
              </a:pPr>
              <a:r>
                <a:rPr sz="1600" spc="-125" dirty="0">
                  <a:latin typeface="Calibri"/>
                  <a:cs typeface="Calibri"/>
                </a:rPr>
                <a:t>T</a:t>
              </a:r>
              <a:r>
                <a:rPr sz="1600" spc="-5" dirty="0">
                  <a:latin typeface="Calibri"/>
                  <a:cs typeface="Calibri"/>
                </a:rPr>
                <a:t>a</a:t>
              </a:r>
              <a:r>
                <a:rPr sz="1600" spc="-35" dirty="0">
                  <a:latin typeface="Calibri"/>
                  <a:cs typeface="Calibri"/>
                </a:rPr>
                <a:t>r</a:t>
              </a:r>
              <a:r>
                <a:rPr sz="1600" spc="-15" dirty="0">
                  <a:latin typeface="Calibri"/>
                  <a:cs typeface="Calibri"/>
                </a:rPr>
                <a:t>g</a:t>
              </a:r>
              <a:r>
                <a:rPr sz="1600" spc="-20" dirty="0">
                  <a:latin typeface="Calibri"/>
                  <a:cs typeface="Calibri"/>
                </a:rPr>
                <a:t>e</a:t>
              </a:r>
              <a:r>
                <a:rPr sz="1600" spc="-5" dirty="0">
                  <a:latin typeface="Calibri"/>
                  <a:cs typeface="Calibri"/>
                </a:rPr>
                <a:t>t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425820DA-80F6-4213-B9B3-025822F970C8}"/>
                </a:ext>
              </a:extLst>
            </p:cNvPr>
            <p:cNvSpPr/>
            <p:nvPr/>
          </p:nvSpPr>
          <p:spPr>
            <a:xfrm>
              <a:off x="1975138" y="2301615"/>
              <a:ext cx="1179195" cy="0"/>
            </a:xfrm>
            <a:custGeom>
              <a:avLst/>
              <a:gdLst/>
              <a:ahLst/>
              <a:cxnLst/>
              <a:rect l="l" t="t" r="r" b="b"/>
              <a:pathLst>
                <a:path w="1179195">
                  <a:moveTo>
                    <a:pt x="0" y="0"/>
                  </a:moveTo>
                  <a:lnTo>
                    <a:pt x="1178686" y="0"/>
                  </a:lnTo>
                </a:path>
              </a:pathLst>
            </a:custGeom>
            <a:ln w="762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34017689-0FC5-4F3E-BE98-BB1E212BA7D0}"/>
                </a:ext>
              </a:extLst>
            </p:cNvPr>
            <p:cNvSpPr/>
            <p:nvPr/>
          </p:nvSpPr>
          <p:spPr>
            <a:xfrm>
              <a:off x="4384157" y="1521291"/>
              <a:ext cx="1402080" cy="1982470"/>
            </a:xfrm>
            <a:custGeom>
              <a:avLst/>
              <a:gdLst/>
              <a:ahLst/>
              <a:cxnLst/>
              <a:rect l="l" t="t" r="r" b="b"/>
              <a:pathLst>
                <a:path w="1402079" h="1982470">
                  <a:moveTo>
                    <a:pt x="697357" y="0"/>
                  </a:moveTo>
                  <a:lnTo>
                    <a:pt x="652538" y="1196"/>
                  </a:lnTo>
                  <a:lnTo>
                    <a:pt x="607882" y="5245"/>
                  </a:lnTo>
                  <a:lnTo>
                    <a:pt x="563537" y="12147"/>
                  </a:lnTo>
                  <a:lnTo>
                    <a:pt x="519650" y="21905"/>
                  </a:lnTo>
                  <a:lnTo>
                    <a:pt x="476369" y="34517"/>
                  </a:lnTo>
                  <a:lnTo>
                    <a:pt x="433841" y="49986"/>
                  </a:lnTo>
                  <a:lnTo>
                    <a:pt x="392215" y="68311"/>
                  </a:lnTo>
                  <a:lnTo>
                    <a:pt x="351638" y="89495"/>
                  </a:lnTo>
                  <a:lnTo>
                    <a:pt x="312257" y="113536"/>
                  </a:lnTo>
                  <a:lnTo>
                    <a:pt x="274221" y="140437"/>
                  </a:lnTo>
                  <a:lnTo>
                    <a:pt x="237676" y="170197"/>
                  </a:lnTo>
                  <a:lnTo>
                    <a:pt x="202771" y="202818"/>
                  </a:lnTo>
                  <a:lnTo>
                    <a:pt x="170150" y="237724"/>
                  </a:lnTo>
                  <a:lnTo>
                    <a:pt x="140391" y="274268"/>
                  </a:lnTo>
                  <a:lnTo>
                    <a:pt x="113494" y="312305"/>
                  </a:lnTo>
                  <a:lnTo>
                    <a:pt x="89456" y="351685"/>
                  </a:lnTo>
                  <a:lnTo>
                    <a:pt x="68277" y="392263"/>
                  </a:lnTo>
                  <a:lnTo>
                    <a:pt x="49956" y="433889"/>
                  </a:lnTo>
                  <a:lnTo>
                    <a:pt x="34493" y="476417"/>
                  </a:lnTo>
                  <a:lnTo>
                    <a:pt x="21885" y="519698"/>
                  </a:lnTo>
                  <a:lnTo>
                    <a:pt x="12133" y="563585"/>
                  </a:lnTo>
                  <a:lnTo>
                    <a:pt x="5236" y="607930"/>
                  </a:lnTo>
                  <a:lnTo>
                    <a:pt x="1191" y="652585"/>
                  </a:lnTo>
                  <a:lnTo>
                    <a:pt x="0" y="697404"/>
                  </a:lnTo>
                  <a:lnTo>
                    <a:pt x="1659" y="742238"/>
                  </a:lnTo>
                  <a:lnTo>
                    <a:pt x="6170" y="786939"/>
                  </a:lnTo>
                  <a:lnTo>
                    <a:pt x="13530" y="831361"/>
                  </a:lnTo>
                  <a:lnTo>
                    <a:pt x="23739" y="875354"/>
                  </a:lnTo>
                  <a:lnTo>
                    <a:pt x="36795" y="918772"/>
                  </a:lnTo>
                  <a:lnTo>
                    <a:pt x="52699" y="961467"/>
                  </a:lnTo>
                  <a:lnTo>
                    <a:pt x="71448" y="1003291"/>
                  </a:lnTo>
                  <a:lnTo>
                    <a:pt x="93042" y="1044096"/>
                  </a:lnTo>
                  <a:lnTo>
                    <a:pt x="117481" y="1083736"/>
                  </a:lnTo>
                  <a:lnTo>
                    <a:pt x="144762" y="1122061"/>
                  </a:lnTo>
                  <a:lnTo>
                    <a:pt x="174886" y="1158926"/>
                  </a:lnTo>
                  <a:lnTo>
                    <a:pt x="207851" y="1194180"/>
                  </a:lnTo>
                  <a:lnTo>
                    <a:pt x="241359" y="1228469"/>
                  </a:lnTo>
                  <a:lnTo>
                    <a:pt x="274065" y="1263558"/>
                  </a:lnTo>
                  <a:lnTo>
                    <a:pt x="305970" y="1299447"/>
                  </a:lnTo>
                  <a:lnTo>
                    <a:pt x="337074" y="1336135"/>
                  </a:lnTo>
                  <a:lnTo>
                    <a:pt x="367377" y="1373623"/>
                  </a:lnTo>
                  <a:lnTo>
                    <a:pt x="396879" y="1411910"/>
                  </a:lnTo>
                  <a:lnTo>
                    <a:pt x="425581" y="1450997"/>
                  </a:lnTo>
                  <a:lnTo>
                    <a:pt x="453484" y="1490882"/>
                  </a:lnTo>
                  <a:lnTo>
                    <a:pt x="480587" y="1531567"/>
                  </a:lnTo>
                  <a:lnTo>
                    <a:pt x="506891" y="1573051"/>
                  </a:lnTo>
                  <a:lnTo>
                    <a:pt x="532396" y="1615334"/>
                  </a:lnTo>
                  <a:lnTo>
                    <a:pt x="557103" y="1658415"/>
                  </a:lnTo>
                  <a:lnTo>
                    <a:pt x="581012" y="1702296"/>
                  </a:lnTo>
                  <a:lnTo>
                    <a:pt x="604123" y="1746974"/>
                  </a:lnTo>
                  <a:lnTo>
                    <a:pt x="626437" y="1792452"/>
                  </a:lnTo>
                  <a:lnTo>
                    <a:pt x="647953" y="1838727"/>
                  </a:lnTo>
                  <a:lnTo>
                    <a:pt x="668673" y="1885801"/>
                  </a:lnTo>
                  <a:lnTo>
                    <a:pt x="688596" y="1933673"/>
                  </a:lnTo>
                  <a:lnTo>
                    <a:pt x="707723" y="1982342"/>
                  </a:lnTo>
                  <a:lnTo>
                    <a:pt x="727373" y="1931207"/>
                  </a:lnTo>
                  <a:lnTo>
                    <a:pt x="747925" y="1880969"/>
                  </a:lnTo>
                  <a:lnTo>
                    <a:pt x="769380" y="1831626"/>
                  </a:lnTo>
                  <a:lnTo>
                    <a:pt x="791738" y="1783181"/>
                  </a:lnTo>
                  <a:lnTo>
                    <a:pt x="814997" y="1735633"/>
                  </a:lnTo>
                  <a:lnTo>
                    <a:pt x="839158" y="1688982"/>
                  </a:lnTo>
                  <a:lnTo>
                    <a:pt x="864221" y="1643229"/>
                  </a:lnTo>
                  <a:lnTo>
                    <a:pt x="890185" y="1598373"/>
                  </a:lnTo>
                  <a:lnTo>
                    <a:pt x="917051" y="1554416"/>
                  </a:lnTo>
                  <a:lnTo>
                    <a:pt x="944817" y="1511357"/>
                  </a:lnTo>
                  <a:lnTo>
                    <a:pt x="973483" y="1469197"/>
                  </a:lnTo>
                  <a:lnTo>
                    <a:pt x="1003050" y="1427936"/>
                  </a:lnTo>
                  <a:lnTo>
                    <a:pt x="1033516" y="1387574"/>
                  </a:lnTo>
                  <a:lnTo>
                    <a:pt x="1064883" y="1348111"/>
                  </a:lnTo>
                  <a:lnTo>
                    <a:pt x="1097148" y="1309548"/>
                  </a:lnTo>
                  <a:lnTo>
                    <a:pt x="1130313" y="1271885"/>
                  </a:lnTo>
                  <a:lnTo>
                    <a:pt x="1164377" y="1235123"/>
                  </a:lnTo>
                  <a:lnTo>
                    <a:pt x="1199340" y="1199261"/>
                  </a:lnTo>
                  <a:lnTo>
                    <a:pt x="1231946" y="1164355"/>
                  </a:lnTo>
                  <a:lnTo>
                    <a:pt x="1261693" y="1127811"/>
                  </a:lnTo>
                  <a:lnTo>
                    <a:pt x="1288580" y="1089774"/>
                  </a:lnTo>
                  <a:lnTo>
                    <a:pt x="1312610" y="1050394"/>
                  </a:lnTo>
                  <a:lnTo>
                    <a:pt x="1333783" y="1009816"/>
                  </a:lnTo>
                  <a:lnTo>
                    <a:pt x="1352099" y="968190"/>
                  </a:lnTo>
                  <a:lnTo>
                    <a:pt x="1367559" y="925662"/>
                  </a:lnTo>
                  <a:lnTo>
                    <a:pt x="1380164" y="882381"/>
                  </a:lnTo>
                  <a:lnTo>
                    <a:pt x="1389915" y="838494"/>
                  </a:lnTo>
                  <a:lnTo>
                    <a:pt x="1396812" y="794149"/>
                  </a:lnTo>
                  <a:lnTo>
                    <a:pt x="1400856" y="749494"/>
                  </a:lnTo>
                  <a:lnTo>
                    <a:pt x="1402048" y="704675"/>
                  </a:lnTo>
                  <a:lnTo>
                    <a:pt x="1400388" y="659841"/>
                  </a:lnTo>
                  <a:lnTo>
                    <a:pt x="1395877" y="615140"/>
                  </a:lnTo>
                  <a:lnTo>
                    <a:pt x="1388517" y="570718"/>
                  </a:lnTo>
                  <a:lnTo>
                    <a:pt x="1378306" y="526725"/>
                  </a:lnTo>
                  <a:lnTo>
                    <a:pt x="1365248" y="483307"/>
                  </a:lnTo>
                  <a:lnTo>
                    <a:pt x="1349341" y="440612"/>
                  </a:lnTo>
                  <a:lnTo>
                    <a:pt x="1330587" y="398788"/>
                  </a:lnTo>
                  <a:lnTo>
                    <a:pt x="1308986" y="357983"/>
                  </a:lnTo>
                  <a:lnTo>
                    <a:pt x="1284540" y="318343"/>
                  </a:lnTo>
                  <a:lnTo>
                    <a:pt x="1257248" y="280018"/>
                  </a:lnTo>
                  <a:lnTo>
                    <a:pt x="1227112" y="243153"/>
                  </a:lnTo>
                  <a:lnTo>
                    <a:pt x="1194133" y="207899"/>
                  </a:lnTo>
                  <a:lnTo>
                    <a:pt x="1158878" y="174919"/>
                  </a:lnTo>
                  <a:lnTo>
                    <a:pt x="1122014" y="144783"/>
                  </a:lnTo>
                  <a:lnTo>
                    <a:pt x="1083688" y="117492"/>
                  </a:lnTo>
                  <a:lnTo>
                    <a:pt x="1044049" y="93046"/>
                  </a:lnTo>
                  <a:lnTo>
                    <a:pt x="1003243" y="71446"/>
                  </a:lnTo>
                  <a:lnTo>
                    <a:pt x="961419" y="52693"/>
                  </a:lnTo>
                  <a:lnTo>
                    <a:pt x="918724" y="36787"/>
                  </a:lnTo>
                  <a:lnTo>
                    <a:pt x="875306" y="23730"/>
                  </a:lnTo>
                  <a:lnTo>
                    <a:pt x="831313" y="13522"/>
                  </a:lnTo>
                  <a:lnTo>
                    <a:pt x="786892" y="6163"/>
                  </a:lnTo>
                  <a:lnTo>
                    <a:pt x="742190" y="1656"/>
                  </a:lnTo>
                  <a:lnTo>
                    <a:pt x="69735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375EB8C7-828D-4886-ADB5-A30D6DC55547}"/>
                </a:ext>
              </a:extLst>
            </p:cNvPr>
            <p:cNvSpPr/>
            <p:nvPr/>
          </p:nvSpPr>
          <p:spPr>
            <a:xfrm>
              <a:off x="4462468" y="1587457"/>
              <a:ext cx="1242060" cy="1287780"/>
            </a:xfrm>
            <a:custGeom>
              <a:avLst/>
              <a:gdLst/>
              <a:ahLst/>
              <a:cxnLst/>
              <a:rect l="l" t="t" r="r" b="b"/>
              <a:pathLst>
                <a:path w="1242060" h="1287780">
                  <a:moveTo>
                    <a:pt x="621030" y="0"/>
                  </a:moveTo>
                  <a:lnTo>
                    <a:pt x="574676" y="1766"/>
                  </a:lnTo>
                  <a:lnTo>
                    <a:pt x="529249" y="6981"/>
                  </a:lnTo>
                  <a:lnTo>
                    <a:pt x="484868" y="15521"/>
                  </a:lnTo>
                  <a:lnTo>
                    <a:pt x="441653" y="27262"/>
                  </a:lnTo>
                  <a:lnTo>
                    <a:pt x="399724" y="42078"/>
                  </a:lnTo>
                  <a:lnTo>
                    <a:pt x="359201" y="59846"/>
                  </a:lnTo>
                  <a:lnTo>
                    <a:pt x="320204" y="80440"/>
                  </a:lnTo>
                  <a:lnTo>
                    <a:pt x="282854" y="103737"/>
                  </a:lnTo>
                  <a:lnTo>
                    <a:pt x="247269" y="129611"/>
                  </a:lnTo>
                  <a:lnTo>
                    <a:pt x="213571" y="157938"/>
                  </a:lnTo>
                  <a:lnTo>
                    <a:pt x="181879" y="188595"/>
                  </a:lnTo>
                  <a:lnTo>
                    <a:pt x="152314" y="221455"/>
                  </a:lnTo>
                  <a:lnTo>
                    <a:pt x="124994" y="256394"/>
                  </a:lnTo>
                  <a:lnTo>
                    <a:pt x="100041" y="293289"/>
                  </a:lnTo>
                  <a:lnTo>
                    <a:pt x="77574" y="332015"/>
                  </a:lnTo>
                  <a:lnTo>
                    <a:pt x="57713" y="372446"/>
                  </a:lnTo>
                  <a:lnTo>
                    <a:pt x="40578" y="414459"/>
                  </a:lnTo>
                  <a:lnTo>
                    <a:pt x="26290" y="457929"/>
                  </a:lnTo>
                  <a:lnTo>
                    <a:pt x="14968" y="502732"/>
                  </a:lnTo>
                  <a:lnTo>
                    <a:pt x="6732" y="548743"/>
                  </a:lnTo>
                  <a:lnTo>
                    <a:pt x="1703" y="595837"/>
                  </a:lnTo>
                  <a:lnTo>
                    <a:pt x="0" y="643889"/>
                  </a:lnTo>
                  <a:lnTo>
                    <a:pt x="1703" y="691942"/>
                  </a:lnTo>
                  <a:lnTo>
                    <a:pt x="6732" y="739036"/>
                  </a:lnTo>
                  <a:lnTo>
                    <a:pt x="14968" y="785047"/>
                  </a:lnTo>
                  <a:lnTo>
                    <a:pt x="26290" y="829850"/>
                  </a:lnTo>
                  <a:lnTo>
                    <a:pt x="40578" y="873320"/>
                  </a:lnTo>
                  <a:lnTo>
                    <a:pt x="57713" y="915333"/>
                  </a:lnTo>
                  <a:lnTo>
                    <a:pt x="77574" y="955764"/>
                  </a:lnTo>
                  <a:lnTo>
                    <a:pt x="100041" y="994490"/>
                  </a:lnTo>
                  <a:lnTo>
                    <a:pt x="124994" y="1031385"/>
                  </a:lnTo>
                  <a:lnTo>
                    <a:pt x="152314" y="1066324"/>
                  </a:lnTo>
                  <a:lnTo>
                    <a:pt x="181879" y="1099185"/>
                  </a:lnTo>
                  <a:lnTo>
                    <a:pt x="213571" y="1129841"/>
                  </a:lnTo>
                  <a:lnTo>
                    <a:pt x="247269" y="1158168"/>
                  </a:lnTo>
                  <a:lnTo>
                    <a:pt x="282854" y="1184042"/>
                  </a:lnTo>
                  <a:lnTo>
                    <a:pt x="320204" y="1207339"/>
                  </a:lnTo>
                  <a:lnTo>
                    <a:pt x="359201" y="1227933"/>
                  </a:lnTo>
                  <a:lnTo>
                    <a:pt x="399724" y="1245701"/>
                  </a:lnTo>
                  <a:lnTo>
                    <a:pt x="441653" y="1260517"/>
                  </a:lnTo>
                  <a:lnTo>
                    <a:pt x="484868" y="1272258"/>
                  </a:lnTo>
                  <a:lnTo>
                    <a:pt x="529249" y="1280798"/>
                  </a:lnTo>
                  <a:lnTo>
                    <a:pt x="574676" y="1286013"/>
                  </a:lnTo>
                  <a:lnTo>
                    <a:pt x="621030" y="1287780"/>
                  </a:lnTo>
                  <a:lnTo>
                    <a:pt x="667383" y="1286013"/>
                  </a:lnTo>
                  <a:lnTo>
                    <a:pt x="712810" y="1280798"/>
                  </a:lnTo>
                  <a:lnTo>
                    <a:pt x="757191" y="1272258"/>
                  </a:lnTo>
                  <a:lnTo>
                    <a:pt x="800406" y="1260517"/>
                  </a:lnTo>
                  <a:lnTo>
                    <a:pt x="842335" y="1245701"/>
                  </a:lnTo>
                  <a:lnTo>
                    <a:pt x="882858" y="1227933"/>
                  </a:lnTo>
                  <a:lnTo>
                    <a:pt x="921855" y="1207339"/>
                  </a:lnTo>
                  <a:lnTo>
                    <a:pt x="959205" y="1184042"/>
                  </a:lnTo>
                  <a:lnTo>
                    <a:pt x="994790" y="1158168"/>
                  </a:lnTo>
                  <a:lnTo>
                    <a:pt x="1028488" y="1129841"/>
                  </a:lnTo>
                  <a:lnTo>
                    <a:pt x="1060180" y="1099185"/>
                  </a:lnTo>
                  <a:lnTo>
                    <a:pt x="1089745" y="1066324"/>
                  </a:lnTo>
                  <a:lnTo>
                    <a:pt x="1117065" y="1031385"/>
                  </a:lnTo>
                  <a:lnTo>
                    <a:pt x="1142018" y="994490"/>
                  </a:lnTo>
                  <a:lnTo>
                    <a:pt x="1164485" y="955764"/>
                  </a:lnTo>
                  <a:lnTo>
                    <a:pt x="1184346" y="915333"/>
                  </a:lnTo>
                  <a:lnTo>
                    <a:pt x="1201481" y="873320"/>
                  </a:lnTo>
                  <a:lnTo>
                    <a:pt x="1215769" y="829850"/>
                  </a:lnTo>
                  <a:lnTo>
                    <a:pt x="1227091" y="785047"/>
                  </a:lnTo>
                  <a:lnTo>
                    <a:pt x="1235327" y="739036"/>
                  </a:lnTo>
                  <a:lnTo>
                    <a:pt x="1240356" y="691942"/>
                  </a:lnTo>
                  <a:lnTo>
                    <a:pt x="1242060" y="643889"/>
                  </a:lnTo>
                  <a:lnTo>
                    <a:pt x="1240356" y="595837"/>
                  </a:lnTo>
                  <a:lnTo>
                    <a:pt x="1235327" y="548743"/>
                  </a:lnTo>
                  <a:lnTo>
                    <a:pt x="1227091" y="502732"/>
                  </a:lnTo>
                  <a:lnTo>
                    <a:pt x="1215769" y="457929"/>
                  </a:lnTo>
                  <a:lnTo>
                    <a:pt x="1201481" y="414459"/>
                  </a:lnTo>
                  <a:lnTo>
                    <a:pt x="1184346" y="372446"/>
                  </a:lnTo>
                  <a:lnTo>
                    <a:pt x="1164485" y="332015"/>
                  </a:lnTo>
                  <a:lnTo>
                    <a:pt x="1142018" y="293289"/>
                  </a:lnTo>
                  <a:lnTo>
                    <a:pt x="1117065" y="256394"/>
                  </a:lnTo>
                  <a:lnTo>
                    <a:pt x="1089745" y="221455"/>
                  </a:lnTo>
                  <a:lnTo>
                    <a:pt x="1060180" y="188595"/>
                  </a:lnTo>
                  <a:lnTo>
                    <a:pt x="1028488" y="157938"/>
                  </a:lnTo>
                  <a:lnTo>
                    <a:pt x="994790" y="129611"/>
                  </a:lnTo>
                  <a:lnTo>
                    <a:pt x="959205" y="103737"/>
                  </a:lnTo>
                  <a:lnTo>
                    <a:pt x="921855" y="80440"/>
                  </a:lnTo>
                  <a:lnTo>
                    <a:pt x="882858" y="59846"/>
                  </a:lnTo>
                  <a:lnTo>
                    <a:pt x="842335" y="42078"/>
                  </a:lnTo>
                  <a:lnTo>
                    <a:pt x="800406" y="27262"/>
                  </a:lnTo>
                  <a:lnTo>
                    <a:pt x="757191" y="15521"/>
                  </a:lnTo>
                  <a:lnTo>
                    <a:pt x="712810" y="6981"/>
                  </a:lnTo>
                  <a:lnTo>
                    <a:pt x="667383" y="1766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86932A5F-AB15-4BA8-B3CC-0273670E232F}"/>
                </a:ext>
              </a:extLst>
            </p:cNvPr>
            <p:cNvSpPr txBox="1"/>
            <p:nvPr/>
          </p:nvSpPr>
          <p:spPr>
            <a:xfrm>
              <a:off x="4560388" y="1700748"/>
              <a:ext cx="1061085" cy="530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17804">
                <a:lnSpc>
                  <a:spcPts val="2350"/>
                </a:lnSpc>
                <a:spcBef>
                  <a:spcPts val="95"/>
                </a:spcBef>
              </a:pPr>
              <a:r>
                <a:rPr lang="en-US" sz="22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9.2</a:t>
              </a:r>
              <a:r>
                <a:rPr sz="2200" b="1" spc="-20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  <a:r>
                <a:rPr sz="22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%</a:t>
              </a:r>
              <a:endParaRPr sz="2200" dirty="0">
                <a:latin typeface="Calibri"/>
                <a:cs typeface="Calibri"/>
              </a:endParaRPr>
            </a:p>
            <a:p>
              <a:pPr marL="12700">
                <a:lnSpc>
                  <a:spcPts val="1630"/>
                </a:lnSpc>
              </a:pPr>
              <a:r>
                <a:rPr sz="1600" spc="-5" dirty="0">
                  <a:latin typeface="Calibri"/>
                  <a:cs typeface="Calibri"/>
                </a:rPr>
                <a:t>Actual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result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F5123EC9-3819-4836-81EB-EE1DF1AA7713}"/>
                </a:ext>
              </a:extLst>
            </p:cNvPr>
            <p:cNvSpPr txBox="1"/>
            <p:nvPr/>
          </p:nvSpPr>
          <p:spPr>
            <a:xfrm>
              <a:off x="4849060" y="2273771"/>
              <a:ext cx="535305" cy="530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4135">
                <a:lnSpc>
                  <a:spcPts val="2350"/>
                </a:lnSpc>
                <a:spcBef>
                  <a:spcPts val="95"/>
                </a:spcBef>
              </a:pPr>
              <a:r>
                <a:rPr sz="2200" b="1" spc="-5" dirty="0">
                  <a:solidFill>
                    <a:srgbClr val="FF0000"/>
                  </a:solidFill>
                  <a:latin typeface="Calibri"/>
                  <a:cs typeface="Calibri"/>
                </a:rPr>
                <a:t>5</a:t>
              </a:r>
              <a:r>
                <a:rPr sz="2200" b="1" spc="-55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sz="2200" b="1" spc="-5" dirty="0">
                  <a:solidFill>
                    <a:srgbClr val="FF0000"/>
                  </a:solidFill>
                  <a:latin typeface="Calibri"/>
                  <a:cs typeface="Calibri"/>
                </a:rPr>
                <a:t>%</a:t>
              </a:r>
              <a:endParaRPr sz="2200" dirty="0">
                <a:latin typeface="Calibri"/>
                <a:cs typeface="Calibri"/>
              </a:endParaRPr>
            </a:p>
            <a:p>
              <a:pPr marL="12700">
                <a:lnSpc>
                  <a:spcPts val="1630"/>
                </a:lnSpc>
              </a:pPr>
              <a:r>
                <a:rPr sz="1600" spc="-125" dirty="0">
                  <a:latin typeface="Calibri"/>
                  <a:cs typeface="Calibri"/>
                </a:rPr>
                <a:t>T</a:t>
              </a:r>
              <a:r>
                <a:rPr sz="1600" spc="-5" dirty="0">
                  <a:latin typeface="Calibri"/>
                  <a:cs typeface="Calibri"/>
                </a:rPr>
                <a:t>a</a:t>
              </a:r>
              <a:r>
                <a:rPr sz="1600" spc="-35" dirty="0">
                  <a:latin typeface="Calibri"/>
                  <a:cs typeface="Calibri"/>
                </a:rPr>
                <a:t>r</a:t>
              </a:r>
              <a:r>
                <a:rPr sz="1600" spc="-15" dirty="0">
                  <a:latin typeface="Calibri"/>
                  <a:cs typeface="Calibri"/>
                </a:rPr>
                <a:t>g</a:t>
              </a:r>
              <a:r>
                <a:rPr sz="1600" spc="-20" dirty="0">
                  <a:latin typeface="Calibri"/>
                  <a:cs typeface="Calibri"/>
                </a:rPr>
                <a:t>e</a:t>
              </a:r>
              <a:r>
                <a:rPr sz="1600" spc="-5" dirty="0">
                  <a:latin typeface="Calibri"/>
                  <a:cs typeface="Calibri"/>
                </a:rPr>
                <a:t>t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ADD004E6-75F9-4F4E-B8F0-C2B31B879C5C}"/>
                </a:ext>
              </a:extLst>
            </p:cNvPr>
            <p:cNvSpPr/>
            <p:nvPr/>
          </p:nvSpPr>
          <p:spPr>
            <a:xfrm>
              <a:off x="4487868" y="2273771"/>
              <a:ext cx="1179195" cy="0"/>
            </a:xfrm>
            <a:custGeom>
              <a:avLst/>
              <a:gdLst/>
              <a:ahLst/>
              <a:cxnLst/>
              <a:rect l="l" t="t" r="r" b="b"/>
              <a:pathLst>
                <a:path w="1179195">
                  <a:moveTo>
                    <a:pt x="0" y="0"/>
                  </a:moveTo>
                  <a:lnTo>
                    <a:pt x="1178686" y="0"/>
                  </a:lnTo>
                </a:path>
              </a:pathLst>
            </a:custGeom>
            <a:ln w="762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ACDFF270-0394-49AA-915F-493ED9395BDF}"/>
                </a:ext>
              </a:extLst>
            </p:cNvPr>
            <p:cNvSpPr/>
            <p:nvPr/>
          </p:nvSpPr>
          <p:spPr>
            <a:xfrm>
              <a:off x="6732373" y="1482969"/>
              <a:ext cx="1402080" cy="1982470"/>
            </a:xfrm>
            <a:custGeom>
              <a:avLst/>
              <a:gdLst/>
              <a:ahLst/>
              <a:cxnLst/>
              <a:rect l="l" t="t" r="r" b="b"/>
              <a:pathLst>
                <a:path w="1402079" h="1982470">
                  <a:moveTo>
                    <a:pt x="697357" y="0"/>
                  </a:moveTo>
                  <a:lnTo>
                    <a:pt x="652538" y="1196"/>
                  </a:lnTo>
                  <a:lnTo>
                    <a:pt x="607882" y="5245"/>
                  </a:lnTo>
                  <a:lnTo>
                    <a:pt x="563537" y="12147"/>
                  </a:lnTo>
                  <a:lnTo>
                    <a:pt x="519650" y="21905"/>
                  </a:lnTo>
                  <a:lnTo>
                    <a:pt x="476369" y="34517"/>
                  </a:lnTo>
                  <a:lnTo>
                    <a:pt x="433841" y="49986"/>
                  </a:lnTo>
                  <a:lnTo>
                    <a:pt x="392215" y="68311"/>
                  </a:lnTo>
                  <a:lnTo>
                    <a:pt x="351638" y="89495"/>
                  </a:lnTo>
                  <a:lnTo>
                    <a:pt x="312257" y="113536"/>
                  </a:lnTo>
                  <a:lnTo>
                    <a:pt x="274221" y="140437"/>
                  </a:lnTo>
                  <a:lnTo>
                    <a:pt x="237676" y="170197"/>
                  </a:lnTo>
                  <a:lnTo>
                    <a:pt x="202771" y="202818"/>
                  </a:lnTo>
                  <a:lnTo>
                    <a:pt x="170150" y="237724"/>
                  </a:lnTo>
                  <a:lnTo>
                    <a:pt x="140391" y="274268"/>
                  </a:lnTo>
                  <a:lnTo>
                    <a:pt x="113494" y="312305"/>
                  </a:lnTo>
                  <a:lnTo>
                    <a:pt x="89456" y="351685"/>
                  </a:lnTo>
                  <a:lnTo>
                    <a:pt x="68277" y="392263"/>
                  </a:lnTo>
                  <a:lnTo>
                    <a:pt x="49956" y="433889"/>
                  </a:lnTo>
                  <a:lnTo>
                    <a:pt x="34493" y="476417"/>
                  </a:lnTo>
                  <a:lnTo>
                    <a:pt x="21885" y="519698"/>
                  </a:lnTo>
                  <a:lnTo>
                    <a:pt x="12133" y="563585"/>
                  </a:lnTo>
                  <a:lnTo>
                    <a:pt x="5236" y="607930"/>
                  </a:lnTo>
                  <a:lnTo>
                    <a:pt x="1191" y="652585"/>
                  </a:lnTo>
                  <a:lnTo>
                    <a:pt x="0" y="697404"/>
                  </a:lnTo>
                  <a:lnTo>
                    <a:pt x="1659" y="742238"/>
                  </a:lnTo>
                  <a:lnTo>
                    <a:pt x="6170" y="786939"/>
                  </a:lnTo>
                  <a:lnTo>
                    <a:pt x="13530" y="831361"/>
                  </a:lnTo>
                  <a:lnTo>
                    <a:pt x="23739" y="875354"/>
                  </a:lnTo>
                  <a:lnTo>
                    <a:pt x="36795" y="918772"/>
                  </a:lnTo>
                  <a:lnTo>
                    <a:pt x="52699" y="961467"/>
                  </a:lnTo>
                  <a:lnTo>
                    <a:pt x="71448" y="1003291"/>
                  </a:lnTo>
                  <a:lnTo>
                    <a:pt x="93042" y="1044096"/>
                  </a:lnTo>
                  <a:lnTo>
                    <a:pt x="117481" y="1083736"/>
                  </a:lnTo>
                  <a:lnTo>
                    <a:pt x="144762" y="1122061"/>
                  </a:lnTo>
                  <a:lnTo>
                    <a:pt x="174886" y="1158926"/>
                  </a:lnTo>
                  <a:lnTo>
                    <a:pt x="207851" y="1194180"/>
                  </a:lnTo>
                  <a:lnTo>
                    <a:pt x="241359" y="1228469"/>
                  </a:lnTo>
                  <a:lnTo>
                    <a:pt x="274065" y="1263558"/>
                  </a:lnTo>
                  <a:lnTo>
                    <a:pt x="305970" y="1299447"/>
                  </a:lnTo>
                  <a:lnTo>
                    <a:pt x="337074" y="1336135"/>
                  </a:lnTo>
                  <a:lnTo>
                    <a:pt x="367377" y="1373623"/>
                  </a:lnTo>
                  <a:lnTo>
                    <a:pt x="396879" y="1411910"/>
                  </a:lnTo>
                  <a:lnTo>
                    <a:pt x="425581" y="1450997"/>
                  </a:lnTo>
                  <a:lnTo>
                    <a:pt x="453484" y="1490882"/>
                  </a:lnTo>
                  <a:lnTo>
                    <a:pt x="480587" y="1531567"/>
                  </a:lnTo>
                  <a:lnTo>
                    <a:pt x="506891" y="1573051"/>
                  </a:lnTo>
                  <a:lnTo>
                    <a:pt x="532396" y="1615334"/>
                  </a:lnTo>
                  <a:lnTo>
                    <a:pt x="557103" y="1658415"/>
                  </a:lnTo>
                  <a:lnTo>
                    <a:pt x="581012" y="1702296"/>
                  </a:lnTo>
                  <a:lnTo>
                    <a:pt x="604123" y="1746974"/>
                  </a:lnTo>
                  <a:lnTo>
                    <a:pt x="626437" y="1792452"/>
                  </a:lnTo>
                  <a:lnTo>
                    <a:pt x="647953" y="1838727"/>
                  </a:lnTo>
                  <a:lnTo>
                    <a:pt x="668673" y="1885801"/>
                  </a:lnTo>
                  <a:lnTo>
                    <a:pt x="688596" y="1933673"/>
                  </a:lnTo>
                  <a:lnTo>
                    <a:pt x="707723" y="1982342"/>
                  </a:lnTo>
                  <a:lnTo>
                    <a:pt x="727373" y="1931207"/>
                  </a:lnTo>
                  <a:lnTo>
                    <a:pt x="747925" y="1880969"/>
                  </a:lnTo>
                  <a:lnTo>
                    <a:pt x="769380" y="1831626"/>
                  </a:lnTo>
                  <a:lnTo>
                    <a:pt x="791738" y="1783181"/>
                  </a:lnTo>
                  <a:lnTo>
                    <a:pt x="814997" y="1735633"/>
                  </a:lnTo>
                  <a:lnTo>
                    <a:pt x="839158" y="1688982"/>
                  </a:lnTo>
                  <a:lnTo>
                    <a:pt x="864221" y="1643229"/>
                  </a:lnTo>
                  <a:lnTo>
                    <a:pt x="890185" y="1598373"/>
                  </a:lnTo>
                  <a:lnTo>
                    <a:pt x="917051" y="1554416"/>
                  </a:lnTo>
                  <a:lnTo>
                    <a:pt x="944817" y="1511357"/>
                  </a:lnTo>
                  <a:lnTo>
                    <a:pt x="973483" y="1469197"/>
                  </a:lnTo>
                  <a:lnTo>
                    <a:pt x="1003050" y="1427936"/>
                  </a:lnTo>
                  <a:lnTo>
                    <a:pt x="1033516" y="1387574"/>
                  </a:lnTo>
                  <a:lnTo>
                    <a:pt x="1064883" y="1348111"/>
                  </a:lnTo>
                  <a:lnTo>
                    <a:pt x="1097148" y="1309548"/>
                  </a:lnTo>
                  <a:lnTo>
                    <a:pt x="1130313" y="1271885"/>
                  </a:lnTo>
                  <a:lnTo>
                    <a:pt x="1164377" y="1235123"/>
                  </a:lnTo>
                  <a:lnTo>
                    <a:pt x="1199340" y="1199261"/>
                  </a:lnTo>
                  <a:lnTo>
                    <a:pt x="1231946" y="1164355"/>
                  </a:lnTo>
                  <a:lnTo>
                    <a:pt x="1261693" y="1127811"/>
                  </a:lnTo>
                  <a:lnTo>
                    <a:pt x="1288580" y="1089774"/>
                  </a:lnTo>
                  <a:lnTo>
                    <a:pt x="1312610" y="1050394"/>
                  </a:lnTo>
                  <a:lnTo>
                    <a:pt x="1333783" y="1009816"/>
                  </a:lnTo>
                  <a:lnTo>
                    <a:pt x="1352099" y="968190"/>
                  </a:lnTo>
                  <a:lnTo>
                    <a:pt x="1367559" y="925662"/>
                  </a:lnTo>
                  <a:lnTo>
                    <a:pt x="1380164" y="882381"/>
                  </a:lnTo>
                  <a:lnTo>
                    <a:pt x="1389915" y="838494"/>
                  </a:lnTo>
                  <a:lnTo>
                    <a:pt x="1396812" y="794149"/>
                  </a:lnTo>
                  <a:lnTo>
                    <a:pt x="1400856" y="749494"/>
                  </a:lnTo>
                  <a:lnTo>
                    <a:pt x="1402048" y="704675"/>
                  </a:lnTo>
                  <a:lnTo>
                    <a:pt x="1400388" y="659841"/>
                  </a:lnTo>
                  <a:lnTo>
                    <a:pt x="1395877" y="615140"/>
                  </a:lnTo>
                  <a:lnTo>
                    <a:pt x="1388517" y="570718"/>
                  </a:lnTo>
                  <a:lnTo>
                    <a:pt x="1378306" y="526725"/>
                  </a:lnTo>
                  <a:lnTo>
                    <a:pt x="1365248" y="483307"/>
                  </a:lnTo>
                  <a:lnTo>
                    <a:pt x="1349341" y="440612"/>
                  </a:lnTo>
                  <a:lnTo>
                    <a:pt x="1330587" y="398788"/>
                  </a:lnTo>
                  <a:lnTo>
                    <a:pt x="1308986" y="357983"/>
                  </a:lnTo>
                  <a:lnTo>
                    <a:pt x="1284540" y="318343"/>
                  </a:lnTo>
                  <a:lnTo>
                    <a:pt x="1257248" y="280018"/>
                  </a:lnTo>
                  <a:lnTo>
                    <a:pt x="1227112" y="243153"/>
                  </a:lnTo>
                  <a:lnTo>
                    <a:pt x="1194133" y="207899"/>
                  </a:lnTo>
                  <a:lnTo>
                    <a:pt x="1158878" y="174919"/>
                  </a:lnTo>
                  <a:lnTo>
                    <a:pt x="1122014" y="144783"/>
                  </a:lnTo>
                  <a:lnTo>
                    <a:pt x="1083688" y="117492"/>
                  </a:lnTo>
                  <a:lnTo>
                    <a:pt x="1044049" y="93046"/>
                  </a:lnTo>
                  <a:lnTo>
                    <a:pt x="1003243" y="71446"/>
                  </a:lnTo>
                  <a:lnTo>
                    <a:pt x="961419" y="52693"/>
                  </a:lnTo>
                  <a:lnTo>
                    <a:pt x="918724" y="36787"/>
                  </a:lnTo>
                  <a:lnTo>
                    <a:pt x="875306" y="23730"/>
                  </a:lnTo>
                  <a:lnTo>
                    <a:pt x="831313" y="13522"/>
                  </a:lnTo>
                  <a:lnTo>
                    <a:pt x="786892" y="6163"/>
                  </a:lnTo>
                  <a:lnTo>
                    <a:pt x="742190" y="1656"/>
                  </a:lnTo>
                  <a:lnTo>
                    <a:pt x="69735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C741E792-4D99-4732-A013-61915DBE71FB}"/>
                </a:ext>
              </a:extLst>
            </p:cNvPr>
            <p:cNvSpPr/>
            <p:nvPr/>
          </p:nvSpPr>
          <p:spPr>
            <a:xfrm>
              <a:off x="6810684" y="1549135"/>
              <a:ext cx="1242060" cy="1287780"/>
            </a:xfrm>
            <a:custGeom>
              <a:avLst/>
              <a:gdLst/>
              <a:ahLst/>
              <a:cxnLst/>
              <a:rect l="l" t="t" r="r" b="b"/>
              <a:pathLst>
                <a:path w="1242060" h="1287780">
                  <a:moveTo>
                    <a:pt x="621030" y="0"/>
                  </a:moveTo>
                  <a:lnTo>
                    <a:pt x="574676" y="1766"/>
                  </a:lnTo>
                  <a:lnTo>
                    <a:pt x="529249" y="6981"/>
                  </a:lnTo>
                  <a:lnTo>
                    <a:pt x="484868" y="15521"/>
                  </a:lnTo>
                  <a:lnTo>
                    <a:pt x="441653" y="27262"/>
                  </a:lnTo>
                  <a:lnTo>
                    <a:pt x="399724" y="42078"/>
                  </a:lnTo>
                  <a:lnTo>
                    <a:pt x="359201" y="59846"/>
                  </a:lnTo>
                  <a:lnTo>
                    <a:pt x="320204" y="80440"/>
                  </a:lnTo>
                  <a:lnTo>
                    <a:pt x="282854" y="103737"/>
                  </a:lnTo>
                  <a:lnTo>
                    <a:pt x="247269" y="129611"/>
                  </a:lnTo>
                  <a:lnTo>
                    <a:pt x="213571" y="157938"/>
                  </a:lnTo>
                  <a:lnTo>
                    <a:pt x="181879" y="188595"/>
                  </a:lnTo>
                  <a:lnTo>
                    <a:pt x="152314" y="221455"/>
                  </a:lnTo>
                  <a:lnTo>
                    <a:pt x="124994" y="256394"/>
                  </a:lnTo>
                  <a:lnTo>
                    <a:pt x="100041" y="293289"/>
                  </a:lnTo>
                  <a:lnTo>
                    <a:pt x="77574" y="332015"/>
                  </a:lnTo>
                  <a:lnTo>
                    <a:pt x="57713" y="372446"/>
                  </a:lnTo>
                  <a:lnTo>
                    <a:pt x="40578" y="414459"/>
                  </a:lnTo>
                  <a:lnTo>
                    <a:pt x="26290" y="457929"/>
                  </a:lnTo>
                  <a:lnTo>
                    <a:pt x="14968" y="502732"/>
                  </a:lnTo>
                  <a:lnTo>
                    <a:pt x="6732" y="548743"/>
                  </a:lnTo>
                  <a:lnTo>
                    <a:pt x="1703" y="595837"/>
                  </a:lnTo>
                  <a:lnTo>
                    <a:pt x="0" y="643889"/>
                  </a:lnTo>
                  <a:lnTo>
                    <a:pt x="1703" y="691942"/>
                  </a:lnTo>
                  <a:lnTo>
                    <a:pt x="6732" y="739036"/>
                  </a:lnTo>
                  <a:lnTo>
                    <a:pt x="14968" y="785047"/>
                  </a:lnTo>
                  <a:lnTo>
                    <a:pt x="26290" y="829850"/>
                  </a:lnTo>
                  <a:lnTo>
                    <a:pt x="40578" y="873320"/>
                  </a:lnTo>
                  <a:lnTo>
                    <a:pt x="57713" y="915333"/>
                  </a:lnTo>
                  <a:lnTo>
                    <a:pt x="77574" y="955764"/>
                  </a:lnTo>
                  <a:lnTo>
                    <a:pt x="100041" y="994490"/>
                  </a:lnTo>
                  <a:lnTo>
                    <a:pt x="124994" y="1031385"/>
                  </a:lnTo>
                  <a:lnTo>
                    <a:pt x="152314" y="1066324"/>
                  </a:lnTo>
                  <a:lnTo>
                    <a:pt x="181879" y="1099185"/>
                  </a:lnTo>
                  <a:lnTo>
                    <a:pt x="213571" y="1129841"/>
                  </a:lnTo>
                  <a:lnTo>
                    <a:pt x="247269" y="1158168"/>
                  </a:lnTo>
                  <a:lnTo>
                    <a:pt x="282854" y="1184042"/>
                  </a:lnTo>
                  <a:lnTo>
                    <a:pt x="320204" y="1207339"/>
                  </a:lnTo>
                  <a:lnTo>
                    <a:pt x="359201" y="1227933"/>
                  </a:lnTo>
                  <a:lnTo>
                    <a:pt x="399724" y="1245701"/>
                  </a:lnTo>
                  <a:lnTo>
                    <a:pt x="441653" y="1260517"/>
                  </a:lnTo>
                  <a:lnTo>
                    <a:pt x="484868" y="1272258"/>
                  </a:lnTo>
                  <a:lnTo>
                    <a:pt x="529249" y="1280798"/>
                  </a:lnTo>
                  <a:lnTo>
                    <a:pt x="574676" y="1286013"/>
                  </a:lnTo>
                  <a:lnTo>
                    <a:pt x="621030" y="1287780"/>
                  </a:lnTo>
                  <a:lnTo>
                    <a:pt x="667383" y="1286013"/>
                  </a:lnTo>
                  <a:lnTo>
                    <a:pt x="712810" y="1280798"/>
                  </a:lnTo>
                  <a:lnTo>
                    <a:pt x="757191" y="1272258"/>
                  </a:lnTo>
                  <a:lnTo>
                    <a:pt x="800406" y="1260517"/>
                  </a:lnTo>
                  <a:lnTo>
                    <a:pt x="842335" y="1245701"/>
                  </a:lnTo>
                  <a:lnTo>
                    <a:pt x="882858" y="1227933"/>
                  </a:lnTo>
                  <a:lnTo>
                    <a:pt x="921855" y="1207339"/>
                  </a:lnTo>
                  <a:lnTo>
                    <a:pt x="959205" y="1184042"/>
                  </a:lnTo>
                  <a:lnTo>
                    <a:pt x="994790" y="1158168"/>
                  </a:lnTo>
                  <a:lnTo>
                    <a:pt x="1028488" y="1129841"/>
                  </a:lnTo>
                  <a:lnTo>
                    <a:pt x="1060180" y="1099185"/>
                  </a:lnTo>
                  <a:lnTo>
                    <a:pt x="1089745" y="1066324"/>
                  </a:lnTo>
                  <a:lnTo>
                    <a:pt x="1117065" y="1031385"/>
                  </a:lnTo>
                  <a:lnTo>
                    <a:pt x="1142018" y="994490"/>
                  </a:lnTo>
                  <a:lnTo>
                    <a:pt x="1164485" y="955764"/>
                  </a:lnTo>
                  <a:lnTo>
                    <a:pt x="1184346" y="915333"/>
                  </a:lnTo>
                  <a:lnTo>
                    <a:pt x="1201481" y="873320"/>
                  </a:lnTo>
                  <a:lnTo>
                    <a:pt x="1215769" y="829850"/>
                  </a:lnTo>
                  <a:lnTo>
                    <a:pt x="1227091" y="785047"/>
                  </a:lnTo>
                  <a:lnTo>
                    <a:pt x="1235327" y="739036"/>
                  </a:lnTo>
                  <a:lnTo>
                    <a:pt x="1240356" y="691942"/>
                  </a:lnTo>
                  <a:lnTo>
                    <a:pt x="1242060" y="643889"/>
                  </a:lnTo>
                  <a:lnTo>
                    <a:pt x="1240356" y="595837"/>
                  </a:lnTo>
                  <a:lnTo>
                    <a:pt x="1235327" y="548743"/>
                  </a:lnTo>
                  <a:lnTo>
                    <a:pt x="1227091" y="502732"/>
                  </a:lnTo>
                  <a:lnTo>
                    <a:pt x="1215769" y="457929"/>
                  </a:lnTo>
                  <a:lnTo>
                    <a:pt x="1201481" y="414459"/>
                  </a:lnTo>
                  <a:lnTo>
                    <a:pt x="1184346" y="372446"/>
                  </a:lnTo>
                  <a:lnTo>
                    <a:pt x="1164485" y="332015"/>
                  </a:lnTo>
                  <a:lnTo>
                    <a:pt x="1142018" y="293289"/>
                  </a:lnTo>
                  <a:lnTo>
                    <a:pt x="1117065" y="256394"/>
                  </a:lnTo>
                  <a:lnTo>
                    <a:pt x="1089745" y="221455"/>
                  </a:lnTo>
                  <a:lnTo>
                    <a:pt x="1060180" y="188595"/>
                  </a:lnTo>
                  <a:lnTo>
                    <a:pt x="1028488" y="157938"/>
                  </a:lnTo>
                  <a:lnTo>
                    <a:pt x="994790" y="129611"/>
                  </a:lnTo>
                  <a:lnTo>
                    <a:pt x="959205" y="103737"/>
                  </a:lnTo>
                  <a:lnTo>
                    <a:pt x="921855" y="80440"/>
                  </a:lnTo>
                  <a:lnTo>
                    <a:pt x="882858" y="59846"/>
                  </a:lnTo>
                  <a:lnTo>
                    <a:pt x="842335" y="42078"/>
                  </a:lnTo>
                  <a:lnTo>
                    <a:pt x="800406" y="27262"/>
                  </a:lnTo>
                  <a:lnTo>
                    <a:pt x="757191" y="15521"/>
                  </a:lnTo>
                  <a:lnTo>
                    <a:pt x="712810" y="6981"/>
                  </a:lnTo>
                  <a:lnTo>
                    <a:pt x="667383" y="1766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549A62D2-7CBF-43A1-9436-AB5CC4E451CD}"/>
                </a:ext>
              </a:extLst>
            </p:cNvPr>
            <p:cNvSpPr txBox="1"/>
            <p:nvPr/>
          </p:nvSpPr>
          <p:spPr>
            <a:xfrm>
              <a:off x="6908604" y="1662426"/>
              <a:ext cx="1061085" cy="530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17804">
                <a:lnSpc>
                  <a:spcPts val="2350"/>
                </a:lnSpc>
                <a:spcBef>
                  <a:spcPts val="95"/>
                </a:spcBef>
              </a:pPr>
              <a:r>
                <a:rPr lang="en-US" sz="22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7.8</a:t>
              </a:r>
              <a:r>
                <a:rPr sz="2200" b="1" spc="-20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  <a:r>
                <a:rPr sz="22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%</a:t>
              </a:r>
              <a:endParaRPr sz="2200" dirty="0">
                <a:latin typeface="Calibri"/>
                <a:cs typeface="Calibri"/>
              </a:endParaRPr>
            </a:p>
            <a:p>
              <a:pPr marL="12700">
                <a:lnSpc>
                  <a:spcPts val="1630"/>
                </a:lnSpc>
              </a:pPr>
              <a:r>
                <a:rPr sz="1600" spc="-5" dirty="0">
                  <a:latin typeface="Calibri"/>
                  <a:cs typeface="Calibri"/>
                </a:rPr>
                <a:t>Actual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result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02627FA6-C9A9-4A62-8254-8695C67FA66D}"/>
                </a:ext>
              </a:extLst>
            </p:cNvPr>
            <p:cNvSpPr txBox="1"/>
            <p:nvPr/>
          </p:nvSpPr>
          <p:spPr>
            <a:xfrm>
              <a:off x="7197276" y="2235449"/>
              <a:ext cx="535305" cy="530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4135">
                <a:lnSpc>
                  <a:spcPts val="2350"/>
                </a:lnSpc>
                <a:spcBef>
                  <a:spcPts val="95"/>
                </a:spcBef>
              </a:pPr>
              <a:r>
                <a:rPr sz="2200" b="1" spc="-5" dirty="0">
                  <a:solidFill>
                    <a:srgbClr val="FF0000"/>
                  </a:solidFill>
                  <a:latin typeface="Calibri"/>
                  <a:cs typeface="Calibri"/>
                </a:rPr>
                <a:t>5</a:t>
              </a:r>
              <a:r>
                <a:rPr sz="2200" b="1" spc="-55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sz="2200" b="1" spc="-5" dirty="0">
                  <a:solidFill>
                    <a:srgbClr val="FF0000"/>
                  </a:solidFill>
                  <a:latin typeface="Calibri"/>
                  <a:cs typeface="Calibri"/>
                </a:rPr>
                <a:t>%</a:t>
              </a:r>
              <a:endParaRPr sz="2200" dirty="0">
                <a:latin typeface="Calibri"/>
                <a:cs typeface="Calibri"/>
              </a:endParaRPr>
            </a:p>
            <a:p>
              <a:pPr marL="12700">
                <a:lnSpc>
                  <a:spcPts val="1630"/>
                </a:lnSpc>
              </a:pPr>
              <a:r>
                <a:rPr sz="1600" spc="-125" dirty="0">
                  <a:latin typeface="Calibri"/>
                  <a:cs typeface="Calibri"/>
                </a:rPr>
                <a:t>T</a:t>
              </a:r>
              <a:r>
                <a:rPr sz="1600" spc="-5" dirty="0">
                  <a:latin typeface="Calibri"/>
                  <a:cs typeface="Calibri"/>
                </a:rPr>
                <a:t>a</a:t>
              </a:r>
              <a:r>
                <a:rPr sz="1600" spc="-35" dirty="0">
                  <a:latin typeface="Calibri"/>
                  <a:cs typeface="Calibri"/>
                </a:rPr>
                <a:t>r</a:t>
              </a:r>
              <a:r>
                <a:rPr sz="1600" spc="-15" dirty="0">
                  <a:latin typeface="Calibri"/>
                  <a:cs typeface="Calibri"/>
                </a:rPr>
                <a:t>g</a:t>
              </a:r>
              <a:r>
                <a:rPr sz="1600" spc="-20" dirty="0">
                  <a:latin typeface="Calibri"/>
                  <a:cs typeface="Calibri"/>
                </a:rPr>
                <a:t>e</a:t>
              </a:r>
              <a:r>
                <a:rPr sz="1600" spc="-5" dirty="0">
                  <a:latin typeface="Calibri"/>
                  <a:cs typeface="Calibri"/>
                </a:rPr>
                <a:t>t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29" name="object 21">
              <a:extLst>
                <a:ext uri="{FF2B5EF4-FFF2-40B4-BE49-F238E27FC236}">
                  <a16:creationId xmlns:a16="http://schemas.microsoft.com/office/drawing/2014/main" id="{A3053ABB-FB63-4A3A-8CE3-232E55A62E26}"/>
                </a:ext>
              </a:extLst>
            </p:cNvPr>
            <p:cNvSpPr/>
            <p:nvPr/>
          </p:nvSpPr>
          <p:spPr>
            <a:xfrm>
              <a:off x="6836084" y="2235449"/>
              <a:ext cx="1179195" cy="0"/>
            </a:xfrm>
            <a:custGeom>
              <a:avLst/>
              <a:gdLst/>
              <a:ahLst/>
              <a:cxnLst/>
              <a:rect l="l" t="t" r="r" b="b"/>
              <a:pathLst>
                <a:path w="1179195">
                  <a:moveTo>
                    <a:pt x="0" y="0"/>
                  </a:moveTo>
                  <a:lnTo>
                    <a:pt x="1178686" y="0"/>
                  </a:lnTo>
                </a:path>
              </a:pathLst>
            </a:custGeom>
            <a:ln w="762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B25F1D06-35F1-49DE-A07A-C2293AACDD7E}"/>
                </a:ext>
              </a:extLst>
            </p:cNvPr>
            <p:cNvSpPr/>
            <p:nvPr/>
          </p:nvSpPr>
          <p:spPr>
            <a:xfrm>
              <a:off x="9083837" y="1482969"/>
              <a:ext cx="1402080" cy="1982470"/>
            </a:xfrm>
            <a:custGeom>
              <a:avLst/>
              <a:gdLst/>
              <a:ahLst/>
              <a:cxnLst/>
              <a:rect l="l" t="t" r="r" b="b"/>
              <a:pathLst>
                <a:path w="1402079" h="1982470">
                  <a:moveTo>
                    <a:pt x="697357" y="0"/>
                  </a:moveTo>
                  <a:lnTo>
                    <a:pt x="652538" y="1196"/>
                  </a:lnTo>
                  <a:lnTo>
                    <a:pt x="607882" y="5245"/>
                  </a:lnTo>
                  <a:lnTo>
                    <a:pt x="563537" y="12147"/>
                  </a:lnTo>
                  <a:lnTo>
                    <a:pt x="519650" y="21905"/>
                  </a:lnTo>
                  <a:lnTo>
                    <a:pt x="476369" y="34517"/>
                  </a:lnTo>
                  <a:lnTo>
                    <a:pt x="433841" y="49986"/>
                  </a:lnTo>
                  <a:lnTo>
                    <a:pt x="392215" y="68311"/>
                  </a:lnTo>
                  <a:lnTo>
                    <a:pt x="351638" y="89495"/>
                  </a:lnTo>
                  <a:lnTo>
                    <a:pt x="312257" y="113536"/>
                  </a:lnTo>
                  <a:lnTo>
                    <a:pt x="274221" y="140437"/>
                  </a:lnTo>
                  <a:lnTo>
                    <a:pt x="237676" y="170197"/>
                  </a:lnTo>
                  <a:lnTo>
                    <a:pt x="202771" y="202818"/>
                  </a:lnTo>
                  <a:lnTo>
                    <a:pt x="170150" y="237724"/>
                  </a:lnTo>
                  <a:lnTo>
                    <a:pt x="140391" y="274268"/>
                  </a:lnTo>
                  <a:lnTo>
                    <a:pt x="113494" y="312305"/>
                  </a:lnTo>
                  <a:lnTo>
                    <a:pt x="89456" y="351685"/>
                  </a:lnTo>
                  <a:lnTo>
                    <a:pt x="68277" y="392263"/>
                  </a:lnTo>
                  <a:lnTo>
                    <a:pt x="49956" y="433889"/>
                  </a:lnTo>
                  <a:lnTo>
                    <a:pt x="34493" y="476417"/>
                  </a:lnTo>
                  <a:lnTo>
                    <a:pt x="21885" y="519698"/>
                  </a:lnTo>
                  <a:lnTo>
                    <a:pt x="12133" y="563585"/>
                  </a:lnTo>
                  <a:lnTo>
                    <a:pt x="5236" y="607930"/>
                  </a:lnTo>
                  <a:lnTo>
                    <a:pt x="1191" y="652585"/>
                  </a:lnTo>
                  <a:lnTo>
                    <a:pt x="0" y="697404"/>
                  </a:lnTo>
                  <a:lnTo>
                    <a:pt x="1659" y="742238"/>
                  </a:lnTo>
                  <a:lnTo>
                    <a:pt x="6170" y="786939"/>
                  </a:lnTo>
                  <a:lnTo>
                    <a:pt x="13530" y="831361"/>
                  </a:lnTo>
                  <a:lnTo>
                    <a:pt x="23739" y="875354"/>
                  </a:lnTo>
                  <a:lnTo>
                    <a:pt x="36795" y="918772"/>
                  </a:lnTo>
                  <a:lnTo>
                    <a:pt x="52699" y="961467"/>
                  </a:lnTo>
                  <a:lnTo>
                    <a:pt x="71448" y="1003291"/>
                  </a:lnTo>
                  <a:lnTo>
                    <a:pt x="93042" y="1044096"/>
                  </a:lnTo>
                  <a:lnTo>
                    <a:pt x="117481" y="1083736"/>
                  </a:lnTo>
                  <a:lnTo>
                    <a:pt x="144762" y="1122061"/>
                  </a:lnTo>
                  <a:lnTo>
                    <a:pt x="174886" y="1158926"/>
                  </a:lnTo>
                  <a:lnTo>
                    <a:pt x="207851" y="1194180"/>
                  </a:lnTo>
                  <a:lnTo>
                    <a:pt x="241359" y="1228469"/>
                  </a:lnTo>
                  <a:lnTo>
                    <a:pt x="274065" y="1263558"/>
                  </a:lnTo>
                  <a:lnTo>
                    <a:pt x="305970" y="1299447"/>
                  </a:lnTo>
                  <a:lnTo>
                    <a:pt x="337074" y="1336135"/>
                  </a:lnTo>
                  <a:lnTo>
                    <a:pt x="367377" y="1373623"/>
                  </a:lnTo>
                  <a:lnTo>
                    <a:pt x="396879" y="1411910"/>
                  </a:lnTo>
                  <a:lnTo>
                    <a:pt x="425581" y="1450997"/>
                  </a:lnTo>
                  <a:lnTo>
                    <a:pt x="453484" y="1490882"/>
                  </a:lnTo>
                  <a:lnTo>
                    <a:pt x="480587" y="1531567"/>
                  </a:lnTo>
                  <a:lnTo>
                    <a:pt x="506891" y="1573051"/>
                  </a:lnTo>
                  <a:lnTo>
                    <a:pt x="532396" y="1615334"/>
                  </a:lnTo>
                  <a:lnTo>
                    <a:pt x="557103" y="1658415"/>
                  </a:lnTo>
                  <a:lnTo>
                    <a:pt x="581012" y="1702296"/>
                  </a:lnTo>
                  <a:lnTo>
                    <a:pt x="604123" y="1746974"/>
                  </a:lnTo>
                  <a:lnTo>
                    <a:pt x="626437" y="1792452"/>
                  </a:lnTo>
                  <a:lnTo>
                    <a:pt x="647953" y="1838727"/>
                  </a:lnTo>
                  <a:lnTo>
                    <a:pt x="668673" y="1885801"/>
                  </a:lnTo>
                  <a:lnTo>
                    <a:pt x="688596" y="1933673"/>
                  </a:lnTo>
                  <a:lnTo>
                    <a:pt x="707723" y="1982342"/>
                  </a:lnTo>
                  <a:lnTo>
                    <a:pt x="727373" y="1931207"/>
                  </a:lnTo>
                  <a:lnTo>
                    <a:pt x="747925" y="1880969"/>
                  </a:lnTo>
                  <a:lnTo>
                    <a:pt x="769380" y="1831626"/>
                  </a:lnTo>
                  <a:lnTo>
                    <a:pt x="791738" y="1783181"/>
                  </a:lnTo>
                  <a:lnTo>
                    <a:pt x="814997" y="1735633"/>
                  </a:lnTo>
                  <a:lnTo>
                    <a:pt x="839158" y="1688982"/>
                  </a:lnTo>
                  <a:lnTo>
                    <a:pt x="864221" y="1643229"/>
                  </a:lnTo>
                  <a:lnTo>
                    <a:pt x="890185" y="1598373"/>
                  </a:lnTo>
                  <a:lnTo>
                    <a:pt x="917051" y="1554416"/>
                  </a:lnTo>
                  <a:lnTo>
                    <a:pt x="944817" y="1511357"/>
                  </a:lnTo>
                  <a:lnTo>
                    <a:pt x="973483" y="1469197"/>
                  </a:lnTo>
                  <a:lnTo>
                    <a:pt x="1003050" y="1427936"/>
                  </a:lnTo>
                  <a:lnTo>
                    <a:pt x="1033516" y="1387574"/>
                  </a:lnTo>
                  <a:lnTo>
                    <a:pt x="1064883" y="1348111"/>
                  </a:lnTo>
                  <a:lnTo>
                    <a:pt x="1097148" y="1309548"/>
                  </a:lnTo>
                  <a:lnTo>
                    <a:pt x="1130313" y="1271885"/>
                  </a:lnTo>
                  <a:lnTo>
                    <a:pt x="1164377" y="1235123"/>
                  </a:lnTo>
                  <a:lnTo>
                    <a:pt x="1199340" y="1199261"/>
                  </a:lnTo>
                  <a:lnTo>
                    <a:pt x="1231946" y="1164355"/>
                  </a:lnTo>
                  <a:lnTo>
                    <a:pt x="1261693" y="1127811"/>
                  </a:lnTo>
                  <a:lnTo>
                    <a:pt x="1288580" y="1089774"/>
                  </a:lnTo>
                  <a:lnTo>
                    <a:pt x="1312610" y="1050394"/>
                  </a:lnTo>
                  <a:lnTo>
                    <a:pt x="1333783" y="1009816"/>
                  </a:lnTo>
                  <a:lnTo>
                    <a:pt x="1352099" y="968190"/>
                  </a:lnTo>
                  <a:lnTo>
                    <a:pt x="1367559" y="925662"/>
                  </a:lnTo>
                  <a:lnTo>
                    <a:pt x="1380164" y="882381"/>
                  </a:lnTo>
                  <a:lnTo>
                    <a:pt x="1389915" y="838494"/>
                  </a:lnTo>
                  <a:lnTo>
                    <a:pt x="1396812" y="794149"/>
                  </a:lnTo>
                  <a:lnTo>
                    <a:pt x="1400856" y="749494"/>
                  </a:lnTo>
                  <a:lnTo>
                    <a:pt x="1402048" y="704675"/>
                  </a:lnTo>
                  <a:lnTo>
                    <a:pt x="1400388" y="659841"/>
                  </a:lnTo>
                  <a:lnTo>
                    <a:pt x="1395877" y="615140"/>
                  </a:lnTo>
                  <a:lnTo>
                    <a:pt x="1388517" y="570718"/>
                  </a:lnTo>
                  <a:lnTo>
                    <a:pt x="1378306" y="526725"/>
                  </a:lnTo>
                  <a:lnTo>
                    <a:pt x="1365248" y="483307"/>
                  </a:lnTo>
                  <a:lnTo>
                    <a:pt x="1349341" y="440612"/>
                  </a:lnTo>
                  <a:lnTo>
                    <a:pt x="1330587" y="398788"/>
                  </a:lnTo>
                  <a:lnTo>
                    <a:pt x="1308986" y="357983"/>
                  </a:lnTo>
                  <a:lnTo>
                    <a:pt x="1284540" y="318343"/>
                  </a:lnTo>
                  <a:lnTo>
                    <a:pt x="1257248" y="280018"/>
                  </a:lnTo>
                  <a:lnTo>
                    <a:pt x="1227112" y="243153"/>
                  </a:lnTo>
                  <a:lnTo>
                    <a:pt x="1194133" y="207899"/>
                  </a:lnTo>
                  <a:lnTo>
                    <a:pt x="1158878" y="174919"/>
                  </a:lnTo>
                  <a:lnTo>
                    <a:pt x="1122014" y="144783"/>
                  </a:lnTo>
                  <a:lnTo>
                    <a:pt x="1083688" y="117492"/>
                  </a:lnTo>
                  <a:lnTo>
                    <a:pt x="1044049" y="93046"/>
                  </a:lnTo>
                  <a:lnTo>
                    <a:pt x="1003243" y="71446"/>
                  </a:lnTo>
                  <a:lnTo>
                    <a:pt x="961419" y="52693"/>
                  </a:lnTo>
                  <a:lnTo>
                    <a:pt x="918724" y="36787"/>
                  </a:lnTo>
                  <a:lnTo>
                    <a:pt x="875306" y="23730"/>
                  </a:lnTo>
                  <a:lnTo>
                    <a:pt x="831313" y="13522"/>
                  </a:lnTo>
                  <a:lnTo>
                    <a:pt x="786892" y="6163"/>
                  </a:lnTo>
                  <a:lnTo>
                    <a:pt x="742190" y="1656"/>
                  </a:lnTo>
                  <a:lnTo>
                    <a:pt x="69735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5">
              <a:extLst>
                <a:ext uri="{FF2B5EF4-FFF2-40B4-BE49-F238E27FC236}">
                  <a16:creationId xmlns:a16="http://schemas.microsoft.com/office/drawing/2014/main" id="{AC24F162-ED68-4EC3-A50C-3D929B503C5B}"/>
                </a:ext>
              </a:extLst>
            </p:cNvPr>
            <p:cNvSpPr/>
            <p:nvPr/>
          </p:nvSpPr>
          <p:spPr>
            <a:xfrm>
              <a:off x="9162148" y="1549135"/>
              <a:ext cx="1242060" cy="1287780"/>
            </a:xfrm>
            <a:custGeom>
              <a:avLst/>
              <a:gdLst/>
              <a:ahLst/>
              <a:cxnLst/>
              <a:rect l="l" t="t" r="r" b="b"/>
              <a:pathLst>
                <a:path w="1242060" h="1287780">
                  <a:moveTo>
                    <a:pt x="621030" y="0"/>
                  </a:moveTo>
                  <a:lnTo>
                    <a:pt x="574676" y="1766"/>
                  </a:lnTo>
                  <a:lnTo>
                    <a:pt x="529249" y="6981"/>
                  </a:lnTo>
                  <a:lnTo>
                    <a:pt x="484868" y="15521"/>
                  </a:lnTo>
                  <a:lnTo>
                    <a:pt x="441653" y="27262"/>
                  </a:lnTo>
                  <a:lnTo>
                    <a:pt x="399724" y="42078"/>
                  </a:lnTo>
                  <a:lnTo>
                    <a:pt x="359201" y="59846"/>
                  </a:lnTo>
                  <a:lnTo>
                    <a:pt x="320204" y="80440"/>
                  </a:lnTo>
                  <a:lnTo>
                    <a:pt x="282854" y="103737"/>
                  </a:lnTo>
                  <a:lnTo>
                    <a:pt x="247269" y="129611"/>
                  </a:lnTo>
                  <a:lnTo>
                    <a:pt x="213571" y="157938"/>
                  </a:lnTo>
                  <a:lnTo>
                    <a:pt x="181879" y="188595"/>
                  </a:lnTo>
                  <a:lnTo>
                    <a:pt x="152314" y="221455"/>
                  </a:lnTo>
                  <a:lnTo>
                    <a:pt x="124994" y="256394"/>
                  </a:lnTo>
                  <a:lnTo>
                    <a:pt x="100041" y="293289"/>
                  </a:lnTo>
                  <a:lnTo>
                    <a:pt x="77574" y="332015"/>
                  </a:lnTo>
                  <a:lnTo>
                    <a:pt x="57713" y="372446"/>
                  </a:lnTo>
                  <a:lnTo>
                    <a:pt x="40578" y="414459"/>
                  </a:lnTo>
                  <a:lnTo>
                    <a:pt x="26290" y="457929"/>
                  </a:lnTo>
                  <a:lnTo>
                    <a:pt x="14968" y="502732"/>
                  </a:lnTo>
                  <a:lnTo>
                    <a:pt x="6732" y="548743"/>
                  </a:lnTo>
                  <a:lnTo>
                    <a:pt x="1703" y="595837"/>
                  </a:lnTo>
                  <a:lnTo>
                    <a:pt x="0" y="643889"/>
                  </a:lnTo>
                  <a:lnTo>
                    <a:pt x="1703" y="691942"/>
                  </a:lnTo>
                  <a:lnTo>
                    <a:pt x="6732" y="739036"/>
                  </a:lnTo>
                  <a:lnTo>
                    <a:pt x="14968" y="785047"/>
                  </a:lnTo>
                  <a:lnTo>
                    <a:pt x="26290" y="829850"/>
                  </a:lnTo>
                  <a:lnTo>
                    <a:pt x="40578" y="873320"/>
                  </a:lnTo>
                  <a:lnTo>
                    <a:pt x="57713" y="915333"/>
                  </a:lnTo>
                  <a:lnTo>
                    <a:pt x="77574" y="955764"/>
                  </a:lnTo>
                  <a:lnTo>
                    <a:pt x="100041" y="994490"/>
                  </a:lnTo>
                  <a:lnTo>
                    <a:pt x="124994" y="1031385"/>
                  </a:lnTo>
                  <a:lnTo>
                    <a:pt x="152314" y="1066324"/>
                  </a:lnTo>
                  <a:lnTo>
                    <a:pt x="181879" y="1099185"/>
                  </a:lnTo>
                  <a:lnTo>
                    <a:pt x="213571" y="1129841"/>
                  </a:lnTo>
                  <a:lnTo>
                    <a:pt x="247269" y="1158168"/>
                  </a:lnTo>
                  <a:lnTo>
                    <a:pt x="282854" y="1184042"/>
                  </a:lnTo>
                  <a:lnTo>
                    <a:pt x="320204" y="1207339"/>
                  </a:lnTo>
                  <a:lnTo>
                    <a:pt x="359201" y="1227933"/>
                  </a:lnTo>
                  <a:lnTo>
                    <a:pt x="399724" y="1245701"/>
                  </a:lnTo>
                  <a:lnTo>
                    <a:pt x="441653" y="1260517"/>
                  </a:lnTo>
                  <a:lnTo>
                    <a:pt x="484868" y="1272258"/>
                  </a:lnTo>
                  <a:lnTo>
                    <a:pt x="529249" y="1280798"/>
                  </a:lnTo>
                  <a:lnTo>
                    <a:pt x="574676" y="1286013"/>
                  </a:lnTo>
                  <a:lnTo>
                    <a:pt x="621030" y="1287780"/>
                  </a:lnTo>
                  <a:lnTo>
                    <a:pt x="667383" y="1286013"/>
                  </a:lnTo>
                  <a:lnTo>
                    <a:pt x="712810" y="1280798"/>
                  </a:lnTo>
                  <a:lnTo>
                    <a:pt x="757191" y="1272258"/>
                  </a:lnTo>
                  <a:lnTo>
                    <a:pt x="800406" y="1260517"/>
                  </a:lnTo>
                  <a:lnTo>
                    <a:pt x="842335" y="1245701"/>
                  </a:lnTo>
                  <a:lnTo>
                    <a:pt x="882858" y="1227933"/>
                  </a:lnTo>
                  <a:lnTo>
                    <a:pt x="921855" y="1207339"/>
                  </a:lnTo>
                  <a:lnTo>
                    <a:pt x="959205" y="1184042"/>
                  </a:lnTo>
                  <a:lnTo>
                    <a:pt x="994790" y="1158168"/>
                  </a:lnTo>
                  <a:lnTo>
                    <a:pt x="1028488" y="1129841"/>
                  </a:lnTo>
                  <a:lnTo>
                    <a:pt x="1060180" y="1099185"/>
                  </a:lnTo>
                  <a:lnTo>
                    <a:pt x="1089745" y="1066324"/>
                  </a:lnTo>
                  <a:lnTo>
                    <a:pt x="1117065" y="1031385"/>
                  </a:lnTo>
                  <a:lnTo>
                    <a:pt x="1142018" y="994490"/>
                  </a:lnTo>
                  <a:lnTo>
                    <a:pt x="1164485" y="955764"/>
                  </a:lnTo>
                  <a:lnTo>
                    <a:pt x="1184346" y="915333"/>
                  </a:lnTo>
                  <a:lnTo>
                    <a:pt x="1201481" y="873320"/>
                  </a:lnTo>
                  <a:lnTo>
                    <a:pt x="1215769" y="829850"/>
                  </a:lnTo>
                  <a:lnTo>
                    <a:pt x="1227091" y="785047"/>
                  </a:lnTo>
                  <a:lnTo>
                    <a:pt x="1235327" y="739036"/>
                  </a:lnTo>
                  <a:lnTo>
                    <a:pt x="1240356" y="691942"/>
                  </a:lnTo>
                  <a:lnTo>
                    <a:pt x="1242060" y="643889"/>
                  </a:lnTo>
                  <a:lnTo>
                    <a:pt x="1240356" y="595837"/>
                  </a:lnTo>
                  <a:lnTo>
                    <a:pt x="1235327" y="548743"/>
                  </a:lnTo>
                  <a:lnTo>
                    <a:pt x="1227091" y="502732"/>
                  </a:lnTo>
                  <a:lnTo>
                    <a:pt x="1215769" y="457929"/>
                  </a:lnTo>
                  <a:lnTo>
                    <a:pt x="1201481" y="414459"/>
                  </a:lnTo>
                  <a:lnTo>
                    <a:pt x="1184346" y="372446"/>
                  </a:lnTo>
                  <a:lnTo>
                    <a:pt x="1164485" y="332015"/>
                  </a:lnTo>
                  <a:lnTo>
                    <a:pt x="1142018" y="293289"/>
                  </a:lnTo>
                  <a:lnTo>
                    <a:pt x="1117065" y="256394"/>
                  </a:lnTo>
                  <a:lnTo>
                    <a:pt x="1089745" y="221455"/>
                  </a:lnTo>
                  <a:lnTo>
                    <a:pt x="1060180" y="188595"/>
                  </a:lnTo>
                  <a:lnTo>
                    <a:pt x="1028488" y="157938"/>
                  </a:lnTo>
                  <a:lnTo>
                    <a:pt x="994790" y="129611"/>
                  </a:lnTo>
                  <a:lnTo>
                    <a:pt x="959205" y="103737"/>
                  </a:lnTo>
                  <a:lnTo>
                    <a:pt x="921855" y="80440"/>
                  </a:lnTo>
                  <a:lnTo>
                    <a:pt x="882858" y="59846"/>
                  </a:lnTo>
                  <a:lnTo>
                    <a:pt x="842335" y="42078"/>
                  </a:lnTo>
                  <a:lnTo>
                    <a:pt x="800406" y="27262"/>
                  </a:lnTo>
                  <a:lnTo>
                    <a:pt x="757191" y="15521"/>
                  </a:lnTo>
                  <a:lnTo>
                    <a:pt x="712810" y="6981"/>
                  </a:lnTo>
                  <a:lnTo>
                    <a:pt x="667383" y="1766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2">
              <a:extLst>
                <a:ext uri="{FF2B5EF4-FFF2-40B4-BE49-F238E27FC236}">
                  <a16:creationId xmlns:a16="http://schemas.microsoft.com/office/drawing/2014/main" id="{C65AA879-8C2E-4637-9A60-9C93B95ACE01}"/>
                </a:ext>
              </a:extLst>
            </p:cNvPr>
            <p:cNvSpPr txBox="1"/>
            <p:nvPr/>
          </p:nvSpPr>
          <p:spPr>
            <a:xfrm>
              <a:off x="9260068" y="1662426"/>
              <a:ext cx="1061085" cy="5279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17804">
                <a:lnSpc>
                  <a:spcPts val="2350"/>
                </a:lnSpc>
                <a:spcBef>
                  <a:spcPts val="95"/>
                </a:spcBef>
              </a:pPr>
              <a:r>
                <a:rPr lang="en-US" sz="22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6.4</a:t>
              </a:r>
              <a:r>
                <a:rPr sz="2200" b="1" spc="-20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  <a:r>
                <a:rPr sz="22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%</a:t>
              </a:r>
              <a:r>
                <a:rPr lang="en-US" sz="16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**</a:t>
              </a:r>
              <a:endParaRPr sz="2200" dirty="0">
                <a:latin typeface="Calibri"/>
                <a:cs typeface="Calibri"/>
              </a:endParaRPr>
            </a:p>
            <a:p>
              <a:pPr marL="12700">
                <a:lnSpc>
                  <a:spcPts val="1630"/>
                </a:lnSpc>
              </a:pPr>
              <a:r>
                <a:rPr sz="1600" spc="-5" dirty="0">
                  <a:latin typeface="Calibri"/>
                  <a:cs typeface="Calibri"/>
                </a:rPr>
                <a:t>Actual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result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33" name="object 23">
              <a:extLst>
                <a:ext uri="{FF2B5EF4-FFF2-40B4-BE49-F238E27FC236}">
                  <a16:creationId xmlns:a16="http://schemas.microsoft.com/office/drawing/2014/main" id="{B854E266-1161-4175-AF76-188FE4699716}"/>
                </a:ext>
              </a:extLst>
            </p:cNvPr>
            <p:cNvSpPr txBox="1"/>
            <p:nvPr/>
          </p:nvSpPr>
          <p:spPr>
            <a:xfrm>
              <a:off x="9548740" y="2235449"/>
              <a:ext cx="535305" cy="530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4135">
                <a:lnSpc>
                  <a:spcPts val="2350"/>
                </a:lnSpc>
                <a:spcBef>
                  <a:spcPts val="95"/>
                </a:spcBef>
              </a:pPr>
              <a:r>
                <a:rPr lang="en-US" sz="2200" b="1" spc="-55" dirty="0">
                  <a:solidFill>
                    <a:srgbClr val="FF0000"/>
                  </a:solidFill>
                  <a:latin typeface="Calibri"/>
                  <a:cs typeface="Calibri"/>
                </a:rPr>
                <a:t>6</a:t>
              </a:r>
              <a:r>
                <a:rPr sz="2200" b="1" spc="-55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sz="2200" b="1" spc="-5" dirty="0">
                  <a:solidFill>
                    <a:srgbClr val="FF0000"/>
                  </a:solidFill>
                  <a:latin typeface="Calibri"/>
                  <a:cs typeface="Calibri"/>
                </a:rPr>
                <a:t>%</a:t>
              </a:r>
              <a:endParaRPr sz="2200" dirty="0">
                <a:latin typeface="Calibri"/>
                <a:cs typeface="Calibri"/>
              </a:endParaRPr>
            </a:p>
            <a:p>
              <a:pPr marL="12700">
                <a:lnSpc>
                  <a:spcPts val="1630"/>
                </a:lnSpc>
              </a:pPr>
              <a:r>
                <a:rPr sz="1600" spc="-125" dirty="0">
                  <a:latin typeface="Calibri"/>
                  <a:cs typeface="Calibri"/>
                </a:rPr>
                <a:t>T</a:t>
              </a:r>
              <a:r>
                <a:rPr sz="1600" spc="-5" dirty="0">
                  <a:latin typeface="Calibri"/>
                  <a:cs typeface="Calibri"/>
                </a:rPr>
                <a:t>a</a:t>
              </a:r>
              <a:r>
                <a:rPr sz="1600" spc="-35" dirty="0">
                  <a:latin typeface="Calibri"/>
                  <a:cs typeface="Calibri"/>
                </a:rPr>
                <a:t>r</a:t>
              </a:r>
              <a:r>
                <a:rPr sz="1600" spc="-15" dirty="0">
                  <a:latin typeface="Calibri"/>
                  <a:cs typeface="Calibri"/>
                </a:rPr>
                <a:t>g</a:t>
              </a:r>
              <a:r>
                <a:rPr sz="1600" spc="-20" dirty="0">
                  <a:latin typeface="Calibri"/>
                  <a:cs typeface="Calibri"/>
                </a:rPr>
                <a:t>e</a:t>
              </a:r>
              <a:r>
                <a:rPr sz="1600" spc="-5" dirty="0">
                  <a:latin typeface="Calibri"/>
                  <a:cs typeface="Calibri"/>
                </a:rPr>
                <a:t>t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34" name="object 21">
              <a:extLst>
                <a:ext uri="{FF2B5EF4-FFF2-40B4-BE49-F238E27FC236}">
                  <a16:creationId xmlns:a16="http://schemas.microsoft.com/office/drawing/2014/main" id="{7E145917-7DDD-4BFB-94CF-B9B68988C28F}"/>
                </a:ext>
              </a:extLst>
            </p:cNvPr>
            <p:cNvSpPr/>
            <p:nvPr/>
          </p:nvSpPr>
          <p:spPr>
            <a:xfrm>
              <a:off x="9187548" y="2235449"/>
              <a:ext cx="1179195" cy="0"/>
            </a:xfrm>
            <a:custGeom>
              <a:avLst/>
              <a:gdLst/>
              <a:ahLst/>
              <a:cxnLst/>
              <a:rect l="l" t="t" r="r" b="b"/>
              <a:pathLst>
                <a:path w="1179195">
                  <a:moveTo>
                    <a:pt x="0" y="0"/>
                  </a:moveTo>
                  <a:lnTo>
                    <a:pt x="1178686" y="0"/>
                  </a:lnTo>
                </a:path>
              </a:pathLst>
            </a:custGeom>
            <a:ln w="762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BD21450A-16B5-4443-880E-F2BFE00776EB}"/>
                </a:ext>
              </a:extLst>
            </p:cNvPr>
            <p:cNvSpPr txBox="1"/>
            <p:nvPr/>
          </p:nvSpPr>
          <p:spPr>
            <a:xfrm>
              <a:off x="9994320" y="3401383"/>
              <a:ext cx="22992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HK" sz="1000" dirty="0"/>
                <a:t>**Energy performance up to 2023/24</a:t>
              </a:r>
              <a:endParaRPr lang="zh-HK" altLang="en-US" sz="1000" dirty="0"/>
            </a:p>
          </p:txBody>
        </p:sp>
        <p:sp>
          <p:nvSpPr>
            <p:cNvPr id="36" name="Google Shape;1218;p3">
              <a:extLst>
                <a:ext uri="{FF2B5EF4-FFF2-40B4-BE49-F238E27FC236}">
                  <a16:creationId xmlns:a16="http://schemas.microsoft.com/office/drawing/2014/main" id="{7EBFD41C-8770-4C84-9606-1B2B34ECEFCD}"/>
                </a:ext>
              </a:extLst>
            </p:cNvPr>
            <p:cNvSpPr/>
            <p:nvPr/>
          </p:nvSpPr>
          <p:spPr>
            <a:xfrm>
              <a:off x="2652729" y="4327020"/>
              <a:ext cx="45719" cy="2355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57150" cap="flat" cmpd="sng">
              <a:solidFill>
                <a:srgbClr val="A4C29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7" name="Google Shape;1218;p3">
              <a:extLst>
                <a:ext uri="{FF2B5EF4-FFF2-40B4-BE49-F238E27FC236}">
                  <a16:creationId xmlns:a16="http://schemas.microsoft.com/office/drawing/2014/main" id="{75AB5223-43A8-4FB5-A38B-04464F5CA6C4}"/>
                </a:ext>
              </a:extLst>
            </p:cNvPr>
            <p:cNvSpPr/>
            <p:nvPr/>
          </p:nvSpPr>
          <p:spPr>
            <a:xfrm>
              <a:off x="5076685" y="4353284"/>
              <a:ext cx="45719" cy="2355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57150" cap="flat" cmpd="sng">
              <a:solidFill>
                <a:srgbClr val="A4C29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8" name="Google Shape;1218;p3">
              <a:extLst>
                <a:ext uri="{FF2B5EF4-FFF2-40B4-BE49-F238E27FC236}">
                  <a16:creationId xmlns:a16="http://schemas.microsoft.com/office/drawing/2014/main" id="{6ADA2C0A-0894-4F54-AAF3-35A787E967BC}"/>
                </a:ext>
              </a:extLst>
            </p:cNvPr>
            <p:cNvSpPr/>
            <p:nvPr/>
          </p:nvSpPr>
          <p:spPr>
            <a:xfrm>
              <a:off x="7505454" y="4327020"/>
              <a:ext cx="45719" cy="2355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57150" cap="flat" cmpd="sng">
              <a:solidFill>
                <a:srgbClr val="A4C29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9" name="Google Shape;1218;p3">
              <a:extLst>
                <a:ext uri="{FF2B5EF4-FFF2-40B4-BE49-F238E27FC236}">
                  <a16:creationId xmlns:a16="http://schemas.microsoft.com/office/drawing/2014/main" id="{3A4668C0-21E4-4710-9F81-73BCFF6CDE0E}"/>
                </a:ext>
              </a:extLst>
            </p:cNvPr>
            <p:cNvSpPr/>
            <p:nvPr/>
          </p:nvSpPr>
          <p:spPr>
            <a:xfrm>
              <a:off x="9854810" y="4341083"/>
              <a:ext cx="45719" cy="2355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57150" cap="flat" cmpd="sng">
              <a:solidFill>
                <a:srgbClr val="A4C297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</p:spTree>
    <p:extLst>
      <p:ext uri="{BB962C8B-B14F-4D97-AF65-F5344CB8AC3E}">
        <p14:creationId xmlns:p14="http://schemas.microsoft.com/office/powerpoint/2010/main" val="235321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標題 3"/>
          <p:cNvSpPr txBox="1">
            <a:spLocks/>
          </p:cNvSpPr>
          <p:nvPr/>
        </p:nvSpPr>
        <p:spPr>
          <a:xfrm>
            <a:off x="0" y="0"/>
            <a:ext cx="10567988" cy="938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Development of the</a:t>
            </a:r>
            <a:br>
              <a:rPr lang="en-HK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HK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Mandatory Energy Efficiency Labelling Scheme</a:t>
            </a:r>
            <a:r>
              <a:rPr lang="en-US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GB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(MEELS)</a:t>
            </a:r>
            <a:endParaRPr lang="zh-HK" altLang="en-US" sz="32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aphicFrame>
        <p:nvGraphicFramePr>
          <p:cNvPr id="35" name="資料庫圖表 59">
            <a:extLst>
              <a:ext uri="{FF2B5EF4-FFF2-40B4-BE49-F238E27FC236}">
                <a16:creationId xmlns:a16="http://schemas.microsoft.com/office/drawing/2014/main" id="{90450CB5-6E72-4049-ADCE-FFE9B46148B5}"/>
              </a:ext>
            </a:extLst>
          </p:cNvPr>
          <p:cNvGraphicFramePr/>
          <p:nvPr/>
        </p:nvGraphicFramePr>
        <p:xfrm>
          <a:off x="83818" y="2377973"/>
          <a:ext cx="8922887" cy="3741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" name="Picture 2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8157">
            <a:off x="2006480" y="2349080"/>
            <a:ext cx="622257" cy="62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34"/>
          <a:stretch>
            <a:fillRect/>
          </a:stretch>
        </p:blipFill>
        <p:spPr bwMode="auto">
          <a:xfrm rot="851837">
            <a:off x="2258876" y="2714787"/>
            <a:ext cx="662077" cy="10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1837">
            <a:off x="951716" y="2960613"/>
            <a:ext cx="70008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橢圓 48">
            <a:extLst>
              <a:ext uri="{FF2B5EF4-FFF2-40B4-BE49-F238E27FC236}">
                <a16:creationId xmlns:a16="http://schemas.microsoft.com/office/drawing/2014/main" id="{158CE73C-F5E0-4D79-8B92-6A5A4DE44969}"/>
              </a:ext>
            </a:extLst>
          </p:cNvPr>
          <p:cNvSpPr/>
          <p:nvPr/>
        </p:nvSpPr>
        <p:spPr>
          <a:xfrm>
            <a:off x="5646127" y="3105585"/>
            <a:ext cx="647700" cy="649288"/>
          </a:xfrm>
          <a:prstGeom prst="ellipse">
            <a:avLst/>
          </a:pr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1" name="TextBox 2"/>
          <p:cNvSpPr txBox="1">
            <a:spLocks noChangeArrowheads="1"/>
          </p:cNvSpPr>
          <p:nvPr/>
        </p:nvSpPr>
        <p:spPr bwMode="auto">
          <a:xfrm>
            <a:off x="2636047" y="2814786"/>
            <a:ext cx="1785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600" b="1" dirty="0">
                <a:solidFill>
                  <a:srgbClr val="7030A0"/>
                </a:solidFill>
              </a:rPr>
              <a:t>2021 2</a:t>
            </a:r>
            <a:r>
              <a:rPr lang="en-US" altLang="zh-TW" sz="1600" b="1" baseline="30000" dirty="0">
                <a:solidFill>
                  <a:srgbClr val="7030A0"/>
                </a:solidFill>
              </a:rPr>
              <a:t>nd</a:t>
            </a:r>
            <a:r>
              <a:rPr lang="en-US" altLang="zh-TW" sz="1600" b="1" dirty="0">
                <a:solidFill>
                  <a:srgbClr val="7030A0"/>
                </a:solidFill>
              </a:rPr>
              <a:t> Upgrading of</a:t>
            </a:r>
            <a:br>
              <a:rPr lang="en-US" altLang="zh-TW" sz="1600" b="1" dirty="0">
                <a:solidFill>
                  <a:srgbClr val="7030A0"/>
                </a:solidFill>
              </a:rPr>
            </a:br>
            <a:r>
              <a:rPr lang="en-US" altLang="zh-TW" sz="1600" b="1" dirty="0">
                <a:solidFill>
                  <a:srgbClr val="7030A0"/>
                </a:solidFill>
              </a:rPr>
              <a:t>Standards</a:t>
            </a:r>
            <a:endParaRPr lang="zh-TW" altLang="en-US" sz="1600" b="1" dirty="0">
              <a:solidFill>
                <a:srgbClr val="7030A0"/>
              </a:solidFill>
            </a:endParaRPr>
          </a:p>
        </p:txBody>
      </p:sp>
      <p:pic>
        <p:nvPicPr>
          <p:cNvPr id="55" name="Picture 6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8157">
            <a:off x="2298838" y="1800535"/>
            <a:ext cx="618217" cy="59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7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8157">
            <a:off x="1650625" y="1796590"/>
            <a:ext cx="619414" cy="59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8157">
            <a:off x="1015113" y="1795435"/>
            <a:ext cx="603217" cy="59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3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8157">
            <a:off x="1275565" y="2339565"/>
            <a:ext cx="648756" cy="63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圖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1837">
            <a:off x="1552669" y="3003418"/>
            <a:ext cx="785966" cy="57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575436" y="3916009"/>
            <a:ext cx="1375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2024 Phase IV</a:t>
            </a:r>
            <a:endParaRPr lang="en-GB" sz="1600" b="1" dirty="0">
              <a:solidFill>
                <a:srgbClr val="0000FF"/>
              </a:solidFill>
            </a:endParaRP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433" b="78125" l="18990" r="82452">
                        <a14:foregroundMark x1="38221" y1="41106" x2="38702" y2="45433"/>
                        <a14:foregroundMark x1="53365" y1="40625" x2="53125" y2="43990"/>
                        <a14:foregroundMark x1="67548" y1="47837" x2="66587" y2="48317"/>
                        <a14:foregroundMark x1="38221" y1="61298" x2="38462" y2="66346"/>
                        <a14:foregroundMark x1="50962" y1="57933" x2="51202" y2="61779"/>
                        <a14:foregroundMark x1="62981" y1="61538" x2="62981" y2="6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517" y="5727975"/>
            <a:ext cx="705208" cy="705208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926" y1="51613" x2="26667" y2="58065"/>
                        <a14:foregroundMark x1="40741" y1="58065" x2="38519" y2="58065"/>
                        <a14:foregroundMark x1="87407" y1="53226" x2="87407" y2="4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348" y="5395794"/>
            <a:ext cx="481750" cy="442497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8431566" y="1580481"/>
            <a:ext cx="3565442" cy="2160907"/>
            <a:chOff x="7745787" y="1654623"/>
            <a:chExt cx="4367035" cy="1728195"/>
          </a:xfrm>
        </p:grpSpPr>
        <p:sp>
          <p:nvSpPr>
            <p:cNvPr id="23" name="矩形 22"/>
            <p:cNvSpPr/>
            <p:nvPr/>
          </p:nvSpPr>
          <p:spPr>
            <a:xfrm>
              <a:off x="7753407" y="1654623"/>
              <a:ext cx="4359415" cy="17281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7745787" y="1654623"/>
              <a:ext cx="4367035" cy="51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MEELS Energy Coverage in</a:t>
              </a:r>
              <a:br>
                <a:rPr lang="en-US" b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b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Residential Sector</a:t>
              </a:r>
              <a:endParaRPr lang="en-GB" b="1" u="sng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8175873" y="2168942"/>
              <a:ext cx="3651032" cy="118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zh-HK" b="1" dirty="0">
                  <a:solidFill>
                    <a:srgbClr val="0000FF"/>
                  </a:solidFill>
                </a:rPr>
                <a:t>80%  </a:t>
              </a:r>
              <a:r>
                <a:rPr lang="en-US" altLang="zh-HK" dirty="0">
                  <a:solidFill>
                    <a:srgbClr val="0000FF"/>
                  </a:solidFill>
                </a:rPr>
                <a:t>(11 products) (Phase IV)</a:t>
              </a:r>
            </a:p>
            <a:p>
              <a:endParaRPr lang="en-US" altLang="zh-HK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en-US" altLang="zh-HK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altLang="zh-HK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49%  </a:t>
              </a:r>
              <a:r>
                <a:rPr lang="en-US" altLang="zh-HK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(8 products)</a:t>
              </a:r>
              <a:br>
                <a:rPr lang="en-US" altLang="zh-HK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altLang="zh-HK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         (in first 3 Phases)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2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027" b="93750" l="9783" r="899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341654" y="2500659"/>
              <a:ext cx="463628" cy="282209"/>
            </a:xfrm>
            <a:prstGeom prst="rect">
              <a:avLst/>
            </a:prstGeom>
          </p:spPr>
        </p:pic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4F0EB7DA-5E88-476C-A7FC-6144549D816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8500" y="2411538"/>
            <a:ext cx="422752" cy="72000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2974C94-40EB-4DF3-BA05-35E7E93481C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150" y="2521614"/>
            <a:ext cx="941838" cy="43200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E43154C7-DF1D-4BEC-9CDF-B8277B5A448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54" t="14761" r="28141" b="17732"/>
          <a:stretch/>
        </p:blipFill>
        <p:spPr>
          <a:xfrm>
            <a:off x="5340093" y="1526652"/>
            <a:ext cx="612068" cy="972108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AD1A6785-E860-42CA-B2F2-15269C954657}"/>
              </a:ext>
            </a:extLst>
          </p:cNvPr>
          <p:cNvSpPr/>
          <p:nvPr/>
        </p:nvSpPr>
        <p:spPr>
          <a:xfrm>
            <a:off x="4110335" y="5001683"/>
            <a:ext cx="5749063" cy="1281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000" b="1" i="1" u="sng" dirty="0"/>
              <a:t>Overall MEELS:</a:t>
            </a:r>
          </a:p>
          <a:p>
            <a:r>
              <a:rPr lang="en-US" altLang="zh-TW" sz="2000" i="1" dirty="0"/>
              <a:t>Annual Energy Saving (electricity as unit): </a:t>
            </a:r>
            <a:r>
              <a:rPr lang="en-US" altLang="zh-TW" sz="2000" b="1" i="1" u="sng" dirty="0">
                <a:solidFill>
                  <a:srgbClr val="00B050"/>
                </a:solidFill>
              </a:rPr>
              <a:t>1,353 GWh</a:t>
            </a:r>
          </a:p>
          <a:p>
            <a:r>
              <a:rPr lang="en-US" altLang="zh-TW" sz="2000" i="1" dirty="0"/>
              <a:t>Annual </a:t>
            </a:r>
            <a:r>
              <a:rPr lang="en-GB" altLang="zh-TW" sz="1800" i="1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CO</a:t>
            </a:r>
            <a:r>
              <a:rPr lang="en-GB" altLang="zh-TW" sz="1800" i="1" baseline="-250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en-US" altLang="zh-TW" sz="2000" i="1" dirty="0"/>
              <a:t> Emission</a:t>
            </a:r>
            <a:r>
              <a:rPr lang="en-US" altLang="zh-TW" sz="2000" i="1"/>
              <a:t>: </a:t>
            </a:r>
            <a:r>
              <a:rPr lang="en-US" altLang="zh-TW" sz="2000" b="1" i="1" u="sng">
                <a:solidFill>
                  <a:srgbClr val="00B050"/>
                </a:solidFill>
              </a:rPr>
              <a:t>911,850 </a:t>
            </a:r>
            <a:r>
              <a:rPr lang="en-US" altLang="zh-TW" sz="2000" b="1" i="1" u="sng" dirty="0" err="1">
                <a:solidFill>
                  <a:srgbClr val="00B050"/>
                </a:solidFill>
              </a:rPr>
              <a:t>tonnes</a:t>
            </a:r>
            <a:endParaRPr lang="zh-TW" altLang="en-US" sz="2000" b="1" i="1" u="sng" dirty="0">
              <a:solidFill>
                <a:srgbClr val="00B050"/>
              </a:solidFill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DA1F1DEF-27DF-4495-954F-657F7AC72755}"/>
              </a:ext>
            </a:extLst>
          </p:cNvPr>
          <p:cNvSpPr/>
          <p:nvPr/>
        </p:nvSpPr>
        <p:spPr>
          <a:xfrm>
            <a:off x="7172450" y="2853545"/>
            <a:ext cx="736082" cy="733778"/>
          </a:xfrm>
          <a:prstGeom prst="ellipse">
            <a:avLst/>
          </a:prstGeom>
          <a:solidFill>
            <a:srgbClr val="E905FB"/>
          </a:solidFill>
          <a:ln w="25400" cap="flat" cmpd="sng" algn="ctr">
            <a:solidFill>
              <a:srgbClr val="E905FB"/>
            </a:solidFill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F2E6F7D9-E6E3-4EB8-BAB2-E75B37C8B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644" y="1715886"/>
            <a:ext cx="1785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600" b="1" dirty="0">
                <a:solidFill>
                  <a:srgbClr val="E905FB"/>
                </a:solidFill>
              </a:rPr>
              <a:t>2025 3</a:t>
            </a:r>
            <a:r>
              <a:rPr lang="en-US" altLang="zh-TW" sz="1600" b="1" baseline="30000" dirty="0">
                <a:solidFill>
                  <a:srgbClr val="E905FB"/>
                </a:solidFill>
              </a:rPr>
              <a:t>rd</a:t>
            </a:r>
            <a:r>
              <a:rPr lang="en-US" altLang="zh-TW" sz="1600" b="1" dirty="0">
                <a:solidFill>
                  <a:srgbClr val="E905FB"/>
                </a:solidFill>
              </a:rPr>
              <a:t> </a:t>
            </a:r>
            <a:br>
              <a:rPr lang="en-US" altLang="zh-TW" sz="1600" b="1" dirty="0">
                <a:solidFill>
                  <a:srgbClr val="E905FB"/>
                </a:solidFill>
              </a:rPr>
            </a:br>
            <a:r>
              <a:rPr lang="en-US" altLang="zh-TW" sz="1600" b="1" dirty="0">
                <a:solidFill>
                  <a:srgbClr val="E905FB"/>
                </a:solidFill>
              </a:rPr>
              <a:t>Upgrading of</a:t>
            </a:r>
            <a:br>
              <a:rPr lang="en-US" altLang="zh-TW" sz="1600" b="1" dirty="0">
                <a:solidFill>
                  <a:srgbClr val="E905FB"/>
                </a:solidFill>
              </a:rPr>
            </a:br>
            <a:r>
              <a:rPr lang="en-US" altLang="zh-TW" sz="1600" b="1" dirty="0">
                <a:solidFill>
                  <a:srgbClr val="E905FB"/>
                </a:solidFill>
              </a:rPr>
              <a:t>Standards</a:t>
            </a:r>
          </a:p>
        </p:txBody>
      </p:sp>
      <p:pic>
        <p:nvPicPr>
          <p:cNvPr id="39" name="圖片 11">
            <a:extLst>
              <a:ext uri="{FF2B5EF4-FFF2-40B4-BE49-F238E27FC236}">
                <a16:creationId xmlns:a16="http://schemas.microsoft.com/office/drawing/2014/main" id="{0753EC6A-A94C-4541-8548-15354A59106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1837">
            <a:off x="7610376" y="1415983"/>
            <a:ext cx="525506" cy="79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7">
            <a:extLst>
              <a:ext uri="{FF2B5EF4-FFF2-40B4-BE49-F238E27FC236}">
                <a16:creationId xmlns:a16="http://schemas.microsoft.com/office/drawing/2014/main" id="{171A07CA-A906-4E6D-B58B-59014350C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8157">
            <a:off x="7320264" y="1144630"/>
            <a:ext cx="491643" cy="47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3">
            <a:extLst>
              <a:ext uri="{FF2B5EF4-FFF2-40B4-BE49-F238E27FC236}">
                <a16:creationId xmlns:a16="http://schemas.microsoft.com/office/drawing/2014/main" id="{7A52C38C-5BCF-4A04-8D4F-C6BEB45B9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8157">
            <a:off x="6916939" y="1289601"/>
            <a:ext cx="514933" cy="50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4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1D223BA-679B-4547-9D24-31ED8D610D29}"/>
              </a:ext>
            </a:extLst>
          </p:cNvPr>
          <p:cNvSpPr txBox="1"/>
          <p:nvPr/>
        </p:nvSpPr>
        <p:spPr>
          <a:xfrm>
            <a:off x="0" y="140165"/>
            <a:ext cx="1072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dirty="0">
                <a:solidFill>
                  <a:schemeClr val="accent5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Governing Energy Efficiency of Buildings</a:t>
            </a:r>
            <a:endParaRPr lang="zh-HK" altLang="en-US" sz="3600" dirty="0">
              <a:solidFill>
                <a:schemeClr val="accent5"/>
              </a:solidFill>
              <a:latin typeface="Arial Black" panose="020B0A040201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0A678C4-0D48-41B2-804F-F6FBB660D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21" y="996380"/>
            <a:ext cx="5560034" cy="3572566"/>
          </a:xfrm>
          <a:prstGeom prst="rect">
            <a:avLst/>
          </a:prstGeom>
        </p:spPr>
      </p:pic>
      <p:sp>
        <p:nvSpPr>
          <p:cNvPr id="4" name="圓角矩形 5">
            <a:extLst>
              <a:ext uri="{FF2B5EF4-FFF2-40B4-BE49-F238E27FC236}">
                <a16:creationId xmlns:a16="http://schemas.microsoft.com/office/drawing/2014/main" id="{680C4B7E-5182-4823-948E-96C2E39F7E04}"/>
              </a:ext>
            </a:extLst>
          </p:cNvPr>
          <p:cNvSpPr/>
          <p:nvPr/>
        </p:nvSpPr>
        <p:spPr>
          <a:xfrm>
            <a:off x="6335079" y="1044402"/>
            <a:ext cx="5697000" cy="492870"/>
          </a:xfrm>
          <a:prstGeom prst="roundRect">
            <a:avLst>
              <a:gd name="adj" fmla="val 3426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81AA89E-3676-4F29-B426-BE36F38AF780}"/>
              </a:ext>
            </a:extLst>
          </p:cNvPr>
          <p:cNvSpPr txBox="1"/>
          <p:nvPr/>
        </p:nvSpPr>
        <p:spPr>
          <a:xfrm>
            <a:off x="6405417" y="1092550"/>
            <a:ext cx="5525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Buildings Energy Efficiency Ordinance</a:t>
            </a:r>
            <a:endParaRPr lang="zh-HK" altLang="en-US" sz="20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FE2A055-EAFA-4559-B195-C6055C2895E8}"/>
              </a:ext>
            </a:extLst>
          </p:cNvPr>
          <p:cNvSpPr txBox="1"/>
          <p:nvPr/>
        </p:nvSpPr>
        <p:spPr>
          <a:xfrm>
            <a:off x="6330461" y="1647930"/>
            <a:ext cx="433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p"/>
            </a:pPr>
            <a:r>
              <a:rPr lang="en-US" altLang="zh-HK" dirty="0">
                <a:latin typeface="Arial" panose="020B0604020202020204" pitchFamily="34" charset="0"/>
                <a:cs typeface="Arial" panose="020B0604020202020204" pitchFamily="34" charset="0"/>
              </a:rPr>
              <a:t>Achievement by 2024</a:t>
            </a:r>
            <a:endParaRPr lang="en-US" altLang="zh-HK" sz="16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Building - Free real estate icons">
            <a:extLst>
              <a:ext uri="{FF2B5EF4-FFF2-40B4-BE49-F238E27FC236}">
                <a16:creationId xmlns:a16="http://schemas.microsoft.com/office/drawing/2014/main" id="{72D9580C-5466-47D3-AC5E-96ED13426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9450" y="1697771"/>
            <a:ext cx="877493" cy="8715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55C57C89-3DBB-45F9-9880-3D98037B666F}"/>
              </a:ext>
            </a:extLst>
          </p:cNvPr>
          <p:cNvGrpSpPr/>
          <p:nvPr/>
        </p:nvGrpSpPr>
        <p:grpSpPr>
          <a:xfrm>
            <a:off x="10905548" y="3130408"/>
            <a:ext cx="1024930" cy="1082265"/>
            <a:chOff x="997882" y="3599264"/>
            <a:chExt cx="1053385" cy="1075722"/>
          </a:xfrm>
        </p:grpSpPr>
        <p:pic>
          <p:nvPicPr>
            <p:cNvPr id="9" name="Picture 8" descr="Building - Free buildings icons">
              <a:extLst>
                <a:ext uri="{FF2B5EF4-FFF2-40B4-BE49-F238E27FC236}">
                  <a16:creationId xmlns:a16="http://schemas.microsoft.com/office/drawing/2014/main" id="{C8E4F6B5-977F-4007-ABF8-6043BED46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82" y="3883216"/>
              <a:ext cx="791770" cy="791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Energy Audit Icon - Free PNG &amp; SVG 2065 - Noun Project">
              <a:extLst>
                <a:ext uri="{FF2B5EF4-FFF2-40B4-BE49-F238E27FC236}">
                  <a16:creationId xmlns:a16="http://schemas.microsoft.com/office/drawing/2014/main" id="{4AB51A8B-EADA-4292-BE7E-94B253C2D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037" y="3599264"/>
              <a:ext cx="523230" cy="52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26D0259-4536-4F13-A49B-47A47A72C61B}"/>
              </a:ext>
            </a:extLst>
          </p:cNvPr>
          <p:cNvSpPr txBox="1"/>
          <p:nvPr/>
        </p:nvSpPr>
        <p:spPr>
          <a:xfrm>
            <a:off x="6380700" y="4402575"/>
            <a:ext cx="50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p"/>
            </a:pPr>
            <a:r>
              <a:rPr lang="en-US" altLang="zh-HK" dirty="0">
                <a:latin typeface="Arial" panose="020B0604020202020204" pitchFamily="34" charset="0"/>
                <a:cs typeface="Arial" panose="020B0604020202020204" pitchFamily="34" charset="0"/>
              </a:rPr>
              <a:t>Enhancement in 2025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E29048F-577C-4536-AD39-18C017927F4B}"/>
              </a:ext>
            </a:extLst>
          </p:cNvPr>
          <p:cNvSpPr txBox="1"/>
          <p:nvPr/>
        </p:nvSpPr>
        <p:spPr>
          <a:xfrm>
            <a:off x="6655093" y="5130475"/>
            <a:ext cx="502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HK" sz="1600" dirty="0">
                <a:latin typeface="Arial" panose="020B0604020202020204" pitchFamily="34" charset="0"/>
                <a:cs typeface="Arial" panose="020B0604020202020204" pitchFamily="34" charset="0"/>
              </a:rPr>
              <a:t>Extending the coverage of more building types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HK" sz="1600" dirty="0">
                <a:latin typeface="Arial" panose="020B0604020202020204" pitchFamily="34" charset="0"/>
                <a:cs typeface="Arial" panose="020B0604020202020204" pitchFamily="34" charset="0"/>
              </a:rPr>
              <a:t>Shorten interval of energy audit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HK" sz="1600" dirty="0">
                <a:latin typeface="Arial" panose="020B0604020202020204" pitchFamily="34" charset="0"/>
                <a:cs typeface="Arial" panose="020B0604020202020204" pitchFamily="34" charset="0"/>
              </a:rPr>
              <a:t>Enhance data transparency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C05A8BB-1B3B-4FF9-9D28-27278AC6E5E5}"/>
              </a:ext>
            </a:extLst>
          </p:cNvPr>
          <p:cNvSpPr txBox="1"/>
          <p:nvPr/>
        </p:nvSpPr>
        <p:spPr>
          <a:xfrm>
            <a:off x="2079017" y="4777233"/>
            <a:ext cx="366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HK" dirty="0">
                <a:latin typeface="Arial" panose="020B0604020202020204" pitchFamily="34" charset="0"/>
                <a:cs typeface="Arial" panose="020B0604020202020204" pitchFamily="34" charset="0"/>
              </a:rPr>
              <a:t>Estimated electricity saving of about </a:t>
            </a:r>
            <a:r>
              <a:rPr lang="en-US" altLang="zh-HK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 billion kWh/year</a:t>
            </a: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K" dirty="0">
                <a:latin typeface="Arial" panose="020B0604020202020204" pitchFamily="34" charset="0"/>
                <a:cs typeface="Arial" panose="020B0604020202020204" pitchFamily="34" charset="0"/>
              </a:rPr>
              <a:t>by 2035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8BBB3A5-74B3-43E8-9FDB-FB455B87CE58}"/>
              </a:ext>
            </a:extLst>
          </p:cNvPr>
          <p:cNvGrpSpPr/>
          <p:nvPr/>
        </p:nvGrpSpPr>
        <p:grpSpPr>
          <a:xfrm>
            <a:off x="137621" y="4540610"/>
            <a:ext cx="1879519" cy="1637392"/>
            <a:chOff x="-4692520" y="4115538"/>
            <a:chExt cx="3206620" cy="2793731"/>
          </a:xfrm>
        </p:grpSpPr>
        <p:pic>
          <p:nvPicPr>
            <p:cNvPr id="15" name="Picture 2" descr="Energy Reduction Icon Stock Illustration - Download Image Now - Reduction,  Icon, Consumerism - iStock">
              <a:extLst>
                <a:ext uri="{FF2B5EF4-FFF2-40B4-BE49-F238E27FC236}">
                  <a16:creationId xmlns:a16="http://schemas.microsoft.com/office/drawing/2014/main" id="{685A7A71-33B4-40B8-87D8-188D8AA5F3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726947" y="5570260"/>
              <a:ext cx="1351018" cy="133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Vector Illustration with Green Building Icon | Freestock icons">
              <a:extLst>
                <a:ext uri="{FF2B5EF4-FFF2-40B4-BE49-F238E27FC236}">
                  <a16:creationId xmlns:a16="http://schemas.microsoft.com/office/drawing/2014/main" id="{2BA289DE-6094-476A-ADF7-98E05E98F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92520" y="4115538"/>
              <a:ext cx="3206620" cy="239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68C62CD-BC5F-40F7-825F-462E3FB2001E}"/>
              </a:ext>
            </a:extLst>
          </p:cNvPr>
          <p:cNvSpPr txBox="1"/>
          <p:nvPr/>
        </p:nvSpPr>
        <p:spPr>
          <a:xfrm>
            <a:off x="258653" y="3730196"/>
            <a:ext cx="5481692" cy="632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0160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zh-HK"/>
            </a:defPPr>
            <a:lvl1pPr marL="457200" indent="-457200" algn="just">
              <a:lnSpc>
                <a:spcPct val="90000"/>
              </a:lnSpc>
              <a:spcBef>
                <a:spcPct val="0"/>
              </a:spcBef>
              <a:buAutoNum type="arabicParenBoth"/>
              <a:defRPr sz="2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US" altLang="zh-HK" sz="2000" dirty="0"/>
              <a:t>20% uplifts compare to standard in 2015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27BBF3A-22A1-44FE-8889-44771DD7DF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392" y="2135927"/>
            <a:ext cx="4002608" cy="210323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3904A55B-D0F7-452F-9129-0F8542C4C499}"/>
              </a:ext>
            </a:extLst>
          </p:cNvPr>
          <p:cNvSpPr txBox="1"/>
          <p:nvPr/>
        </p:nvSpPr>
        <p:spPr>
          <a:xfrm>
            <a:off x="6665392" y="4757642"/>
            <a:ext cx="526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HK" dirty="0">
                <a:latin typeface="Arial" panose="020B0604020202020204" pitchFamily="34" charset="0"/>
                <a:cs typeface="Arial" panose="020B0604020202020204" pitchFamily="34" charset="0"/>
              </a:rPr>
              <a:t>Amended the Ordinance for:</a:t>
            </a:r>
          </a:p>
        </p:txBody>
      </p:sp>
    </p:spTree>
    <p:extLst>
      <p:ext uri="{BB962C8B-B14F-4D97-AF65-F5344CB8AC3E}">
        <p14:creationId xmlns:p14="http://schemas.microsoft.com/office/powerpoint/2010/main" val="489354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DC64EB6-3A73-461D-8A86-058BAA8FFA97}"/>
              </a:ext>
            </a:extLst>
          </p:cNvPr>
          <p:cNvSpPr txBox="1">
            <a:spLocks/>
          </p:cNvSpPr>
          <p:nvPr/>
        </p:nvSpPr>
        <p:spPr>
          <a:xfrm>
            <a:off x="147145" y="0"/>
            <a:ext cx="10557298" cy="938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altLang="zh-TW" sz="3200" b="1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Retro-commissioning (RCx)</a:t>
            </a:r>
            <a:endParaRPr lang="zh-HK" altLang="en-US" sz="32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D766828-001A-482C-B573-91934CD39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871" y="23285"/>
            <a:ext cx="1707507" cy="169971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70BA487-B432-4F09-8F1D-4E7E08BBBD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57" y="2864337"/>
            <a:ext cx="2326889" cy="328547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2A16735-15B6-4E89-9E24-02FB24DB3D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9871" y="1697146"/>
            <a:ext cx="4544610" cy="236124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86B19F5-4878-FF15-99CB-C139AD5AE3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956" y="4610223"/>
            <a:ext cx="1084908" cy="152323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52B5718-E978-7E43-2CDB-7C2FD2DB7D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049" y="4610224"/>
            <a:ext cx="1077951" cy="152323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FC0B846-DA3E-A85B-3D79-FB2D12398D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57" y="1067751"/>
            <a:ext cx="4616605" cy="166704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011971C-7BEE-3EDC-06B0-0201B6E79B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990" y="4817328"/>
            <a:ext cx="2224071" cy="131612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E733A4B-6C62-571F-F198-FBFEDD9AFB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7"/>
          <a:stretch/>
        </p:blipFill>
        <p:spPr>
          <a:xfrm>
            <a:off x="2675990" y="2864337"/>
            <a:ext cx="2224071" cy="180802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8503DBF-3987-F9A5-02BE-003BA639E2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049" y="1067751"/>
            <a:ext cx="2378866" cy="1645984"/>
          </a:xfrm>
          <a:prstGeom prst="rect">
            <a:avLst/>
          </a:prstGeom>
        </p:spPr>
      </p:pic>
      <p:pic>
        <p:nvPicPr>
          <p:cNvPr id="19" name="Picture 2" descr="粵港澳大灣區建築物重新校驗合作備忘錄簽署儀式今日舉行（附圖）">
            <a:extLst>
              <a:ext uri="{FF2B5EF4-FFF2-40B4-BE49-F238E27FC236}">
                <a16:creationId xmlns:a16="http://schemas.microsoft.com/office/drawing/2014/main" id="{451AB9B5-6052-6F7C-EAC1-1834DD79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049" y="2864337"/>
            <a:ext cx="2378866" cy="167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B9E1BA0-C482-F4CB-BA05-8D261FB6C3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9871" y="4207488"/>
            <a:ext cx="4544610" cy="1925968"/>
          </a:xfrm>
          <a:prstGeom prst="rect">
            <a:avLst/>
          </a:prstGeom>
          <a:effectLst>
            <a:glow rad="190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62318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CDC4A1C-43CE-4704-B7DC-E5AC6FA4E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7371"/>
            <a:ext cx="6220238" cy="4341874"/>
          </a:xfrm>
          <a:prstGeom prst="rect">
            <a:avLst/>
          </a:prstGeom>
        </p:spPr>
      </p:pic>
      <p:sp>
        <p:nvSpPr>
          <p:cNvPr id="26" name="淚滴形 25">
            <a:extLst>
              <a:ext uri="{FF2B5EF4-FFF2-40B4-BE49-F238E27FC236}">
                <a16:creationId xmlns:a16="http://schemas.microsoft.com/office/drawing/2014/main" id="{1D7029EF-F24D-4E47-B28F-6468193F9A06}"/>
              </a:ext>
            </a:extLst>
          </p:cNvPr>
          <p:cNvSpPr/>
          <p:nvPr/>
        </p:nvSpPr>
        <p:spPr>
          <a:xfrm rot="8172694">
            <a:off x="3921737" y="4015397"/>
            <a:ext cx="176883" cy="173327"/>
          </a:xfrm>
          <a:prstGeom prst="teardrop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860974" cy="938213"/>
          </a:xfrm>
        </p:spPr>
        <p:txBody>
          <a:bodyPr>
            <a:noAutofit/>
          </a:bodyPr>
          <a:lstStyle/>
          <a:p>
            <a:pPr defTabSz="457200"/>
            <a:r>
              <a:rPr lang="en-US" altLang="zh-HK" sz="3200" b="1" dirty="0">
                <a:solidFill>
                  <a:schemeClr val="accent3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Development of DCS(1)</a:t>
            </a:r>
            <a:endParaRPr lang="zh-HK" altLang="en-US" sz="3200" b="1" dirty="0">
              <a:solidFill>
                <a:schemeClr val="accent3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" name="淚滴形 6">
            <a:extLst>
              <a:ext uri="{FF2B5EF4-FFF2-40B4-BE49-F238E27FC236}">
                <a16:creationId xmlns:a16="http://schemas.microsoft.com/office/drawing/2014/main" id="{AE815951-CCDA-4630-9A13-D837BAE74907}"/>
              </a:ext>
            </a:extLst>
          </p:cNvPr>
          <p:cNvSpPr/>
          <p:nvPr/>
        </p:nvSpPr>
        <p:spPr>
          <a:xfrm rot="8172694">
            <a:off x="3797920" y="4032001"/>
            <a:ext cx="176883" cy="173327"/>
          </a:xfrm>
          <a:prstGeom prst="teardrop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標題 12">
            <a:extLst>
              <a:ext uri="{FF2B5EF4-FFF2-40B4-BE49-F238E27FC236}">
                <a16:creationId xmlns:a16="http://schemas.microsoft.com/office/drawing/2014/main" id="{8A432EBD-7C7B-4EB8-81D7-8F3EB7C495E6}"/>
              </a:ext>
            </a:extLst>
          </p:cNvPr>
          <p:cNvSpPr txBox="1">
            <a:spLocks/>
          </p:cNvSpPr>
          <p:nvPr/>
        </p:nvSpPr>
        <p:spPr>
          <a:xfrm>
            <a:off x="2701018" y="4235862"/>
            <a:ext cx="3035448" cy="609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Plants (462MWr)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Operated since: Q4 2013</a:t>
            </a:r>
            <a:endParaRPr lang="zh-HK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標題 12">
            <a:extLst>
              <a:ext uri="{FF2B5EF4-FFF2-40B4-BE49-F238E27FC236}">
                <a16:creationId xmlns:a16="http://schemas.microsoft.com/office/drawing/2014/main" id="{23B55E59-B079-4F7C-A574-D19376C5096C}"/>
              </a:ext>
            </a:extLst>
          </p:cNvPr>
          <p:cNvSpPr txBox="1">
            <a:spLocks/>
          </p:cNvSpPr>
          <p:nvPr/>
        </p:nvSpPr>
        <p:spPr>
          <a:xfrm>
            <a:off x="-183512" y="4480306"/>
            <a:ext cx="3455581" cy="580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Tung Chung East (123MWr)</a:t>
            </a:r>
          </a:p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Scheduled Operation: Q4 2027</a:t>
            </a:r>
            <a:endParaRPr lang="zh-HK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標題 12">
            <a:extLst>
              <a:ext uri="{FF2B5EF4-FFF2-40B4-BE49-F238E27FC236}">
                <a16:creationId xmlns:a16="http://schemas.microsoft.com/office/drawing/2014/main" id="{7D3839DD-5C16-4ABF-AEAF-AD3ABCBBBD93}"/>
              </a:ext>
            </a:extLst>
          </p:cNvPr>
          <p:cNvSpPr txBox="1">
            <a:spLocks/>
          </p:cNvSpPr>
          <p:nvPr/>
        </p:nvSpPr>
        <p:spPr>
          <a:xfrm>
            <a:off x="0" y="3232295"/>
            <a:ext cx="3699164" cy="4346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Hung Shui </a:t>
            </a:r>
            <a:r>
              <a:rPr lang="en-US" altLang="zh-TW" sz="1600" dirty="0" err="1">
                <a:latin typeface="Arial" panose="020B0604020202020204" pitchFamily="34" charset="0"/>
                <a:cs typeface="Arial" panose="020B0604020202020204" pitchFamily="34" charset="0"/>
              </a:rPr>
              <a:t>Kiu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 Town Centre (106MW)</a:t>
            </a:r>
          </a:p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Scheduled Operation: end 2030</a:t>
            </a:r>
            <a:endParaRPr lang="zh-HK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標題 12">
            <a:extLst>
              <a:ext uri="{FF2B5EF4-FFF2-40B4-BE49-F238E27FC236}">
                <a16:creationId xmlns:a16="http://schemas.microsoft.com/office/drawing/2014/main" id="{1569E579-552D-43BC-A77F-93F2BFFE16D2}"/>
              </a:ext>
            </a:extLst>
          </p:cNvPr>
          <p:cNvSpPr txBox="1">
            <a:spLocks/>
          </p:cNvSpPr>
          <p:nvPr/>
        </p:nvSpPr>
        <p:spPr>
          <a:xfrm>
            <a:off x="842048" y="2320304"/>
            <a:ext cx="4335538" cy="4346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Kwu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Tung North, 2 Plants(190MWr) 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Scheduled Operation: Q2 2026</a:t>
            </a:r>
            <a:endParaRPr lang="zh-HK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CD2C6E4-19F6-430C-BBFC-49A0DEEB6BFD}"/>
              </a:ext>
            </a:extLst>
          </p:cNvPr>
          <p:cNvSpPr txBox="1"/>
          <p:nvPr/>
        </p:nvSpPr>
        <p:spPr>
          <a:xfrm>
            <a:off x="498741" y="5999245"/>
            <a:ext cx="219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DCS in operation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A7F344F-154D-4AAD-A58D-BDF417231E28}"/>
              </a:ext>
            </a:extLst>
          </p:cNvPr>
          <p:cNvSpPr txBox="1"/>
          <p:nvPr/>
        </p:nvSpPr>
        <p:spPr>
          <a:xfrm>
            <a:off x="2896633" y="6019323"/>
            <a:ext cx="264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DCS in construction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7A44575-2972-47F0-8817-9F61ED11F9CB}"/>
              </a:ext>
            </a:extLst>
          </p:cNvPr>
          <p:cNvSpPr txBox="1"/>
          <p:nvPr/>
        </p:nvSpPr>
        <p:spPr>
          <a:xfrm>
            <a:off x="1118698" y="1445558"/>
            <a:ext cx="380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Government-led DCS in HK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D51CFCC-2589-4718-AB35-C9086D7F0F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8801" y="1555646"/>
            <a:ext cx="2809108" cy="169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0EC259A0-461E-486B-B0A9-F95445D509A7}"/>
              </a:ext>
            </a:extLst>
          </p:cNvPr>
          <p:cNvGraphicFramePr>
            <a:graphicFrameLocks noGrp="1"/>
          </p:cNvGraphicFramePr>
          <p:nvPr/>
        </p:nvGraphicFramePr>
        <p:xfrm>
          <a:off x="6403751" y="3340654"/>
          <a:ext cx="5712050" cy="293013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192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0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Nos. of Plant</a:t>
                      </a:r>
                      <a:endParaRPr lang="zh-TW" altLang="en-US" sz="1600" b="0" kern="0" spc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HK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 nos.</a:t>
                      </a:r>
                      <a:r>
                        <a:rPr lang="zh-HK" altLang="en-US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HK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(total 462 </a:t>
                      </a:r>
                      <a:r>
                        <a:rPr lang="en-US" altLang="zh-HK" sz="1600" b="0" kern="0" spc="1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MWr</a:t>
                      </a:r>
                      <a:r>
                        <a:rPr lang="en-US" altLang="zh-HK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altLang="en-US" sz="1600" b="0" kern="0" spc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8090015"/>
                  </a:ext>
                </a:extLst>
              </a:tr>
              <a:tr h="5860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HK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A/C floor area</a:t>
                      </a:r>
                      <a:endParaRPr lang="zh-TW" altLang="en-US" sz="1600" b="0" kern="0" spc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2.54 </a:t>
                      </a:r>
                      <a:r>
                        <a:rPr lang="en-US" altLang="zh-HK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million m</a:t>
                      </a:r>
                      <a:r>
                        <a:rPr lang="en-US" altLang="zh-HK" sz="1600" b="0" kern="0" spc="100" baseline="30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600" b="0" kern="0" spc="100" baseline="300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0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System Efficiency</a:t>
                      </a:r>
                      <a:endParaRPr lang="zh-TW" altLang="en-US" sz="1600" b="0" kern="0" spc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HK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DCS consumes </a:t>
                      </a:r>
                      <a:r>
                        <a:rPr lang="en-US" altLang="zh-HK" sz="1600" b="1" i="0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35% less </a:t>
                      </a:r>
                      <a:r>
                        <a:rPr lang="en-US" altLang="zh-HK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electricity as compared to traditional air-cooled A/C systems.</a:t>
                      </a:r>
                      <a:endParaRPr lang="zh-TW" altLang="en-US" sz="1600" b="0" kern="0" spc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20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Energy Saving</a:t>
                      </a:r>
                      <a:endParaRPr lang="zh-TW" altLang="en-US" sz="1600" b="0" kern="0" spc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Up to end 2024, saved ≈ 78 million </a:t>
                      </a:r>
                      <a:r>
                        <a:rPr lang="en-US" altLang="zh-TW" sz="1600" b="0" kern="0" spc="1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KWhr</a:t>
                      </a:r>
                      <a:r>
                        <a:rPr lang="en-US" altLang="zh-TW" sz="1600" b="0" kern="0" spc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electricity, i.e. the annual consumption of 23,800 three=person households. </a:t>
                      </a:r>
                      <a:r>
                        <a:rPr lang="en-US" altLang="zh-TW" sz="1600" b="1" kern="0" spc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Reduced carbon emission ≈ 50,000 tons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標題 12">
            <a:extLst>
              <a:ext uri="{FF2B5EF4-FFF2-40B4-BE49-F238E27FC236}">
                <a16:creationId xmlns:a16="http://schemas.microsoft.com/office/drawing/2014/main" id="{36376610-AA33-4B42-A136-7BF7F1ADD450}"/>
              </a:ext>
            </a:extLst>
          </p:cNvPr>
          <p:cNvSpPr txBox="1">
            <a:spLocks/>
          </p:cNvSpPr>
          <p:nvPr/>
        </p:nvSpPr>
        <p:spPr>
          <a:xfrm>
            <a:off x="6354750" y="1555646"/>
            <a:ext cx="1652678" cy="609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 </a:t>
            </a:r>
            <a:r>
              <a:rPr lang="en-US" altLang="zh-CN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DCS</a:t>
            </a:r>
            <a:endParaRPr lang="zh-HK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淚滴形 26">
            <a:extLst>
              <a:ext uri="{FF2B5EF4-FFF2-40B4-BE49-F238E27FC236}">
                <a16:creationId xmlns:a16="http://schemas.microsoft.com/office/drawing/2014/main" id="{CED3C727-263B-45E7-BED6-1552CF87A4AB}"/>
              </a:ext>
            </a:extLst>
          </p:cNvPr>
          <p:cNvSpPr/>
          <p:nvPr/>
        </p:nvSpPr>
        <p:spPr>
          <a:xfrm rot="8172694">
            <a:off x="3707733" y="3982490"/>
            <a:ext cx="176883" cy="173327"/>
          </a:xfrm>
          <a:prstGeom prst="teardrop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8" name="淚滴形 27">
            <a:extLst>
              <a:ext uri="{FF2B5EF4-FFF2-40B4-BE49-F238E27FC236}">
                <a16:creationId xmlns:a16="http://schemas.microsoft.com/office/drawing/2014/main" id="{488C6BCB-B3D8-4A2A-9458-B69F2D51190F}"/>
              </a:ext>
            </a:extLst>
          </p:cNvPr>
          <p:cNvSpPr/>
          <p:nvPr/>
        </p:nvSpPr>
        <p:spPr>
          <a:xfrm rot="8172694">
            <a:off x="2956326" y="2145895"/>
            <a:ext cx="176883" cy="173327"/>
          </a:xfrm>
          <a:prstGeom prst="teardrop">
            <a:avLst/>
          </a:prstGeom>
          <a:solidFill>
            <a:schemeClr val="bg1"/>
          </a:solidFill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9" name="淚滴形 28">
            <a:extLst>
              <a:ext uri="{FF2B5EF4-FFF2-40B4-BE49-F238E27FC236}">
                <a16:creationId xmlns:a16="http://schemas.microsoft.com/office/drawing/2014/main" id="{CC06BB7B-DE81-4EA8-A7E2-AB19933F08FB}"/>
              </a:ext>
            </a:extLst>
          </p:cNvPr>
          <p:cNvSpPr/>
          <p:nvPr/>
        </p:nvSpPr>
        <p:spPr>
          <a:xfrm rot="8172694">
            <a:off x="2827776" y="2141939"/>
            <a:ext cx="176883" cy="173327"/>
          </a:xfrm>
          <a:prstGeom prst="teardrop">
            <a:avLst/>
          </a:prstGeom>
          <a:solidFill>
            <a:schemeClr val="bg1"/>
          </a:solidFill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0" name="淚滴形 29">
            <a:extLst>
              <a:ext uri="{FF2B5EF4-FFF2-40B4-BE49-F238E27FC236}">
                <a16:creationId xmlns:a16="http://schemas.microsoft.com/office/drawing/2014/main" id="{B4E1CDA4-E12A-4A0A-B380-0A6A8881C2D0}"/>
              </a:ext>
            </a:extLst>
          </p:cNvPr>
          <p:cNvSpPr/>
          <p:nvPr/>
        </p:nvSpPr>
        <p:spPr>
          <a:xfrm rot="8172694">
            <a:off x="1703471" y="3021867"/>
            <a:ext cx="176883" cy="173327"/>
          </a:xfrm>
          <a:prstGeom prst="teardrop">
            <a:avLst/>
          </a:prstGeom>
          <a:solidFill>
            <a:schemeClr val="bg1"/>
          </a:solidFill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1" name="淚滴形 30">
            <a:extLst>
              <a:ext uri="{FF2B5EF4-FFF2-40B4-BE49-F238E27FC236}">
                <a16:creationId xmlns:a16="http://schemas.microsoft.com/office/drawing/2014/main" id="{89575AD9-A1AC-465A-A430-59A9E852CAC9}"/>
              </a:ext>
            </a:extLst>
          </p:cNvPr>
          <p:cNvSpPr/>
          <p:nvPr/>
        </p:nvSpPr>
        <p:spPr>
          <a:xfrm rot="8172694">
            <a:off x="1401626" y="4289983"/>
            <a:ext cx="176883" cy="173327"/>
          </a:xfrm>
          <a:prstGeom prst="teardrop">
            <a:avLst/>
          </a:prstGeom>
          <a:solidFill>
            <a:schemeClr val="bg1"/>
          </a:solidFill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2" name="淚滴形 31">
            <a:extLst>
              <a:ext uri="{FF2B5EF4-FFF2-40B4-BE49-F238E27FC236}">
                <a16:creationId xmlns:a16="http://schemas.microsoft.com/office/drawing/2014/main" id="{B4E7581A-D2E4-47AF-9422-E573A6A3DF73}"/>
              </a:ext>
            </a:extLst>
          </p:cNvPr>
          <p:cNvSpPr/>
          <p:nvPr/>
        </p:nvSpPr>
        <p:spPr>
          <a:xfrm rot="8172694">
            <a:off x="2720361" y="6046382"/>
            <a:ext cx="176883" cy="173327"/>
          </a:xfrm>
          <a:prstGeom prst="teardrop">
            <a:avLst/>
          </a:prstGeom>
          <a:solidFill>
            <a:schemeClr val="bg1"/>
          </a:solidFill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3" name="淚滴形 32">
            <a:extLst>
              <a:ext uri="{FF2B5EF4-FFF2-40B4-BE49-F238E27FC236}">
                <a16:creationId xmlns:a16="http://schemas.microsoft.com/office/drawing/2014/main" id="{581EDC5F-001C-4A88-8E24-9D378D74FF0A}"/>
              </a:ext>
            </a:extLst>
          </p:cNvPr>
          <p:cNvSpPr/>
          <p:nvPr/>
        </p:nvSpPr>
        <p:spPr>
          <a:xfrm rot="8172694">
            <a:off x="309494" y="6052339"/>
            <a:ext cx="176883" cy="173327"/>
          </a:xfrm>
          <a:prstGeom prst="teardrop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09FAAB8-4C45-444B-A187-972EB39E8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554" y="1521990"/>
            <a:ext cx="2573381" cy="17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71031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703</Words>
  <Application>Microsoft Office PowerPoint</Application>
  <PresentationFormat>寬螢幕</PresentationFormat>
  <Paragraphs>151</Paragraphs>
  <Slides>15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8" baseType="lpstr">
      <vt:lpstr>Inter Medium</vt:lpstr>
      <vt:lpstr>Malgun Gothic</vt:lpstr>
      <vt:lpstr>PingFang SC</vt:lpstr>
      <vt:lpstr>微軟正黑體</vt:lpstr>
      <vt:lpstr>新細明體</vt:lpstr>
      <vt:lpstr>Arial</vt:lpstr>
      <vt:lpstr>Arial Black</vt:lpstr>
      <vt:lpstr>Calibri</vt:lpstr>
      <vt:lpstr>Calibri Light</vt:lpstr>
      <vt:lpstr>Frutiger UltraBlack</vt:lpstr>
      <vt:lpstr>Times New Roman</vt:lpstr>
      <vt:lpstr>Wingdings</vt:lpstr>
      <vt:lpstr>回顧</vt:lpstr>
      <vt:lpstr>ECONOMY UPDATES Hong Kong, China  November 2025</vt:lpstr>
      <vt:lpstr>Utilisation of Clean Energy and Energy Efficiency Enhancement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Development of DCS(1)</vt:lpstr>
      <vt:lpstr>Development of DCS(2)</vt:lpstr>
      <vt:lpstr>PowerPoint 簡報</vt:lpstr>
      <vt:lpstr>Project Update</vt:lpstr>
      <vt:lpstr>Artificial Intelligence</vt:lpstr>
      <vt:lpstr>Artificial Intelligence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ECONOMY UPDATES Hong Kong, China  16-18 October 2023</dc:title>
  <dc:creator>E/EEA4/3</dc:creator>
  <cp:lastModifiedBy>Mr CHU Ngai Hang 朱毅珩</cp:lastModifiedBy>
  <cp:revision>53</cp:revision>
  <cp:lastPrinted>2025-11-05T03:58:12Z</cp:lastPrinted>
  <dcterms:created xsi:type="dcterms:W3CDTF">2023-09-19T01:21:38Z</dcterms:created>
  <dcterms:modified xsi:type="dcterms:W3CDTF">2025-11-07T05:47:45Z</dcterms:modified>
</cp:coreProperties>
</file>