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Work Sans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5FVZQXjCbgkmeQJOPhFu9auaL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WorkSans-bold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Work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2DE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 flipH="1">
            <a:off x="-1" y="2057400"/>
            <a:ext cx="9985673" cy="8229600"/>
          </a:xfrm>
          <a:custGeom>
            <a:rect b="b" l="l" r="r" t="t"/>
            <a:pathLst>
              <a:path extrusionOk="0" h="8229600" w="12398644">
                <a:moveTo>
                  <a:pt x="12398644" y="0"/>
                </a:moveTo>
                <a:lnTo>
                  <a:pt x="0" y="0"/>
                </a:lnTo>
                <a:lnTo>
                  <a:pt x="0" y="8229600"/>
                </a:lnTo>
                <a:lnTo>
                  <a:pt x="12398644" y="8229600"/>
                </a:lnTo>
                <a:lnTo>
                  <a:pt x="1239864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416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6458883" y="1028700"/>
            <a:ext cx="800417" cy="800417"/>
          </a:xfrm>
          <a:custGeom>
            <a:rect b="b" l="l" r="r" t="t"/>
            <a:pathLst>
              <a:path extrusionOk="0" h="800417" w="800417">
                <a:moveTo>
                  <a:pt x="0" y="0"/>
                </a:moveTo>
                <a:lnTo>
                  <a:pt x="800417" y="0"/>
                </a:lnTo>
                <a:lnTo>
                  <a:pt x="800417" y="800417"/>
                </a:lnTo>
                <a:lnTo>
                  <a:pt x="0" y="800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819602" y="3493042"/>
            <a:ext cx="14233092" cy="1671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ENERGY EFFICIENCY AND CONSERVATION ACT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3819602" y="5500646"/>
            <a:ext cx="73914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3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AI-Driven Energy Innovation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8915400" y="8175505"/>
            <a:ext cx="8839199" cy="490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19 – 20 November 2025 | EGEEC 65 &amp; EGNRET 63 Joint Meeting</a:t>
            </a:r>
            <a:endParaRPr/>
          </a:p>
          <a:p>
            <a:pPr indent="0" lvl="0" marL="0" marR="0" rtl="0" algn="r">
              <a:lnSpc>
                <a:spcPct val="9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351A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51AA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2218870" y="4622733"/>
            <a:ext cx="7782170" cy="3019826"/>
            <a:chOff x="0" y="0"/>
            <a:chExt cx="2438838" cy="946377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438838" cy="946377"/>
            </a:xfrm>
            <a:custGeom>
              <a:rect b="b" l="l" r="r" t="t"/>
              <a:pathLst>
                <a:path extrusionOk="0" h="946377" w="2438838">
                  <a:moveTo>
                    <a:pt x="50736" y="0"/>
                  </a:moveTo>
                  <a:lnTo>
                    <a:pt x="2388102" y="0"/>
                  </a:lnTo>
                  <a:cubicBezTo>
                    <a:pt x="2416123" y="0"/>
                    <a:pt x="2438838" y="22715"/>
                    <a:pt x="2438838" y="50736"/>
                  </a:cubicBezTo>
                  <a:lnTo>
                    <a:pt x="2438838" y="895641"/>
                  </a:lnTo>
                  <a:cubicBezTo>
                    <a:pt x="2438838" y="923662"/>
                    <a:pt x="2416123" y="946377"/>
                    <a:pt x="2388102" y="946377"/>
                  </a:cubicBezTo>
                  <a:lnTo>
                    <a:pt x="50736" y="946377"/>
                  </a:lnTo>
                  <a:cubicBezTo>
                    <a:pt x="22715" y="946377"/>
                    <a:pt x="0" y="923662"/>
                    <a:pt x="0" y="895641"/>
                  </a:cubicBezTo>
                  <a:lnTo>
                    <a:pt x="0" y="50736"/>
                  </a:lnTo>
                  <a:cubicBezTo>
                    <a:pt x="0" y="22715"/>
                    <a:pt x="22715" y="0"/>
                    <a:pt x="50736" y="0"/>
                  </a:cubicBez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38100"/>
              <a:ext cx="2438838" cy="90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-4649518" y="1173199"/>
            <a:ext cx="10035704" cy="9113801"/>
          </a:xfrm>
          <a:custGeom>
            <a:rect b="b" l="l" r="r" t="t"/>
            <a:pathLst>
              <a:path extrusionOk="0" h="9113801" w="10035704">
                <a:moveTo>
                  <a:pt x="0" y="0"/>
                </a:moveTo>
                <a:lnTo>
                  <a:pt x="10035703" y="0"/>
                </a:lnTo>
                <a:lnTo>
                  <a:pt x="10035703" y="9113801"/>
                </a:lnTo>
                <a:lnTo>
                  <a:pt x="0" y="9113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3707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028700" y="1863005"/>
            <a:ext cx="14226994" cy="133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Republic Act No. 11285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3655858" y="5197397"/>
            <a:ext cx="6008267" cy="1809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1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The EEC Act institutionalizes energy efficiency and conservation as a national way of life, enhance the efficient use of energy , and grant incentives to energy efficiency and conservation projects.</a:t>
            </a:r>
            <a:endParaRPr/>
          </a:p>
          <a:p>
            <a:pPr indent="0" lvl="0" marL="0" marR="0" rtl="0" algn="l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91" u="none" strike="noStrike">
              <a:solidFill>
                <a:srgbClr val="1351A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1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Approved and signed by President Rodrigo Roa Duterte on 19 April 2019 and effective on 22 May 2019.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028700" y="3188040"/>
            <a:ext cx="1104010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Energy Efficiency and Conservation (EEC) Act and Issuances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0617073" y="3683350"/>
            <a:ext cx="5653800" cy="25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1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67 Policy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1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Issuances 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0617087" y="6161221"/>
            <a:ext cx="7310762" cy="2873356"/>
            <a:chOff x="0" y="38100"/>
            <a:chExt cx="9747683" cy="3831142"/>
          </a:xfrm>
        </p:grpSpPr>
        <p:sp>
          <p:nvSpPr>
            <p:cNvPr id="108" name="Google Shape;108;p2"/>
            <p:cNvSpPr txBox="1"/>
            <p:nvPr/>
          </p:nvSpPr>
          <p:spPr>
            <a:xfrm>
              <a:off x="0" y="38100"/>
              <a:ext cx="9747683" cy="50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64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1 MEMORANDUM CIRCULAR (MC)</a:t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874479"/>
              <a:ext cx="9747683" cy="50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64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10 DEPARTMENT ORDERS (DO)</a:t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1703751"/>
              <a:ext cx="9747683" cy="50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64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32 DEPARTMENT CIRCULARS (DC)</a:t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2533024"/>
              <a:ext cx="9747683" cy="506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64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11 IAEECC RESOLUTIONS</a:t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3362427"/>
              <a:ext cx="9747683" cy="50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64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13 IMPLEMENTING GUIDELINES (IG)</a:t>
              </a: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0" y="0"/>
            <a:ext cx="9144000" cy="1028700"/>
            <a:chOff x="0" y="0"/>
            <a:chExt cx="2408296" cy="270933"/>
          </a:xfrm>
        </p:grpSpPr>
        <p:sp>
          <p:nvSpPr>
            <p:cNvPr id="114" name="Google Shape;114;p2"/>
            <p:cNvSpPr/>
            <p:nvPr/>
          </p:nvSpPr>
          <p:spPr>
            <a:xfrm>
              <a:off x="0" y="0"/>
              <a:ext cx="2408296" cy="270933"/>
            </a:xfrm>
            <a:custGeom>
              <a:rect b="b" l="l" r="r" t="t"/>
              <a:pathLst>
                <a:path extrusionOk="0" h="2709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38100"/>
              <a:ext cx="2408296" cy="23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2"/>
          <p:cNvSpPr txBox="1"/>
          <p:nvPr/>
        </p:nvSpPr>
        <p:spPr>
          <a:xfrm>
            <a:off x="483084" y="338230"/>
            <a:ext cx="8177832" cy="437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48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Republic Act No. 11285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51AA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>
            <a:off x="12102124" y="6379071"/>
            <a:ext cx="5405872" cy="1649038"/>
            <a:chOff x="0" y="0"/>
            <a:chExt cx="1694135" cy="516789"/>
          </a:xfrm>
        </p:grpSpPr>
        <p:sp>
          <p:nvSpPr>
            <p:cNvPr id="123" name="Google Shape;123;p3"/>
            <p:cNvSpPr/>
            <p:nvPr/>
          </p:nvSpPr>
          <p:spPr>
            <a:xfrm>
              <a:off x="0" y="0"/>
              <a:ext cx="1694135" cy="516789"/>
            </a:xfrm>
            <a:custGeom>
              <a:rect b="b" l="l" r="r" t="t"/>
              <a:pathLst>
                <a:path extrusionOk="0" h="516789" w="1694135">
                  <a:moveTo>
                    <a:pt x="41532" y="0"/>
                  </a:moveTo>
                  <a:lnTo>
                    <a:pt x="1652603" y="0"/>
                  </a:lnTo>
                  <a:cubicBezTo>
                    <a:pt x="1663618" y="0"/>
                    <a:pt x="1674182" y="4376"/>
                    <a:pt x="1681971" y="12164"/>
                  </a:cubicBezTo>
                  <a:cubicBezTo>
                    <a:pt x="1689759" y="19953"/>
                    <a:pt x="1694135" y="30517"/>
                    <a:pt x="1694135" y="41532"/>
                  </a:cubicBezTo>
                  <a:lnTo>
                    <a:pt x="1694135" y="475257"/>
                  </a:lnTo>
                  <a:cubicBezTo>
                    <a:pt x="1694135" y="486272"/>
                    <a:pt x="1689759" y="496836"/>
                    <a:pt x="1681971" y="504624"/>
                  </a:cubicBezTo>
                  <a:cubicBezTo>
                    <a:pt x="1674182" y="512413"/>
                    <a:pt x="1663618" y="516789"/>
                    <a:pt x="1652603" y="516789"/>
                  </a:cubicBezTo>
                  <a:lnTo>
                    <a:pt x="41532" y="516789"/>
                  </a:lnTo>
                  <a:cubicBezTo>
                    <a:pt x="30517" y="516789"/>
                    <a:pt x="19953" y="512413"/>
                    <a:pt x="12164" y="504624"/>
                  </a:cubicBezTo>
                  <a:cubicBezTo>
                    <a:pt x="4376" y="496836"/>
                    <a:pt x="0" y="486272"/>
                    <a:pt x="0" y="475257"/>
                  </a:cubicBezTo>
                  <a:lnTo>
                    <a:pt x="0" y="41532"/>
                  </a:lnTo>
                  <a:cubicBezTo>
                    <a:pt x="0" y="30517"/>
                    <a:pt x="4376" y="19953"/>
                    <a:pt x="12164" y="12164"/>
                  </a:cubicBezTo>
                  <a:cubicBezTo>
                    <a:pt x="19953" y="4376"/>
                    <a:pt x="30517" y="0"/>
                    <a:pt x="41532" y="0"/>
                  </a:cubicBez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0" y="38100"/>
              <a:ext cx="1694135" cy="478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12102124" y="4454702"/>
            <a:ext cx="5405872" cy="1649038"/>
            <a:chOff x="0" y="0"/>
            <a:chExt cx="1694135" cy="516789"/>
          </a:xfrm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1694135" cy="516789"/>
            </a:xfrm>
            <a:custGeom>
              <a:rect b="b" l="l" r="r" t="t"/>
              <a:pathLst>
                <a:path extrusionOk="0" h="516789" w="1694135">
                  <a:moveTo>
                    <a:pt x="41532" y="0"/>
                  </a:moveTo>
                  <a:lnTo>
                    <a:pt x="1652603" y="0"/>
                  </a:lnTo>
                  <a:cubicBezTo>
                    <a:pt x="1663618" y="0"/>
                    <a:pt x="1674182" y="4376"/>
                    <a:pt x="1681971" y="12164"/>
                  </a:cubicBezTo>
                  <a:cubicBezTo>
                    <a:pt x="1689759" y="19953"/>
                    <a:pt x="1694135" y="30517"/>
                    <a:pt x="1694135" y="41532"/>
                  </a:cubicBezTo>
                  <a:lnTo>
                    <a:pt x="1694135" y="475257"/>
                  </a:lnTo>
                  <a:cubicBezTo>
                    <a:pt x="1694135" y="486272"/>
                    <a:pt x="1689759" y="496836"/>
                    <a:pt x="1681971" y="504624"/>
                  </a:cubicBezTo>
                  <a:cubicBezTo>
                    <a:pt x="1674182" y="512413"/>
                    <a:pt x="1663618" y="516789"/>
                    <a:pt x="1652603" y="516789"/>
                  </a:cubicBezTo>
                  <a:lnTo>
                    <a:pt x="41532" y="516789"/>
                  </a:lnTo>
                  <a:cubicBezTo>
                    <a:pt x="30517" y="516789"/>
                    <a:pt x="19953" y="512413"/>
                    <a:pt x="12164" y="504624"/>
                  </a:cubicBezTo>
                  <a:cubicBezTo>
                    <a:pt x="4376" y="496836"/>
                    <a:pt x="0" y="486272"/>
                    <a:pt x="0" y="475257"/>
                  </a:cubicBezTo>
                  <a:lnTo>
                    <a:pt x="0" y="41532"/>
                  </a:lnTo>
                  <a:cubicBezTo>
                    <a:pt x="0" y="30517"/>
                    <a:pt x="4376" y="19953"/>
                    <a:pt x="12164" y="12164"/>
                  </a:cubicBezTo>
                  <a:cubicBezTo>
                    <a:pt x="19953" y="4376"/>
                    <a:pt x="30517" y="0"/>
                    <a:pt x="41532" y="0"/>
                  </a:cubicBez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0" y="38100"/>
              <a:ext cx="1694135" cy="478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6420798" y="6379071"/>
            <a:ext cx="5405872" cy="1649038"/>
            <a:chOff x="0" y="0"/>
            <a:chExt cx="1694135" cy="516789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1694135" cy="516789"/>
            </a:xfrm>
            <a:custGeom>
              <a:rect b="b" l="l" r="r" t="t"/>
              <a:pathLst>
                <a:path extrusionOk="0" h="516789" w="1694135">
                  <a:moveTo>
                    <a:pt x="41532" y="0"/>
                  </a:moveTo>
                  <a:lnTo>
                    <a:pt x="1652603" y="0"/>
                  </a:lnTo>
                  <a:cubicBezTo>
                    <a:pt x="1663618" y="0"/>
                    <a:pt x="1674182" y="4376"/>
                    <a:pt x="1681971" y="12164"/>
                  </a:cubicBezTo>
                  <a:cubicBezTo>
                    <a:pt x="1689759" y="19953"/>
                    <a:pt x="1694135" y="30517"/>
                    <a:pt x="1694135" y="41532"/>
                  </a:cubicBezTo>
                  <a:lnTo>
                    <a:pt x="1694135" y="475257"/>
                  </a:lnTo>
                  <a:cubicBezTo>
                    <a:pt x="1694135" y="486272"/>
                    <a:pt x="1689759" y="496836"/>
                    <a:pt x="1681971" y="504624"/>
                  </a:cubicBezTo>
                  <a:cubicBezTo>
                    <a:pt x="1674182" y="512413"/>
                    <a:pt x="1663618" y="516789"/>
                    <a:pt x="1652603" y="516789"/>
                  </a:cubicBezTo>
                  <a:lnTo>
                    <a:pt x="41532" y="516789"/>
                  </a:lnTo>
                  <a:cubicBezTo>
                    <a:pt x="30517" y="516789"/>
                    <a:pt x="19953" y="512413"/>
                    <a:pt x="12164" y="504624"/>
                  </a:cubicBezTo>
                  <a:cubicBezTo>
                    <a:pt x="4376" y="496836"/>
                    <a:pt x="0" y="486272"/>
                    <a:pt x="0" y="475257"/>
                  </a:cubicBezTo>
                  <a:lnTo>
                    <a:pt x="0" y="41532"/>
                  </a:lnTo>
                  <a:cubicBezTo>
                    <a:pt x="0" y="30517"/>
                    <a:pt x="4376" y="19953"/>
                    <a:pt x="12164" y="12164"/>
                  </a:cubicBezTo>
                  <a:cubicBezTo>
                    <a:pt x="19953" y="4376"/>
                    <a:pt x="30517" y="0"/>
                    <a:pt x="41532" y="0"/>
                  </a:cubicBez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38100"/>
              <a:ext cx="1694135" cy="478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6420798" y="4454702"/>
            <a:ext cx="5405872" cy="1649038"/>
            <a:chOff x="0" y="0"/>
            <a:chExt cx="1694135" cy="516789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1694135" cy="516789"/>
            </a:xfrm>
            <a:custGeom>
              <a:rect b="b" l="l" r="r" t="t"/>
              <a:pathLst>
                <a:path extrusionOk="0" h="516789" w="1694135">
                  <a:moveTo>
                    <a:pt x="41532" y="0"/>
                  </a:moveTo>
                  <a:lnTo>
                    <a:pt x="1652603" y="0"/>
                  </a:lnTo>
                  <a:cubicBezTo>
                    <a:pt x="1663618" y="0"/>
                    <a:pt x="1674182" y="4376"/>
                    <a:pt x="1681971" y="12164"/>
                  </a:cubicBezTo>
                  <a:cubicBezTo>
                    <a:pt x="1689759" y="19953"/>
                    <a:pt x="1694135" y="30517"/>
                    <a:pt x="1694135" y="41532"/>
                  </a:cubicBezTo>
                  <a:lnTo>
                    <a:pt x="1694135" y="475257"/>
                  </a:lnTo>
                  <a:cubicBezTo>
                    <a:pt x="1694135" y="486272"/>
                    <a:pt x="1689759" y="496836"/>
                    <a:pt x="1681971" y="504624"/>
                  </a:cubicBezTo>
                  <a:cubicBezTo>
                    <a:pt x="1674182" y="512413"/>
                    <a:pt x="1663618" y="516789"/>
                    <a:pt x="1652603" y="516789"/>
                  </a:cubicBezTo>
                  <a:lnTo>
                    <a:pt x="41532" y="516789"/>
                  </a:lnTo>
                  <a:cubicBezTo>
                    <a:pt x="30517" y="516789"/>
                    <a:pt x="19953" y="512413"/>
                    <a:pt x="12164" y="504624"/>
                  </a:cubicBezTo>
                  <a:cubicBezTo>
                    <a:pt x="4376" y="496836"/>
                    <a:pt x="0" y="486272"/>
                    <a:pt x="0" y="475257"/>
                  </a:cubicBezTo>
                  <a:lnTo>
                    <a:pt x="0" y="41532"/>
                  </a:lnTo>
                  <a:cubicBezTo>
                    <a:pt x="0" y="30517"/>
                    <a:pt x="4376" y="19953"/>
                    <a:pt x="12164" y="12164"/>
                  </a:cubicBezTo>
                  <a:cubicBezTo>
                    <a:pt x="19953" y="4376"/>
                    <a:pt x="30517" y="0"/>
                    <a:pt x="41532" y="0"/>
                  </a:cubicBez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0" y="38100"/>
              <a:ext cx="1694135" cy="478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0" y="8482435"/>
            <a:ext cx="18288000" cy="1804565"/>
            <a:chOff x="0" y="0"/>
            <a:chExt cx="5326504" cy="475276"/>
          </a:xfrm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5326504" cy="475276"/>
            </a:xfrm>
            <a:custGeom>
              <a:rect b="b" l="l" r="r" t="t"/>
              <a:pathLst>
                <a:path extrusionOk="0" h="475276" w="5326504">
                  <a:moveTo>
                    <a:pt x="19523" y="0"/>
                  </a:moveTo>
                  <a:lnTo>
                    <a:pt x="5306981" y="0"/>
                  </a:lnTo>
                  <a:cubicBezTo>
                    <a:pt x="5317763" y="0"/>
                    <a:pt x="5326504" y="8741"/>
                    <a:pt x="5326504" y="19523"/>
                  </a:cubicBezTo>
                  <a:lnTo>
                    <a:pt x="5326504" y="455753"/>
                  </a:lnTo>
                  <a:cubicBezTo>
                    <a:pt x="5326504" y="460931"/>
                    <a:pt x="5324447" y="465897"/>
                    <a:pt x="5320786" y="469558"/>
                  </a:cubicBezTo>
                  <a:cubicBezTo>
                    <a:pt x="5317124" y="473219"/>
                    <a:pt x="5312159" y="475276"/>
                    <a:pt x="5306981" y="475276"/>
                  </a:cubicBezTo>
                  <a:lnTo>
                    <a:pt x="19523" y="475276"/>
                  </a:lnTo>
                  <a:cubicBezTo>
                    <a:pt x="8741" y="475276"/>
                    <a:pt x="0" y="466536"/>
                    <a:pt x="0" y="455753"/>
                  </a:cubicBezTo>
                  <a:lnTo>
                    <a:pt x="0" y="19523"/>
                  </a:lnTo>
                  <a:cubicBezTo>
                    <a:pt x="0" y="8741"/>
                    <a:pt x="8741" y="0"/>
                    <a:pt x="1952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0" y="38100"/>
              <a:ext cx="5326504" cy="437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6555252" y="2344616"/>
            <a:ext cx="9610996" cy="17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61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National Energy Efficiency and Conservation Plan (NEECP) and Roadmap 2023 - 2050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-648138" y="1285393"/>
            <a:ext cx="7295881" cy="9294116"/>
          </a:xfrm>
          <a:custGeom>
            <a:rect b="b" l="l" r="r" t="t"/>
            <a:pathLst>
              <a:path extrusionOk="0" h="9294116" w="7295881">
                <a:moveTo>
                  <a:pt x="0" y="0"/>
                </a:moveTo>
                <a:lnTo>
                  <a:pt x="7295881" y="0"/>
                </a:lnTo>
                <a:lnTo>
                  <a:pt x="7295881" y="9294116"/>
                </a:lnTo>
                <a:lnTo>
                  <a:pt x="0" y="9294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" r="-1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767902" y="4883983"/>
            <a:ext cx="4711664" cy="780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1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S</a:t>
            </a:r>
            <a:r>
              <a:rPr lang="en-US" sz="1691" u="none" strike="noStrike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erves as the framework for mainstreaming energy efficiency across all economic sectors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2411923" y="4883983"/>
            <a:ext cx="4786273" cy="780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1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Cov</a:t>
            </a:r>
            <a:r>
              <a:rPr lang="en-US" sz="1691" u="none" strike="noStrike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ers government, commercial, residential, industry, transport, utilities &amp; end-use, along </a:t>
            </a:r>
            <a:endParaRPr/>
          </a:p>
          <a:p>
            <a:pPr indent="0" lvl="0" marL="0" marR="0" rtl="0" algn="ctr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1" u="none" strike="noStrike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with cross-sectoral strategies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6787436" y="6808352"/>
            <a:ext cx="4672598" cy="780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1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Th</a:t>
            </a:r>
            <a:r>
              <a:rPr lang="en-US" sz="1691" u="none" strike="noStrike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e roadmap provides a structured timeline of interventions to guide short-, medium-, and long-term actions per sector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12411923" y="6551210"/>
            <a:ext cx="4786273" cy="129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1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D</a:t>
            </a:r>
            <a:r>
              <a:rPr lang="en-US" sz="1691" u="none" strike="noStrike">
                <a:solidFill>
                  <a:srgbClr val="000344"/>
                </a:solidFill>
                <a:latin typeface="Work Sans"/>
                <a:ea typeface="Work Sans"/>
                <a:cs typeface="Work Sans"/>
                <a:sym typeface="Work Sans"/>
              </a:rPr>
              <a:t>efines measurable milestones and performance indicators to track progress in achieving the country’s targets for energy intensity reduction and energy efficiency improvement.</a:t>
            </a:r>
            <a:endParaRPr/>
          </a:p>
        </p:txBody>
      </p:sp>
      <p:grpSp>
        <p:nvGrpSpPr>
          <p:cNvPr id="143" name="Google Shape;143;p3"/>
          <p:cNvGrpSpPr/>
          <p:nvPr/>
        </p:nvGrpSpPr>
        <p:grpSpPr>
          <a:xfrm>
            <a:off x="6944443" y="8838322"/>
            <a:ext cx="9267062" cy="540610"/>
            <a:chOff x="0" y="-9525"/>
            <a:chExt cx="12356083" cy="720813"/>
          </a:xfrm>
        </p:grpSpPr>
        <p:sp>
          <p:nvSpPr>
            <p:cNvPr id="144" name="Google Shape;144;p3"/>
            <p:cNvSpPr txBox="1"/>
            <p:nvPr/>
          </p:nvSpPr>
          <p:spPr>
            <a:xfrm>
              <a:off x="3128995" y="-9525"/>
              <a:ext cx="2241800" cy="720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90">
                  <a:solidFill>
                    <a:srgbClr val="F2F2F2"/>
                  </a:solidFill>
                  <a:latin typeface="Work Sans"/>
                  <a:ea typeface="Work Sans"/>
                  <a:cs typeface="Work Sans"/>
                  <a:sym typeface="Work Sans"/>
                </a:rPr>
                <a:t>Short Term (2023 - 2024)</a:t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6621639" y="-9525"/>
              <a:ext cx="2241800" cy="720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90">
                  <a:solidFill>
                    <a:srgbClr val="F2F2F2"/>
                  </a:solidFill>
                  <a:latin typeface="Work Sans"/>
                  <a:ea typeface="Work Sans"/>
                  <a:cs typeface="Work Sans"/>
                  <a:sym typeface="Work Sans"/>
                </a:rPr>
                <a:t>Medium Term (2025 - 2028)</a:t>
              </a: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10114283" y="-9525"/>
              <a:ext cx="2241800" cy="720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90">
                  <a:solidFill>
                    <a:srgbClr val="F2F2F2"/>
                  </a:solidFill>
                  <a:latin typeface="Work Sans"/>
                  <a:ea typeface="Work Sans"/>
                  <a:cs typeface="Work Sans"/>
                  <a:sym typeface="Work Sans"/>
                </a:rPr>
                <a:t>Long Term (2029 - 2050)</a:t>
              </a: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0" y="69861"/>
              <a:ext cx="1878151" cy="55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86">
                  <a:solidFill>
                    <a:srgbClr val="F2F2F2"/>
                  </a:solidFill>
                  <a:latin typeface="Work Sans"/>
                  <a:ea typeface="Work Sans"/>
                  <a:cs typeface="Work Sans"/>
                  <a:sym typeface="Work Sans"/>
                </a:rPr>
                <a:t>SECTOR</a:t>
              </a:r>
              <a:endParaRPr/>
            </a:p>
          </p:txBody>
        </p:sp>
      </p:grpSp>
      <p:grpSp>
        <p:nvGrpSpPr>
          <p:cNvPr id="148" name="Google Shape;148;p3"/>
          <p:cNvGrpSpPr/>
          <p:nvPr/>
        </p:nvGrpSpPr>
        <p:grpSpPr>
          <a:xfrm>
            <a:off x="0" y="0"/>
            <a:ext cx="10639643" cy="1028700"/>
            <a:chOff x="0" y="0"/>
            <a:chExt cx="2802211" cy="270933"/>
          </a:xfrm>
        </p:grpSpPr>
        <p:sp>
          <p:nvSpPr>
            <p:cNvPr id="149" name="Google Shape;149;p3"/>
            <p:cNvSpPr/>
            <p:nvPr/>
          </p:nvSpPr>
          <p:spPr>
            <a:xfrm>
              <a:off x="0" y="0"/>
              <a:ext cx="2802211" cy="270933"/>
            </a:xfrm>
            <a:custGeom>
              <a:rect b="b" l="l" r="r" t="t"/>
              <a:pathLst>
                <a:path extrusionOk="0" h="270933" w="2802211">
                  <a:moveTo>
                    <a:pt x="0" y="0"/>
                  </a:moveTo>
                  <a:lnTo>
                    <a:pt x="2802211" y="0"/>
                  </a:lnTo>
                  <a:lnTo>
                    <a:pt x="2802211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0" y="38100"/>
              <a:ext cx="2802211" cy="23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3"/>
          <p:cNvSpPr txBox="1"/>
          <p:nvPr/>
        </p:nvSpPr>
        <p:spPr>
          <a:xfrm>
            <a:off x="556042" y="182449"/>
            <a:ext cx="9837631" cy="702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48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National Energy Efficiency and Conservation Plan (NEECP)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2DE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 flipH="1">
            <a:off x="8660916" y="-818310"/>
            <a:ext cx="10595970" cy="11105310"/>
          </a:xfrm>
          <a:custGeom>
            <a:rect b="b" l="l" r="r" t="t"/>
            <a:pathLst>
              <a:path extrusionOk="0" h="15159868" w="10595970">
                <a:moveTo>
                  <a:pt x="10595970" y="0"/>
                </a:moveTo>
                <a:lnTo>
                  <a:pt x="0" y="0"/>
                </a:lnTo>
                <a:lnTo>
                  <a:pt x="0" y="15159867"/>
                </a:lnTo>
                <a:lnTo>
                  <a:pt x="10595970" y="15159867"/>
                </a:lnTo>
                <a:lnTo>
                  <a:pt x="105959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6509" l="-79630" r="-747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4"/>
          <p:cNvGrpSpPr/>
          <p:nvPr/>
        </p:nvGrpSpPr>
        <p:grpSpPr>
          <a:xfrm>
            <a:off x="0" y="0"/>
            <a:ext cx="9774190" cy="1028700"/>
            <a:chOff x="0" y="0"/>
            <a:chExt cx="2574272" cy="270933"/>
          </a:xfrm>
        </p:grpSpPr>
        <p:sp>
          <p:nvSpPr>
            <p:cNvPr id="159" name="Google Shape;159;p4"/>
            <p:cNvSpPr/>
            <p:nvPr/>
          </p:nvSpPr>
          <p:spPr>
            <a:xfrm>
              <a:off x="0" y="0"/>
              <a:ext cx="2574272" cy="270933"/>
            </a:xfrm>
            <a:custGeom>
              <a:rect b="b" l="l" r="r" t="t"/>
              <a:pathLst>
                <a:path extrusionOk="0" h="270933" w="2574272">
                  <a:moveTo>
                    <a:pt x="0" y="0"/>
                  </a:moveTo>
                  <a:lnTo>
                    <a:pt x="2574272" y="0"/>
                  </a:lnTo>
                  <a:lnTo>
                    <a:pt x="257427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351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0" y="38100"/>
              <a:ext cx="2574272" cy="23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4"/>
          <p:cNvSpPr/>
          <p:nvPr/>
        </p:nvSpPr>
        <p:spPr>
          <a:xfrm>
            <a:off x="1028700" y="6761623"/>
            <a:ext cx="4205563" cy="2803709"/>
          </a:xfrm>
          <a:custGeom>
            <a:rect b="b" l="l" r="r" t="t"/>
            <a:pathLst>
              <a:path extrusionOk="0" h="2803709" w="4205563">
                <a:moveTo>
                  <a:pt x="0" y="0"/>
                </a:moveTo>
                <a:lnTo>
                  <a:pt x="4205563" y="0"/>
                </a:lnTo>
                <a:lnTo>
                  <a:pt x="4205563" y="2803709"/>
                </a:lnTo>
                <a:lnTo>
                  <a:pt x="0" y="2803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568627" y="6761623"/>
            <a:ext cx="4205563" cy="2803709"/>
          </a:xfrm>
          <a:custGeom>
            <a:rect b="b" l="l" r="r" t="t"/>
            <a:pathLst>
              <a:path extrusionOk="0" h="2803709" w="4205563">
                <a:moveTo>
                  <a:pt x="0" y="0"/>
                </a:moveTo>
                <a:lnTo>
                  <a:pt x="4205563" y="0"/>
                </a:lnTo>
                <a:lnTo>
                  <a:pt x="4205563" y="2803709"/>
                </a:lnTo>
                <a:lnTo>
                  <a:pt x="0" y="2803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10110020" y="6761623"/>
            <a:ext cx="4205563" cy="2803709"/>
          </a:xfrm>
          <a:custGeom>
            <a:rect b="b" l="l" r="r" t="t"/>
            <a:pathLst>
              <a:path extrusionOk="0" h="2803709" w="4205563">
                <a:moveTo>
                  <a:pt x="0" y="0"/>
                </a:moveTo>
                <a:lnTo>
                  <a:pt x="4205563" y="0"/>
                </a:lnTo>
                <a:lnTo>
                  <a:pt x="4205563" y="2803709"/>
                </a:lnTo>
                <a:lnTo>
                  <a:pt x="0" y="2803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028700" y="1699154"/>
            <a:ext cx="11790516" cy="3215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36">
                <a:solidFill>
                  <a:srgbClr val="1351AA"/>
                </a:solidFill>
                <a:latin typeface="Arial"/>
                <a:ea typeface="Arial"/>
                <a:cs typeface="Arial"/>
                <a:sym typeface="Arial"/>
              </a:rPr>
              <a:t>Philippine Conference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36">
                <a:solidFill>
                  <a:srgbClr val="1351AA"/>
                </a:solidFill>
                <a:latin typeface="Arial"/>
                <a:ea typeface="Arial"/>
                <a:cs typeface="Arial"/>
                <a:sym typeface="Arial"/>
              </a:rPr>
              <a:t>on Energy Efficiency &amp; Conservation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1028700" y="5133975"/>
            <a:ext cx="8745490" cy="1400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5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The Inaugural Philippine Conference on Energy Effici</a:t>
            </a:r>
            <a:r>
              <a:rPr lang="en-US" sz="1835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ency and Conservation (PCEEC) 2025 convened policymakers, industry leaders, experts, and members of the academe for two days of knowledge-sharing and collaboration—advancing strategies to drive innovation and sustainability in the energy sector.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337763" y="381051"/>
            <a:ext cx="9098665" cy="6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8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Philippine Conference on Energy Efficiency &amp; Conservation</a:t>
            </a:r>
            <a:endParaRPr/>
          </a:p>
          <a:p>
            <a:pPr indent="0" lvl="0" marL="0" marR="0" rtl="0" algn="l">
              <a:lnSpc>
                <a:spcPct val="8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48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2DE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51A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6"/>
          <p:cNvGrpSpPr/>
          <p:nvPr/>
        </p:nvGrpSpPr>
        <p:grpSpPr>
          <a:xfrm>
            <a:off x="0" y="8482435"/>
            <a:ext cx="18288000" cy="1804565"/>
            <a:chOff x="0" y="0"/>
            <a:chExt cx="5326504" cy="475276"/>
          </a:xfrm>
        </p:grpSpPr>
        <p:sp>
          <p:nvSpPr>
            <p:cNvPr id="179" name="Google Shape;179;p6"/>
            <p:cNvSpPr/>
            <p:nvPr/>
          </p:nvSpPr>
          <p:spPr>
            <a:xfrm>
              <a:off x="0" y="0"/>
              <a:ext cx="5326504" cy="475276"/>
            </a:xfrm>
            <a:custGeom>
              <a:rect b="b" l="l" r="r" t="t"/>
              <a:pathLst>
                <a:path extrusionOk="0" h="475276" w="5326504">
                  <a:moveTo>
                    <a:pt x="19523" y="0"/>
                  </a:moveTo>
                  <a:lnTo>
                    <a:pt x="5306981" y="0"/>
                  </a:lnTo>
                  <a:cubicBezTo>
                    <a:pt x="5317763" y="0"/>
                    <a:pt x="5326504" y="8741"/>
                    <a:pt x="5326504" y="19523"/>
                  </a:cubicBezTo>
                  <a:lnTo>
                    <a:pt x="5326504" y="455753"/>
                  </a:lnTo>
                  <a:cubicBezTo>
                    <a:pt x="5326504" y="460931"/>
                    <a:pt x="5324447" y="465897"/>
                    <a:pt x="5320786" y="469558"/>
                  </a:cubicBezTo>
                  <a:cubicBezTo>
                    <a:pt x="5317124" y="473219"/>
                    <a:pt x="5312159" y="475276"/>
                    <a:pt x="5306981" y="475276"/>
                  </a:cubicBezTo>
                  <a:lnTo>
                    <a:pt x="19523" y="475276"/>
                  </a:lnTo>
                  <a:cubicBezTo>
                    <a:pt x="8741" y="475276"/>
                    <a:pt x="0" y="466536"/>
                    <a:pt x="0" y="455753"/>
                  </a:cubicBezTo>
                  <a:lnTo>
                    <a:pt x="0" y="19523"/>
                  </a:lnTo>
                  <a:cubicBezTo>
                    <a:pt x="0" y="8741"/>
                    <a:pt x="8741" y="0"/>
                    <a:pt x="1952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0" y="38100"/>
              <a:ext cx="5326504" cy="437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6555252" y="3338579"/>
            <a:ext cx="8760133" cy="2079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62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Opportunities and Way Forward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-648138" y="1285393"/>
            <a:ext cx="7295881" cy="9294116"/>
          </a:xfrm>
          <a:custGeom>
            <a:rect b="b" l="l" r="r" t="t"/>
            <a:pathLst>
              <a:path extrusionOk="0" h="9294116" w="7295881">
                <a:moveTo>
                  <a:pt x="0" y="0"/>
                </a:moveTo>
                <a:lnTo>
                  <a:pt x="7295881" y="0"/>
                </a:lnTo>
                <a:lnTo>
                  <a:pt x="7295881" y="9294116"/>
                </a:lnTo>
                <a:lnTo>
                  <a:pt x="0" y="9294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" r="-1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6555252" y="5932451"/>
            <a:ext cx="5259644" cy="800789"/>
            <a:chOff x="0" y="0"/>
            <a:chExt cx="1648309" cy="250958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1648309" cy="250958"/>
            </a:xfrm>
            <a:custGeom>
              <a:rect b="b" l="l" r="r" t="t"/>
              <a:pathLst>
                <a:path extrusionOk="0" h="250958" w="1648309">
                  <a:moveTo>
                    <a:pt x="42686" y="0"/>
                  </a:moveTo>
                  <a:lnTo>
                    <a:pt x="1605622" y="0"/>
                  </a:lnTo>
                  <a:cubicBezTo>
                    <a:pt x="1616944" y="0"/>
                    <a:pt x="1627801" y="4497"/>
                    <a:pt x="1635806" y="12503"/>
                  </a:cubicBezTo>
                  <a:cubicBezTo>
                    <a:pt x="1643812" y="20508"/>
                    <a:pt x="1648309" y="31365"/>
                    <a:pt x="1648309" y="42686"/>
                  </a:cubicBezTo>
                  <a:lnTo>
                    <a:pt x="1648309" y="208271"/>
                  </a:lnTo>
                  <a:cubicBezTo>
                    <a:pt x="1648309" y="231846"/>
                    <a:pt x="1629197" y="250958"/>
                    <a:pt x="1605622" y="250958"/>
                  </a:cubicBezTo>
                  <a:lnTo>
                    <a:pt x="42686" y="250958"/>
                  </a:lnTo>
                  <a:cubicBezTo>
                    <a:pt x="19111" y="250958"/>
                    <a:pt x="0" y="231846"/>
                    <a:pt x="0" y="208271"/>
                  </a:cubicBezTo>
                  <a:lnTo>
                    <a:pt x="0" y="42686"/>
                  </a:lnTo>
                  <a:cubicBezTo>
                    <a:pt x="0" y="19111"/>
                    <a:pt x="19111" y="0"/>
                    <a:pt x="42686" y="0"/>
                  </a:cubicBezTo>
                  <a:close/>
                </a:path>
              </a:pathLst>
            </a:custGeom>
            <a:solidFill>
              <a:srgbClr val="71B1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0" y="38100"/>
              <a:ext cx="1648309" cy="21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6"/>
          <p:cNvGrpSpPr/>
          <p:nvPr/>
        </p:nvGrpSpPr>
        <p:grpSpPr>
          <a:xfrm>
            <a:off x="6555252" y="6970025"/>
            <a:ext cx="5259644" cy="800789"/>
            <a:chOff x="0" y="0"/>
            <a:chExt cx="1648309" cy="250958"/>
          </a:xfrm>
        </p:grpSpPr>
        <p:sp>
          <p:nvSpPr>
            <p:cNvPr id="187" name="Google Shape;187;p6"/>
            <p:cNvSpPr/>
            <p:nvPr/>
          </p:nvSpPr>
          <p:spPr>
            <a:xfrm>
              <a:off x="0" y="0"/>
              <a:ext cx="1648309" cy="250958"/>
            </a:xfrm>
            <a:custGeom>
              <a:rect b="b" l="l" r="r" t="t"/>
              <a:pathLst>
                <a:path extrusionOk="0" h="250958" w="1648309">
                  <a:moveTo>
                    <a:pt x="42686" y="0"/>
                  </a:moveTo>
                  <a:lnTo>
                    <a:pt x="1605622" y="0"/>
                  </a:lnTo>
                  <a:cubicBezTo>
                    <a:pt x="1616944" y="0"/>
                    <a:pt x="1627801" y="4497"/>
                    <a:pt x="1635806" y="12503"/>
                  </a:cubicBezTo>
                  <a:cubicBezTo>
                    <a:pt x="1643812" y="20508"/>
                    <a:pt x="1648309" y="31365"/>
                    <a:pt x="1648309" y="42686"/>
                  </a:cubicBezTo>
                  <a:lnTo>
                    <a:pt x="1648309" y="208271"/>
                  </a:lnTo>
                  <a:cubicBezTo>
                    <a:pt x="1648309" y="231846"/>
                    <a:pt x="1629197" y="250958"/>
                    <a:pt x="1605622" y="250958"/>
                  </a:cubicBezTo>
                  <a:lnTo>
                    <a:pt x="42686" y="250958"/>
                  </a:lnTo>
                  <a:cubicBezTo>
                    <a:pt x="19111" y="250958"/>
                    <a:pt x="0" y="231846"/>
                    <a:pt x="0" y="208271"/>
                  </a:cubicBezTo>
                  <a:lnTo>
                    <a:pt x="0" y="42686"/>
                  </a:lnTo>
                  <a:cubicBezTo>
                    <a:pt x="0" y="19111"/>
                    <a:pt x="19111" y="0"/>
                    <a:pt x="42686" y="0"/>
                  </a:cubicBezTo>
                  <a:close/>
                </a:path>
              </a:pathLst>
            </a:custGeom>
            <a:solidFill>
              <a:srgbClr val="71B1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0" y="38100"/>
              <a:ext cx="1648309" cy="21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6555252" y="8051621"/>
            <a:ext cx="5259644" cy="800789"/>
            <a:chOff x="0" y="0"/>
            <a:chExt cx="1648309" cy="250958"/>
          </a:xfrm>
        </p:grpSpPr>
        <p:sp>
          <p:nvSpPr>
            <p:cNvPr id="190" name="Google Shape;190;p6"/>
            <p:cNvSpPr/>
            <p:nvPr/>
          </p:nvSpPr>
          <p:spPr>
            <a:xfrm>
              <a:off x="0" y="0"/>
              <a:ext cx="1648309" cy="250958"/>
            </a:xfrm>
            <a:custGeom>
              <a:rect b="b" l="l" r="r" t="t"/>
              <a:pathLst>
                <a:path extrusionOk="0" h="250958" w="1648309">
                  <a:moveTo>
                    <a:pt x="42686" y="0"/>
                  </a:moveTo>
                  <a:lnTo>
                    <a:pt x="1605622" y="0"/>
                  </a:lnTo>
                  <a:cubicBezTo>
                    <a:pt x="1616944" y="0"/>
                    <a:pt x="1627801" y="4497"/>
                    <a:pt x="1635806" y="12503"/>
                  </a:cubicBezTo>
                  <a:cubicBezTo>
                    <a:pt x="1643812" y="20508"/>
                    <a:pt x="1648309" y="31365"/>
                    <a:pt x="1648309" y="42686"/>
                  </a:cubicBezTo>
                  <a:lnTo>
                    <a:pt x="1648309" y="208271"/>
                  </a:lnTo>
                  <a:cubicBezTo>
                    <a:pt x="1648309" y="231846"/>
                    <a:pt x="1629197" y="250958"/>
                    <a:pt x="1605622" y="250958"/>
                  </a:cubicBezTo>
                  <a:lnTo>
                    <a:pt x="42686" y="250958"/>
                  </a:lnTo>
                  <a:cubicBezTo>
                    <a:pt x="19111" y="250958"/>
                    <a:pt x="0" y="231846"/>
                    <a:pt x="0" y="208271"/>
                  </a:cubicBezTo>
                  <a:lnTo>
                    <a:pt x="0" y="42686"/>
                  </a:lnTo>
                  <a:cubicBezTo>
                    <a:pt x="0" y="19111"/>
                    <a:pt x="19111" y="0"/>
                    <a:pt x="42686" y="0"/>
                  </a:cubicBezTo>
                  <a:close/>
                </a:path>
              </a:pathLst>
            </a:custGeom>
            <a:solidFill>
              <a:srgbClr val="71B1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0" y="38100"/>
              <a:ext cx="1648309" cy="21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6"/>
          <p:cNvGrpSpPr/>
          <p:nvPr/>
        </p:nvGrpSpPr>
        <p:grpSpPr>
          <a:xfrm>
            <a:off x="12134110" y="7012707"/>
            <a:ext cx="5259644" cy="800789"/>
            <a:chOff x="0" y="0"/>
            <a:chExt cx="1648309" cy="250958"/>
          </a:xfrm>
        </p:grpSpPr>
        <p:sp>
          <p:nvSpPr>
            <p:cNvPr id="193" name="Google Shape;193;p6"/>
            <p:cNvSpPr/>
            <p:nvPr/>
          </p:nvSpPr>
          <p:spPr>
            <a:xfrm>
              <a:off x="0" y="0"/>
              <a:ext cx="1648309" cy="250958"/>
            </a:xfrm>
            <a:custGeom>
              <a:rect b="b" l="l" r="r" t="t"/>
              <a:pathLst>
                <a:path extrusionOk="0" h="250958" w="1648309">
                  <a:moveTo>
                    <a:pt x="42686" y="0"/>
                  </a:moveTo>
                  <a:lnTo>
                    <a:pt x="1605622" y="0"/>
                  </a:lnTo>
                  <a:cubicBezTo>
                    <a:pt x="1616944" y="0"/>
                    <a:pt x="1627801" y="4497"/>
                    <a:pt x="1635806" y="12503"/>
                  </a:cubicBezTo>
                  <a:cubicBezTo>
                    <a:pt x="1643812" y="20508"/>
                    <a:pt x="1648309" y="31365"/>
                    <a:pt x="1648309" y="42686"/>
                  </a:cubicBezTo>
                  <a:lnTo>
                    <a:pt x="1648309" y="208271"/>
                  </a:lnTo>
                  <a:cubicBezTo>
                    <a:pt x="1648309" y="231846"/>
                    <a:pt x="1629197" y="250958"/>
                    <a:pt x="1605622" y="250958"/>
                  </a:cubicBezTo>
                  <a:lnTo>
                    <a:pt x="42686" y="250958"/>
                  </a:lnTo>
                  <a:cubicBezTo>
                    <a:pt x="19111" y="250958"/>
                    <a:pt x="0" y="231846"/>
                    <a:pt x="0" y="208271"/>
                  </a:cubicBezTo>
                  <a:lnTo>
                    <a:pt x="0" y="42686"/>
                  </a:lnTo>
                  <a:cubicBezTo>
                    <a:pt x="0" y="19111"/>
                    <a:pt x="19111" y="0"/>
                    <a:pt x="42686" y="0"/>
                  </a:cubicBezTo>
                  <a:close/>
                </a:path>
              </a:pathLst>
            </a:custGeom>
            <a:solidFill>
              <a:srgbClr val="71B1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0" y="38100"/>
              <a:ext cx="1648309" cy="21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2134110" y="8094303"/>
            <a:ext cx="5259644" cy="800789"/>
            <a:chOff x="0" y="0"/>
            <a:chExt cx="1648309" cy="250958"/>
          </a:xfrm>
        </p:grpSpPr>
        <p:sp>
          <p:nvSpPr>
            <p:cNvPr id="196" name="Google Shape;196;p6"/>
            <p:cNvSpPr/>
            <p:nvPr/>
          </p:nvSpPr>
          <p:spPr>
            <a:xfrm>
              <a:off x="0" y="0"/>
              <a:ext cx="1648309" cy="250958"/>
            </a:xfrm>
            <a:custGeom>
              <a:rect b="b" l="l" r="r" t="t"/>
              <a:pathLst>
                <a:path extrusionOk="0" h="250958" w="1648309">
                  <a:moveTo>
                    <a:pt x="42686" y="0"/>
                  </a:moveTo>
                  <a:lnTo>
                    <a:pt x="1605622" y="0"/>
                  </a:lnTo>
                  <a:cubicBezTo>
                    <a:pt x="1616944" y="0"/>
                    <a:pt x="1627801" y="4497"/>
                    <a:pt x="1635806" y="12503"/>
                  </a:cubicBezTo>
                  <a:cubicBezTo>
                    <a:pt x="1643812" y="20508"/>
                    <a:pt x="1648309" y="31365"/>
                    <a:pt x="1648309" y="42686"/>
                  </a:cubicBezTo>
                  <a:lnTo>
                    <a:pt x="1648309" y="208271"/>
                  </a:lnTo>
                  <a:cubicBezTo>
                    <a:pt x="1648309" y="231846"/>
                    <a:pt x="1629197" y="250958"/>
                    <a:pt x="1605622" y="250958"/>
                  </a:cubicBezTo>
                  <a:lnTo>
                    <a:pt x="42686" y="250958"/>
                  </a:lnTo>
                  <a:cubicBezTo>
                    <a:pt x="19111" y="250958"/>
                    <a:pt x="0" y="231846"/>
                    <a:pt x="0" y="208271"/>
                  </a:cubicBezTo>
                  <a:lnTo>
                    <a:pt x="0" y="42686"/>
                  </a:lnTo>
                  <a:cubicBezTo>
                    <a:pt x="0" y="19111"/>
                    <a:pt x="19111" y="0"/>
                    <a:pt x="42686" y="0"/>
                  </a:cubicBezTo>
                  <a:close/>
                </a:path>
              </a:pathLst>
            </a:custGeom>
            <a:solidFill>
              <a:srgbClr val="71B1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0" y="38100"/>
              <a:ext cx="1648309" cy="21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6"/>
          <p:cNvGrpSpPr/>
          <p:nvPr/>
        </p:nvGrpSpPr>
        <p:grpSpPr>
          <a:xfrm>
            <a:off x="12134110" y="5975133"/>
            <a:ext cx="5259644" cy="800789"/>
            <a:chOff x="0" y="0"/>
            <a:chExt cx="1648309" cy="250958"/>
          </a:xfrm>
        </p:grpSpPr>
        <p:sp>
          <p:nvSpPr>
            <p:cNvPr id="199" name="Google Shape;199;p6"/>
            <p:cNvSpPr/>
            <p:nvPr/>
          </p:nvSpPr>
          <p:spPr>
            <a:xfrm>
              <a:off x="0" y="0"/>
              <a:ext cx="1648309" cy="250958"/>
            </a:xfrm>
            <a:custGeom>
              <a:rect b="b" l="l" r="r" t="t"/>
              <a:pathLst>
                <a:path extrusionOk="0" h="250958" w="1648309">
                  <a:moveTo>
                    <a:pt x="42686" y="0"/>
                  </a:moveTo>
                  <a:lnTo>
                    <a:pt x="1605622" y="0"/>
                  </a:lnTo>
                  <a:cubicBezTo>
                    <a:pt x="1616944" y="0"/>
                    <a:pt x="1627801" y="4497"/>
                    <a:pt x="1635806" y="12503"/>
                  </a:cubicBezTo>
                  <a:cubicBezTo>
                    <a:pt x="1643812" y="20508"/>
                    <a:pt x="1648309" y="31365"/>
                    <a:pt x="1648309" y="42686"/>
                  </a:cubicBezTo>
                  <a:lnTo>
                    <a:pt x="1648309" y="208271"/>
                  </a:lnTo>
                  <a:cubicBezTo>
                    <a:pt x="1648309" y="231846"/>
                    <a:pt x="1629197" y="250958"/>
                    <a:pt x="1605622" y="250958"/>
                  </a:cubicBezTo>
                  <a:lnTo>
                    <a:pt x="42686" y="250958"/>
                  </a:lnTo>
                  <a:cubicBezTo>
                    <a:pt x="19111" y="250958"/>
                    <a:pt x="0" y="231846"/>
                    <a:pt x="0" y="208271"/>
                  </a:cubicBezTo>
                  <a:lnTo>
                    <a:pt x="0" y="42686"/>
                  </a:lnTo>
                  <a:cubicBezTo>
                    <a:pt x="0" y="19111"/>
                    <a:pt x="19111" y="0"/>
                    <a:pt x="42686" y="0"/>
                  </a:cubicBezTo>
                  <a:close/>
                </a:path>
              </a:pathLst>
            </a:custGeom>
            <a:solidFill>
              <a:srgbClr val="71B1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0" y="38100"/>
              <a:ext cx="1648309" cy="21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6"/>
          <p:cNvSpPr txBox="1"/>
          <p:nvPr/>
        </p:nvSpPr>
        <p:spPr>
          <a:xfrm>
            <a:off x="6892967" y="6151838"/>
            <a:ext cx="4584214" cy="352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D</a:t>
            </a:r>
            <a:r>
              <a:rPr b="1" lang="en-US" sz="2291" u="none" strike="noStrike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emand Side Management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6892967" y="7189412"/>
            <a:ext cx="4584214" cy="352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Co</a:t>
            </a:r>
            <a:r>
              <a:rPr b="1" lang="en-US" sz="2291" u="none" strike="noStrike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ntinuous monitoring of DEs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6892967" y="8104189"/>
            <a:ext cx="458421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Enhance implementation</a:t>
            </a:r>
            <a:endParaRPr/>
          </a:p>
          <a:p>
            <a:pPr indent="0" lvl="0" marL="0" marR="0" rtl="0" algn="ctr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of VFELP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2471825" y="7070202"/>
            <a:ext cx="4584214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Enhanc</a:t>
            </a:r>
            <a:r>
              <a:rPr b="1" lang="en-US" sz="2191" u="none" strike="noStrike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ement of the</a:t>
            </a:r>
            <a:endParaRPr/>
          </a:p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1" u="none" strike="noStrike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National EEC Database 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12471825" y="8151798"/>
            <a:ext cx="4584214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Accelerated implementation</a:t>
            </a:r>
            <a:endParaRPr/>
          </a:p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of GEMP</a:t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12471825" y="6032628"/>
            <a:ext cx="4584214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Exp</a:t>
            </a:r>
            <a:r>
              <a:rPr b="1" lang="en-US" sz="2191" u="none" strike="noStrike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anding Minimum Energy</a:t>
            </a:r>
            <a:endParaRPr/>
          </a:p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1" u="none" strike="noStrike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rPr>
              <a:t>Performance Standards (MEPS)</a:t>
            </a:r>
            <a:endParaRPr/>
          </a:p>
        </p:txBody>
      </p:sp>
      <p:grpSp>
        <p:nvGrpSpPr>
          <p:cNvPr id="207" name="Google Shape;207;p6"/>
          <p:cNvGrpSpPr/>
          <p:nvPr/>
        </p:nvGrpSpPr>
        <p:grpSpPr>
          <a:xfrm>
            <a:off x="0" y="0"/>
            <a:ext cx="10639643" cy="1028700"/>
            <a:chOff x="0" y="0"/>
            <a:chExt cx="2802211" cy="270933"/>
          </a:xfrm>
        </p:grpSpPr>
        <p:sp>
          <p:nvSpPr>
            <p:cNvPr id="208" name="Google Shape;208;p6"/>
            <p:cNvSpPr/>
            <p:nvPr/>
          </p:nvSpPr>
          <p:spPr>
            <a:xfrm>
              <a:off x="0" y="0"/>
              <a:ext cx="2802211" cy="270933"/>
            </a:xfrm>
            <a:custGeom>
              <a:rect b="b" l="l" r="r" t="t"/>
              <a:pathLst>
                <a:path extrusionOk="0" h="270933" w="2802211">
                  <a:moveTo>
                    <a:pt x="0" y="0"/>
                  </a:moveTo>
                  <a:lnTo>
                    <a:pt x="2802211" y="0"/>
                  </a:lnTo>
                  <a:lnTo>
                    <a:pt x="2802211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3E2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0" y="38100"/>
              <a:ext cx="2802211" cy="23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6"/>
          <p:cNvSpPr txBox="1"/>
          <p:nvPr/>
        </p:nvSpPr>
        <p:spPr>
          <a:xfrm>
            <a:off x="556042" y="182449"/>
            <a:ext cx="9837631" cy="702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48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National Energy Efficiency and Conservation Plan (NEECP)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2DE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/>
        </p:nvSpPr>
        <p:spPr>
          <a:xfrm>
            <a:off x="3560984" y="1552575"/>
            <a:ext cx="13694614" cy="374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28">
                <a:solidFill>
                  <a:srgbClr val="1351AA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endParaRPr/>
          </a:p>
        </p:txBody>
      </p:sp>
      <p:sp>
        <p:nvSpPr>
          <p:cNvPr id="217" name="Google Shape;217;p7"/>
          <p:cNvSpPr txBox="1"/>
          <p:nvPr/>
        </p:nvSpPr>
        <p:spPr>
          <a:xfrm>
            <a:off x="8353463" y="4346083"/>
            <a:ext cx="6448940" cy="374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28">
                <a:solidFill>
                  <a:srgbClr val="1351AA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13383081" y="8175505"/>
            <a:ext cx="2229043" cy="257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6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PRESENTED BY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13383081" y="8490009"/>
            <a:ext cx="3876219" cy="261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0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DEPARTMENT OF ENERGY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3383081" y="8799176"/>
            <a:ext cx="3876219" cy="814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0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doe.eumb@gmail.com</a:t>
            </a:r>
            <a:endParaRPr sz="1810">
              <a:solidFill>
                <a:srgbClr val="1351A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8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0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doe.epmpd@gmail.com</a:t>
            </a:r>
            <a:endParaRPr sz="1810">
              <a:solidFill>
                <a:srgbClr val="1351A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8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0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(02) 8479-2900 local 214</a:t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16458883" y="1028700"/>
            <a:ext cx="800417" cy="800417"/>
          </a:xfrm>
          <a:custGeom>
            <a:rect b="b" l="l" r="r" t="t"/>
            <a:pathLst>
              <a:path extrusionOk="0" h="800417" w="800417">
                <a:moveTo>
                  <a:pt x="0" y="0"/>
                </a:moveTo>
                <a:lnTo>
                  <a:pt x="800417" y="0"/>
                </a:lnTo>
                <a:lnTo>
                  <a:pt x="800417" y="800417"/>
                </a:lnTo>
                <a:lnTo>
                  <a:pt x="0" y="800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 flipH="1">
            <a:off x="-1" y="2057400"/>
            <a:ext cx="9985673" cy="8229600"/>
          </a:xfrm>
          <a:custGeom>
            <a:rect b="b" l="l" r="r" t="t"/>
            <a:pathLst>
              <a:path extrusionOk="0" h="8229600" w="12398644">
                <a:moveTo>
                  <a:pt x="12398644" y="0"/>
                </a:moveTo>
                <a:lnTo>
                  <a:pt x="0" y="0"/>
                </a:lnTo>
                <a:lnTo>
                  <a:pt x="0" y="8229600"/>
                </a:lnTo>
                <a:lnTo>
                  <a:pt x="12398644" y="8229600"/>
                </a:lnTo>
                <a:lnTo>
                  <a:pt x="1239864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416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