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  <p:sldMasterId id="2147483694" r:id="rId3"/>
  </p:sldMasterIdLst>
  <p:notesMasterIdLst>
    <p:notesMasterId r:id="rId26"/>
  </p:notesMasterIdLst>
  <p:sldIdLst>
    <p:sldId id="552" r:id="rId4"/>
    <p:sldId id="720" r:id="rId5"/>
    <p:sldId id="305" r:id="rId6"/>
    <p:sldId id="6114" r:id="rId7"/>
    <p:sldId id="314" r:id="rId8"/>
    <p:sldId id="316" r:id="rId9"/>
    <p:sldId id="317" r:id="rId10"/>
    <p:sldId id="312" r:id="rId11"/>
    <p:sldId id="308" r:id="rId12"/>
    <p:sldId id="45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400" r:id="rId23"/>
    <p:sldId id="6112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922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5948D-25BF-4C43-9553-95D0CBED2443}" v="3" dt="2025-11-18T08:26:32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Zeng" userId="bb257c4f-4ff6-4af6-8970-50dbfacdff35" providerId="ADAL" clId="{D9F48C43-CCB2-412B-9200-E12B166BA310}"/>
    <pc:docChg chg="undo custSel addSld delSld modSld sldOrd delMainMaster">
      <pc:chgData name="Steven Zeng" userId="bb257c4f-4ff6-4af6-8970-50dbfacdff35" providerId="ADAL" clId="{D9F48C43-CCB2-412B-9200-E12B166BA310}" dt="2025-11-18T08:26:56.252" v="167"/>
      <pc:docMkLst>
        <pc:docMk/>
      </pc:docMkLst>
      <pc:sldChg chg="del">
        <pc:chgData name="Steven Zeng" userId="bb257c4f-4ff6-4af6-8970-50dbfacdff35" providerId="ADAL" clId="{D9F48C43-CCB2-412B-9200-E12B166BA310}" dt="2025-11-17T11:48:35.951" v="40" actId="47"/>
        <pc:sldMkLst>
          <pc:docMk/>
          <pc:sldMk cId="350988586" sldId="293"/>
        </pc:sldMkLst>
      </pc:sldChg>
      <pc:sldChg chg="add">
        <pc:chgData name="Steven Zeng" userId="bb257c4f-4ff6-4af6-8970-50dbfacdff35" providerId="ADAL" clId="{D9F48C43-CCB2-412B-9200-E12B166BA310}" dt="2025-11-17T11:52:02.758" v="54"/>
        <pc:sldMkLst>
          <pc:docMk/>
          <pc:sldMk cId="557364631" sldId="301"/>
        </pc:sldMkLst>
      </pc:sldChg>
      <pc:sldChg chg="mod modShow">
        <pc:chgData name="Steven Zeng" userId="bb257c4f-4ff6-4af6-8970-50dbfacdff35" providerId="ADAL" clId="{D9F48C43-CCB2-412B-9200-E12B166BA310}" dt="2025-11-17T11:48:11.171" v="39" actId="729"/>
        <pc:sldMkLst>
          <pc:docMk/>
          <pc:sldMk cId="1643675983" sldId="305"/>
        </pc:sldMkLst>
      </pc:sldChg>
      <pc:sldChg chg="modSp mod">
        <pc:chgData name="Steven Zeng" userId="bb257c4f-4ff6-4af6-8970-50dbfacdff35" providerId="ADAL" clId="{D9F48C43-CCB2-412B-9200-E12B166BA310}" dt="2025-11-17T11:53:09.165" v="72" actId="20577"/>
        <pc:sldMkLst>
          <pc:docMk/>
          <pc:sldMk cId="2853950707" sldId="308"/>
        </pc:sldMkLst>
        <pc:spChg chg="mod">
          <ac:chgData name="Steven Zeng" userId="bb257c4f-4ff6-4af6-8970-50dbfacdff35" providerId="ADAL" clId="{D9F48C43-CCB2-412B-9200-E12B166BA310}" dt="2025-11-17T11:53:09.165" v="72" actId="20577"/>
          <ac:spMkLst>
            <pc:docMk/>
            <pc:sldMk cId="2853950707" sldId="308"/>
            <ac:spMk id="14" creationId="{865D8339-4DC1-EEC5-C829-1038C9244FB3}"/>
          </ac:spMkLst>
        </pc:spChg>
      </pc:sldChg>
      <pc:sldChg chg="modSp mod">
        <pc:chgData name="Steven Zeng" userId="bb257c4f-4ff6-4af6-8970-50dbfacdff35" providerId="ADAL" clId="{D9F48C43-CCB2-412B-9200-E12B166BA310}" dt="2025-11-17T11:54:38.523" v="163" actId="20577"/>
        <pc:sldMkLst>
          <pc:docMk/>
          <pc:sldMk cId="991425753" sldId="326"/>
        </pc:sldMkLst>
        <pc:spChg chg="mod">
          <ac:chgData name="Steven Zeng" userId="bb257c4f-4ff6-4af6-8970-50dbfacdff35" providerId="ADAL" clId="{D9F48C43-CCB2-412B-9200-E12B166BA310}" dt="2025-11-17T11:54:38.523" v="163" actId="20577"/>
          <ac:spMkLst>
            <pc:docMk/>
            <pc:sldMk cId="991425753" sldId="326"/>
            <ac:spMk id="3" creationId="{73931BC0-1238-7672-DEC7-F085140EDD49}"/>
          </ac:spMkLst>
        </pc:spChg>
      </pc:sldChg>
      <pc:sldChg chg="add del">
        <pc:chgData name="Steven Zeng" userId="bb257c4f-4ff6-4af6-8970-50dbfacdff35" providerId="ADAL" clId="{D9F48C43-CCB2-412B-9200-E12B166BA310}" dt="2025-11-18T08:26:36.742" v="165" actId="2696"/>
        <pc:sldMkLst>
          <pc:docMk/>
          <pc:sldMk cId="3317741244" sldId="380"/>
        </pc:sldMkLst>
      </pc:sldChg>
      <pc:sldChg chg="addSp delSp modSp mod">
        <pc:chgData name="Steven Zeng" userId="bb257c4f-4ff6-4af6-8970-50dbfacdff35" providerId="ADAL" clId="{D9F48C43-CCB2-412B-9200-E12B166BA310}" dt="2025-11-17T11:49:31.055" v="52" actId="478"/>
        <pc:sldMkLst>
          <pc:docMk/>
          <pc:sldMk cId="0" sldId="400"/>
        </pc:sldMkLst>
        <pc:spChg chg="del">
          <ac:chgData name="Steven Zeng" userId="bb257c4f-4ff6-4af6-8970-50dbfacdff35" providerId="ADAL" clId="{D9F48C43-CCB2-412B-9200-E12B166BA310}" dt="2025-11-17T11:49:27.985" v="51" actId="478"/>
          <ac:spMkLst>
            <pc:docMk/>
            <pc:sldMk cId="0" sldId="400"/>
            <ac:spMk id="7" creationId="{00000000-0000-0000-0000-000000000000}"/>
          </ac:spMkLst>
        </pc:spChg>
        <pc:spChg chg="add del mod">
          <ac:chgData name="Steven Zeng" userId="bb257c4f-4ff6-4af6-8970-50dbfacdff35" providerId="ADAL" clId="{D9F48C43-CCB2-412B-9200-E12B166BA310}" dt="2025-11-17T11:49:31.055" v="52" actId="478"/>
          <ac:spMkLst>
            <pc:docMk/>
            <pc:sldMk cId="0" sldId="400"/>
            <ac:spMk id="10" creationId="{85FDF4E7-4C42-D7CF-0D3F-06F1DD657AFA}"/>
          </ac:spMkLst>
        </pc:spChg>
      </pc:sldChg>
      <pc:sldChg chg="modSp mod">
        <pc:chgData name="Steven Zeng" userId="bb257c4f-4ff6-4af6-8970-50dbfacdff35" providerId="ADAL" clId="{D9F48C43-CCB2-412B-9200-E12B166BA310}" dt="2025-11-17T11:53:43.019" v="129" actId="20577"/>
        <pc:sldMkLst>
          <pc:docMk/>
          <pc:sldMk cId="3543744339" sldId="457"/>
        </pc:sldMkLst>
        <pc:spChg chg="mod">
          <ac:chgData name="Steven Zeng" userId="bb257c4f-4ff6-4af6-8970-50dbfacdff35" providerId="ADAL" clId="{D9F48C43-CCB2-412B-9200-E12B166BA310}" dt="2025-11-17T11:53:43.019" v="129" actId="20577"/>
          <ac:spMkLst>
            <pc:docMk/>
            <pc:sldMk cId="3543744339" sldId="457"/>
            <ac:spMk id="4" creationId="{D83C8781-055F-D06A-AE6D-E007FAFEC582}"/>
          </ac:spMkLst>
        </pc:spChg>
      </pc:sldChg>
      <pc:sldChg chg="del">
        <pc:chgData name="Steven Zeng" userId="bb257c4f-4ff6-4af6-8970-50dbfacdff35" providerId="ADAL" clId="{D9F48C43-CCB2-412B-9200-E12B166BA310}" dt="2025-11-17T11:48:49.341" v="48" actId="47"/>
        <pc:sldMkLst>
          <pc:docMk/>
          <pc:sldMk cId="1530988042" sldId="549"/>
        </pc:sldMkLst>
      </pc:sldChg>
      <pc:sldChg chg="del">
        <pc:chgData name="Steven Zeng" userId="bb257c4f-4ff6-4af6-8970-50dbfacdff35" providerId="ADAL" clId="{D9F48C43-CCB2-412B-9200-E12B166BA310}" dt="2025-11-17T11:48:50.922" v="49" actId="47"/>
        <pc:sldMkLst>
          <pc:docMk/>
          <pc:sldMk cId="2628555336" sldId="550"/>
        </pc:sldMkLst>
      </pc:sldChg>
      <pc:sldChg chg="del">
        <pc:chgData name="Steven Zeng" userId="bb257c4f-4ff6-4af6-8970-50dbfacdff35" providerId="ADAL" clId="{D9F48C43-CCB2-412B-9200-E12B166BA310}" dt="2025-11-17T11:48:51.962" v="50" actId="47"/>
        <pc:sldMkLst>
          <pc:docMk/>
          <pc:sldMk cId="3442716021" sldId="551"/>
        </pc:sldMkLst>
      </pc:sldChg>
      <pc:sldChg chg="modSp mod">
        <pc:chgData name="Steven Zeng" userId="bb257c4f-4ff6-4af6-8970-50dbfacdff35" providerId="ADAL" clId="{D9F48C43-CCB2-412B-9200-E12B166BA310}" dt="2025-11-17T11:47:45.166" v="36" actId="6549"/>
        <pc:sldMkLst>
          <pc:docMk/>
          <pc:sldMk cId="3062735963" sldId="552"/>
        </pc:sldMkLst>
        <pc:spChg chg="mod">
          <ac:chgData name="Steven Zeng" userId="bb257c4f-4ff6-4af6-8970-50dbfacdff35" providerId="ADAL" clId="{D9F48C43-CCB2-412B-9200-E12B166BA310}" dt="2025-11-17T11:47:18.672" v="4" actId="1076"/>
          <ac:spMkLst>
            <pc:docMk/>
            <pc:sldMk cId="3062735963" sldId="552"/>
            <ac:spMk id="3" creationId="{EF658352-35FA-0844-9A42-0C863AADDCCC}"/>
          </ac:spMkLst>
        </pc:spChg>
        <pc:spChg chg="mod">
          <ac:chgData name="Steven Zeng" userId="bb257c4f-4ff6-4af6-8970-50dbfacdff35" providerId="ADAL" clId="{D9F48C43-CCB2-412B-9200-E12B166BA310}" dt="2025-11-17T11:47:45.166" v="36" actId="6549"/>
          <ac:spMkLst>
            <pc:docMk/>
            <pc:sldMk cId="3062735963" sldId="552"/>
            <ac:spMk id="4" creationId="{49AC18E1-65B2-7C4F-AAA9-4445C99EA8AE}"/>
          </ac:spMkLst>
        </pc:spChg>
        <pc:spChg chg="mod">
          <ac:chgData name="Steven Zeng" userId="bb257c4f-4ff6-4af6-8970-50dbfacdff35" providerId="ADAL" clId="{D9F48C43-CCB2-412B-9200-E12B166BA310}" dt="2025-11-17T11:47:10.764" v="2" actId="1076"/>
          <ac:spMkLst>
            <pc:docMk/>
            <pc:sldMk cId="3062735963" sldId="552"/>
            <ac:spMk id="8" creationId="{BB7C0DA3-483A-5F42-9694-89B2B5D4AB10}"/>
          </ac:spMkLst>
        </pc:spChg>
      </pc:sldChg>
      <pc:sldChg chg="del">
        <pc:chgData name="Steven Zeng" userId="bb257c4f-4ff6-4af6-8970-50dbfacdff35" providerId="ADAL" clId="{D9F48C43-CCB2-412B-9200-E12B166BA310}" dt="2025-11-17T11:47:59.196" v="37" actId="2696"/>
        <pc:sldMkLst>
          <pc:docMk/>
          <pc:sldMk cId="3489800072" sldId="553"/>
        </pc:sldMkLst>
      </pc:sldChg>
      <pc:sldChg chg="del">
        <pc:chgData name="Steven Zeng" userId="bb257c4f-4ff6-4af6-8970-50dbfacdff35" providerId="ADAL" clId="{D9F48C43-CCB2-412B-9200-E12B166BA310}" dt="2025-11-17T11:47:59.196" v="37" actId="2696"/>
        <pc:sldMkLst>
          <pc:docMk/>
          <pc:sldMk cId="2004561204" sldId="554"/>
        </pc:sldMkLst>
      </pc:sldChg>
      <pc:sldChg chg="del">
        <pc:chgData name="Steven Zeng" userId="bb257c4f-4ff6-4af6-8970-50dbfacdff35" providerId="ADAL" clId="{D9F48C43-CCB2-412B-9200-E12B166BA310}" dt="2025-11-17T11:48:37.855" v="41" actId="47"/>
        <pc:sldMkLst>
          <pc:docMk/>
          <pc:sldMk cId="2731673443" sldId="555"/>
        </pc:sldMkLst>
      </pc:sldChg>
      <pc:sldChg chg="del">
        <pc:chgData name="Steven Zeng" userId="bb257c4f-4ff6-4af6-8970-50dbfacdff35" providerId="ADAL" clId="{D9F48C43-CCB2-412B-9200-E12B166BA310}" dt="2025-11-17T11:48:39.414" v="42" actId="47"/>
        <pc:sldMkLst>
          <pc:docMk/>
          <pc:sldMk cId="3873790982" sldId="556"/>
        </pc:sldMkLst>
      </pc:sldChg>
      <pc:sldChg chg="del">
        <pc:chgData name="Steven Zeng" userId="bb257c4f-4ff6-4af6-8970-50dbfacdff35" providerId="ADAL" clId="{D9F48C43-CCB2-412B-9200-E12B166BA310}" dt="2025-11-17T11:48:40.944" v="43" actId="47"/>
        <pc:sldMkLst>
          <pc:docMk/>
          <pc:sldMk cId="567896646" sldId="557"/>
        </pc:sldMkLst>
      </pc:sldChg>
      <pc:sldChg chg="del">
        <pc:chgData name="Steven Zeng" userId="bb257c4f-4ff6-4af6-8970-50dbfacdff35" providerId="ADAL" clId="{D9F48C43-CCB2-412B-9200-E12B166BA310}" dt="2025-11-17T11:48:41.951" v="44" actId="47"/>
        <pc:sldMkLst>
          <pc:docMk/>
          <pc:sldMk cId="591041562" sldId="558"/>
        </pc:sldMkLst>
      </pc:sldChg>
      <pc:sldChg chg="del">
        <pc:chgData name="Steven Zeng" userId="bb257c4f-4ff6-4af6-8970-50dbfacdff35" providerId="ADAL" clId="{D9F48C43-CCB2-412B-9200-E12B166BA310}" dt="2025-11-17T11:48:43.070" v="45" actId="47"/>
        <pc:sldMkLst>
          <pc:docMk/>
          <pc:sldMk cId="1786654476" sldId="559"/>
        </pc:sldMkLst>
      </pc:sldChg>
      <pc:sldChg chg="del">
        <pc:chgData name="Steven Zeng" userId="bb257c4f-4ff6-4af6-8970-50dbfacdff35" providerId="ADAL" clId="{D9F48C43-CCB2-412B-9200-E12B166BA310}" dt="2025-11-17T11:48:45.610" v="46" actId="47"/>
        <pc:sldMkLst>
          <pc:docMk/>
          <pc:sldMk cId="3405460667" sldId="560"/>
        </pc:sldMkLst>
      </pc:sldChg>
      <pc:sldChg chg="del">
        <pc:chgData name="Steven Zeng" userId="bb257c4f-4ff6-4af6-8970-50dbfacdff35" providerId="ADAL" clId="{D9F48C43-CCB2-412B-9200-E12B166BA310}" dt="2025-11-17T11:48:47.457" v="47" actId="47"/>
        <pc:sldMkLst>
          <pc:docMk/>
          <pc:sldMk cId="2523452337" sldId="561"/>
        </pc:sldMkLst>
      </pc:sldChg>
      <pc:sldChg chg="del">
        <pc:chgData name="Steven Zeng" userId="bb257c4f-4ff6-4af6-8970-50dbfacdff35" providerId="ADAL" clId="{D9F48C43-CCB2-412B-9200-E12B166BA310}" dt="2025-11-17T11:48:03.338" v="38" actId="2696"/>
        <pc:sldMkLst>
          <pc:docMk/>
          <pc:sldMk cId="943973" sldId="562"/>
        </pc:sldMkLst>
      </pc:sldChg>
      <pc:sldChg chg="add">
        <pc:chgData name="Steven Zeng" userId="bb257c4f-4ff6-4af6-8970-50dbfacdff35" providerId="ADAL" clId="{D9F48C43-CCB2-412B-9200-E12B166BA310}" dt="2025-11-18T08:26:32.127" v="164"/>
        <pc:sldMkLst>
          <pc:docMk/>
          <pc:sldMk cId="3178560703" sldId="720"/>
        </pc:sldMkLst>
      </pc:sldChg>
      <pc:sldChg chg="add">
        <pc:chgData name="Steven Zeng" userId="bb257c4f-4ff6-4af6-8970-50dbfacdff35" providerId="ADAL" clId="{D9F48C43-CCB2-412B-9200-E12B166BA310}" dt="2025-11-17T11:51:19.964" v="53"/>
        <pc:sldMkLst>
          <pc:docMk/>
          <pc:sldMk cId="0" sldId="6112"/>
        </pc:sldMkLst>
      </pc:sldChg>
      <pc:sldChg chg="add ord">
        <pc:chgData name="Steven Zeng" userId="bb257c4f-4ff6-4af6-8970-50dbfacdff35" providerId="ADAL" clId="{D9F48C43-CCB2-412B-9200-E12B166BA310}" dt="2025-11-18T08:26:56.252" v="167"/>
        <pc:sldMkLst>
          <pc:docMk/>
          <pc:sldMk cId="123132067" sldId="6114"/>
        </pc:sldMkLst>
      </pc:sldChg>
      <pc:sldMasterChg chg="delSldLayout">
        <pc:chgData name="Steven Zeng" userId="bb257c4f-4ff6-4af6-8970-50dbfacdff35" providerId="ADAL" clId="{D9F48C43-CCB2-412B-9200-E12B166BA310}" dt="2025-11-17T11:48:47.457" v="47" actId="47"/>
        <pc:sldMasterMkLst>
          <pc:docMk/>
          <pc:sldMasterMk cId="2301338974" sldId="2147483670"/>
        </pc:sldMasterMkLst>
        <pc:sldLayoutChg chg="del">
          <pc:chgData name="Steven Zeng" userId="bb257c4f-4ff6-4af6-8970-50dbfacdff35" providerId="ADAL" clId="{D9F48C43-CCB2-412B-9200-E12B166BA310}" dt="2025-11-17T11:48:47.457" v="47" actId="47"/>
          <pc:sldLayoutMkLst>
            <pc:docMk/>
            <pc:sldMasterMk cId="2301338974" sldId="2147483670"/>
            <pc:sldLayoutMk cId="1147046381" sldId="2147483691"/>
          </pc:sldLayoutMkLst>
        </pc:sldLayoutChg>
      </pc:sldMasterChg>
      <pc:sldMasterChg chg="del delSldLayout">
        <pc:chgData name="Steven Zeng" userId="bb257c4f-4ff6-4af6-8970-50dbfacdff35" providerId="ADAL" clId="{D9F48C43-CCB2-412B-9200-E12B166BA310}" dt="2025-11-17T11:47:59.196" v="37" actId="2696"/>
        <pc:sldMasterMkLst>
          <pc:docMk/>
          <pc:sldMasterMk cId="3547701878" sldId="2147483689"/>
        </pc:sldMasterMkLst>
        <pc:sldLayoutChg chg="del">
          <pc:chgData name="Steven Zeng" userId="bb257c4f-4ff6-4af6-8970-50dbfacdff35" providerId="ADAL" clId="{D9F48C43-CCB2-412B-9200-E12B166BA310}" dt="2025-11-17T11:47:59.196" v="37" actId="2696"/>
          <pc:sldLayoutMkLst>
            <pc:docMk/>
            <pc:sldMasterMk cId="3547701878" sldId="2147483689"/>
            <pc:sldLayoutMk cId="1990986815" sldId="2147483690"/>
          </pc:sldLayoutMkLst>
        </pc:sldLayoutChg>
      </pc:sldMasterChg>
    </pc:docChg>
  </pc:docChgLst>
  <pc:docChgLst>
    <pc:chgData name="Ari Reeves" userId="gDji53Dke6488u/hAjBxWpowtogeITzEKE3Ya97wV1w=" providerId="None" clId="Web-{DE98EBDB-0D97-4CB3-A9F1-00A34D3CF699}"/>
    <pc:docChg chg="addSld delSld modSld">
      <pc:chgData name="Ari Reeves" userId="gDji53Dke6488u/hAjBxWpowtogeITzEKE3Ya97wV1w=" providerId="None" clId="Web-{DE98EBDB-0D97-4CB3-A9F1-00A34D3CF699}" dt="2025-11-05T22:04:19.911" v="66" actId="20577"/>
      <pc:docMkLst>
        <pc:docMk/>
      </pc:docMkLst>
      <pc:sldChg chg="modSp">
        <pc:chgData name="Ari Reeves" userId="gDji53Dke6488u/hAjBxWpowtogeITzEKE3Ya97wV1w=" providerId="None" clId="Web-{DE98EBDB-0D97-4CB3-A9F1-00A34D3CF699}" dt="2025-11-05T22:04:19.911" v="66" actId="20577"/>
        <pc:sldMkLst>
          <pc:docMk/>
          <pc:sldMk cId="350988586" sldId="293"/>
        </pc:sldMkLst>
      </pc:sldChg>
      <pc:sldChg chg="add del">
        <pc:chgData name="Ari Reeves" userId="gDji53Dke6488u/hAjBxWpowtogeITzEKE3Ya97wV1w=" providerId="None" clId="Web-{DE98EBDB-0D97-4CB3-A9F1-00A34D3CF699}" dt="2025-11-05T22:01:53.932" v="4"/>
        <pc:sldMkLst>
          <pc:docMk/>
          <pc:sldMk cId="1530988042" sldId="549"/>
        </pc:sldMkLst>
      </pc:sldChg>
      <pc:sldChg chg="add del">
        <pc:chgData name="Ari Reeves" userId="gDji53Dke6488u/hAjBxWpowtogeITzEKE3Ya97wV1w=" providerId="None" clId="Web-{DE98EBDB-0D97-4CB3-A9F1-00A34D3CF699}" dt="2025-11-05T22:01:53.995" v="5"/>
        <pc:sldMkLst>
          <pc:docMk/>
          <pc:sldMk cId="2628555336" sldId="550"/>
        </pc:sldMkLst>
      </pc:sldChg>
      <pc:sldChg chg="add del">
        <pc:chgData name="Ari Reeves" userId="gDji53Dke6488u/hAjBxWpowtogeITzEKE3Ya97wV1w=" providerId="None" clId="Web-{DE98EBDB-0D97-4CB3-A9F1-00A34D3CF699}" dt="2025-11-05T22:01:54.042" v="6"/>
        <pc:sldMkLst>
          <pc:docMk/>
          <pc:sldMk cId="3442716021" sldId="551"/>
        </pc:sldMkLst>
      </pc:sldChg>
      <pc:sldChg chg="addSp delSp modSp add replId">
        <pc:chgData name="Ari Reeves" userId="gDji53Dke6488u/hAjBxWpowtogeITzEKE3Ya97wV1w=" providerId="None" clId="Web-{DE98EBDB-0D97-4CB3-A9F1-00A34D3CF699}" dt="2025-11-05T22:04:06.957" v="59" actId="20577"/>
        <pc:sldMkLst>
          <pc:docMk/>
          <pc:sldMk cId="2523452337" sldId="561"/>
        </pc:sldMkLst>
      </pc:sldChg>
      <pc:sldChg chg="modSp add replId">
        <pc:chgData name="Ari Reeves" userId="gDji53Dke6488u/hAjBxWpowtogeITzEKE3Ya97wV1w=" providerId="None" clId="Web-{DE98EBDB-0D97-4CB3-A9F1-00A34D3CF699}" dt="2025-11-05T22:03:17.235" v="48" actId="20577"/>
        <pc:sldMkLst>
          <pc:docMk/>
          <pc:sldMk cId="943973" sldId="562"/>
        </pc:sldMkLst>
      </pc:sldChg>
    </pc:docChg>
  </pc:docChgLst>
  <pc:docChgLst>
    <pc:chgData name="Marin Hein" userId="36428958645_tp_box_2" providerId="OAuth2" clId="{5AD4002B-D417-49A0-ADEB-9EE9C562B273}"/>
    <pc:docChg chg="addSld modSld">
      <pc:chgData name="Marin Hein" userId="36428958645_tp_box_2" providerId="OAuth2" clId="{5AD4002B-D417-49A0-ADEB-9EE9C562B273}" dt="2025-11-05T19:54:36.466" v="0"/>
      <pc:docMkLst>
        <pc:docMk/>
      </pc:docMkLst>
      <pc:sldChg chg="add">
        <pc:chgData name="Marin Hein" userId="36428958645_tp_box_2" providerId="OAuth2" clId="{5AD4002B-D417-49A0-ADEB-9EE9C562B273}" dt="2025-11-05T19:54:36.466" v="0"/>
        <pc:sldMkLst>
          <pc:docMk/>
          <pc:sldMk cId="350988586" sldId="293"/>
        </pc:sldMkLst>
      </pc:sldChg>
      <pc:sldChg chg="add">
        <pc:chgData name="Marin Hein" userId="36428958645_tp_box_2" providerId="OAuth2" clId="{5AD4002B-D417-49A0-ADEB-9EE9C562B273}" dt="2025-11-05T19:54:36.466" v="0"/>
        <pc:sldMkLst>
          <pc:docMk/>
          <pc:sldMk cId="2731673443" sldId="555"/>
        </pc:sldMkLst>
      </pc:sldChg>
      <pc:sldChg chg="add">
        <pc:chgData name="Marin Hein" userId="36428958645_tp_box_2" providerId="OAuth2" clId="{5AD4002B-D417-49A0-ADEB-9EE9C562B273}" dt="2025-11-05T19:54:36.466" v="0"/>
        <pc:sldMkLst>
          <pc:docMk/>
          <pc:sldMk cId="3873790982" sldId="556"/>
        </pc:sldMkLst>
      </pc:sldChg>
      <pc:sldChg chg="add">
        <pc:chgData name="Marin Hein" userId="36428958645_tp_box_2" providerId="OAuth2" clId="{5AD4002B-D417-49A0-ADEB-9EE9C562B273}" dt="2025-11-05T19:54:36.466" v="0"/>
        <pc:sldMkLst>
          <pc:docMk/>
          <pc:sldMk cId="567896646" sldId="557"/>
        </pc:sldMkLst>
      </pc:sldChg>
      <pc:sldChg chg="add">
        <pc:chgData name="Marin Hein" userId="36428958645_tp_box_2" providerId="OAuth2" clId="{5AD4002B-D417-49A0-ADEB-9EE9C562B273}" dt="2025-11-05T19:54:36.466" v="0"/>
        <pc:sldMkLst>
          <pc:docMk/>
          <pc:sldMk cId="591041562" sldId="558"/>
        </pc:sldMkLst>
      </pc:sldChg>
      <pc:sldChg chg="add">
        <pc:chgData name="Marin Hein" userId="36428958645_tp_box_2" providerId="OAuth2" clId="{5AD4002B-D417-49A0-ADEB-9EE9C562B273}" dt="2025-11-05T19:54:36.466" v="0"/>
        <pc:sldMkLst>
          <pc:docMk/>
          <pc:sldMk cId="1786654476" sldId="559"/>
        </pc:sldMkLst>
      </pc:sldChg>
      <pc:sldChg chg="add">
        <pc:chgData name="Marin Hein" userId="36428958645_tp_box_2" providerId="OAuth2" clId="{5AD4002B-D417-49A0-ADEB-9EE9C562B273}" dt="2025-11-05T19:54:36.466" v="0"/>
        <pc:sldMkLst>
          <pc:docMk/>
          <pc:sldMk cId="3405460667" sldId="560"/>
        </pc:sldMkLst>
      </pc:sldChg>
    </pc:docChg>
  </pc:docChgLst>
  <pc:docChgLst>
    <pc:chgData name="Jiayi Zhang" userId="Mlo3XhkTVbeOurnp0AgJNH6eKbcN9sdPN2KEIQIxuK0=" providerId="None" clId="Web-{803F4C61-9C99-4707-933C-0BADF0FD8A38}"/>
    <pc:docChg chg="modSld">
      <pc:chgData name="Jiayi Zhang" userId="Mlo3XhkTVbeOurnp0AgJNH6eKbcN9sdPN2KEIQIxuK0=" providerId="None" clId="Web-{803F4C61-9C99-4707-933C-0BADF0FD8A38}" dt="2025-11-06T04:30:20.122" v="2" actId="20577"/>
      <pc:docMkLst>
        <pc:docMk/>
      </pc:docMkLst>
      <pc:sldChg chg="modSp">
        <pc:chgData name="Jiayi Zhang" userId="Mlo3XhkTVbeOurnp0AgJNH6eKbcN9sdPN2KEIQIxuK0=" providerId="None" clId="Web-{803F4C61-9C99-4707-933C-0BADF0FD8A38}" dt="2025-11-06T04:24:31.733" v="0" actId="20577"/>
        <pc:sldMkLst>
          <pc:docMk/>
          <pc:sldMk cId="1056946602" sldId="319"/>
        </pc:sldMkLst>
        <pc:spChg chg="mod">
          <ac:chgData name="Jiayi Zhang" userId="Mlo3XhkTVbeOurnp0AgJNH6eKbcN9sdPN2KEIQIxuK0=" providerId="None" clId="Web-{803F4C61-9C99-4707-933C-0BADF0FD8A38}" dt="2025-11-06T04:24:31.733" v="0" actId="20577"/>
          <ac:spMkLst>
            <pc:docMk/>
            <pc:sldMk cId="1056946602" sldId="319"/>
            <ac:spMk id="10" creationId="{43321148-D9DC-37F3-E9EC-98D6E286B280}"/>
          </ac:spMkLst>
        </pc:spChg>
      </pc:sldChg>
      <pc:sldChg chg="modSp">
        <pc:chgData name="Jiayi Zhang" userId="Mlo3XhkTVbeOurnp0AgJNH6eKbcN9sdPN2KEIQIxuK0=" providerId="None" clId="Web-{803F4C61-9C99-4707-933C-0BADF0FD8A38}" dt="2025-11-06T04:30:20.122" v="2" actId="20577"/>
        <pc:sldMkLst>
          <pc:docMk/>
          <pc:sldMk cId="1658940986" sldId="320"/>
        </pc:sldMkLst>
        <pc:spChg chg="mod">
          <ac:chgData name="Jiayi Zhang" userId="Mlo3XhkTVbeOurnp0AgJNH6eKbcN9sdPN2KEIQIxuK0=" providerId="None" clId="Web-{803F4C61-9C99-4707-933C-0BADF0FD8A38}" dt="2025-11-06T04:30:20.122" v="2" actId="20577"/>
          <ac:spMkLst>
            <pc:docMk/>
            <pc:sldMk cId="1658940986" sldId="320"/>
            <ac:spMk id="5" creationId="{7CC82E8A-3E22-E581-C2A5-76B3B865C97F}"/>
          </ac:spMkLst>
        </pc:spChg>
      </pc:sldChg>
    </pc:docChg>
  </pc:docChgLst>
  <pc:docChgLst>
    <pc:chgData name="Jiayi Zhang" userId="16521933419_tp_box_2" providerId="OAuth2" clId="{13334D1A-08EC-4A2F-9BCA-26DEE1BF92B5}"/>
    <pc:docChg chg="undo custSel addSld delSld modSld">
      <pc:chgData name="Jiayi Zhang" userId="16521933419_tp_box_2" providerId="OAuth2" clId="{13334D1A-08EC-4A2F-9BCA-26DEE1BF92B5}" dt="2025-11-06T11:20:52.724" v="383" actId="108"/>
      <pc:docMkLst>
        <pc:docMk/>
      </pc:docMkLst>
      <pc:sldChg chg="add del mod modShow">
        <pc:chgData name="Jiayi Zhang" userId="16521933419_tp_box_2" providerId="OAuth2" clId="{13334D1A-08EC-4A2F-9BCA-26DEE1BF92B5}" dt="2025-11-06T06:13:51.601" v="378" actId="729"/>
        <pc:sldMkLst>
          <pc:docMk/>
          <pc:sldMk cId="1643675983" sldId="305"/>
        </pc:sldMkLst>
      </pc:sldChg>
      <pc:sldChg chg="add del">
        <pc:chgData name="Jiayi Zhang" userId="16521933419_tp_box_2" providerId="OAuth2" clId="{13334D1A-08EC-4A2F-9BCA-26DEE1BF92B5}" dt="2025-11-06T03:57:52.191" v="22"/>
        <pc:sldMkLst>
          <pc:docMk/>
          <pc:sldMk cId="2853950707" sldId="308"/>
        </pc:sldMkLst>
      </pc:sldChg>
      <pc:sldChg chg="modSp add del mod">
        <pc:chgData name="Jiayi Zhang" userId="16521933419_tp_box_2" providerId="OAuth2" clId="{13334D1A-08EC-4A2F-9BCA-26DEE1BF92B5}" dt="2025-11-06T04:21:16.340" v="376" actId="1036"/>
        <pc:sldMkLst>
          <pc:docMk/>
          <pc:sldMk cId="2921580883" sldId="312"/>
        </pc:sldMkLst>
        <pc:spChg chg="mod">
          <ac:chgData name="Jiayi Zhang" userId="16521933419_tp_box_2" providerId="OAuth2" clId="{13334D1A-08EC-4A2F-9BCA-26DEE1BF92B5}" dt="2025-11-06T04:21:04.013" v="373" actId="1035"/>
          <ac:spMkLst>
            <pc:docMk/>
            <pc:sldMk cId="2921580883" sldId="312"/>
            <ac:spMk id="14" creationId="{6C2D851D-404D-8999-6AB7-A78EB04F08BA}"/>
          </ac:spMkLst>
        </pc:spChg>
        <pc:spChg chg="mod">
          <ac:chgData name="Jiayi Zhang" userId="16521933419_tp_box_2" providerId="OAuth2" clId="{13334D1A-08EC-4A2F-9BCA-26DEE1BF92B5}" dt="2025-11-06T04:21:16.340" v="376" actId="1036"/>
          <ac:spMkLst>
            <pc:docMk/>
            <pc:sldMk cId="2921580883" sldId="312"/>
            <ac:spMk id="22" creationId="{C43D2E21-A8EA-A988-9812-5BFA7E21DCBB}"/>
          </ac:spMkLst>
        </pc:spChg>
        <pc:graphicFrameChg chg="mod">
          <ac:chgData name="Jiayi Zhang" userId="16521933419_tp_box_2" providerId="OAuth2" clId="{13334D1A-08EC-4A2F-9BCA-26DEE1BF92B5}" dt="2025-11-06T04:21:12.448" v="374" actId="207"/>
          <ac:graphicFrameMkLst>
            <pc:docMk/>
            <pc:sldMk cId="2921580883" sldId="312"/>
            <ac:graphicFrameMk id="27" creationId="{A7C5A727-89A1-C430-E80B-06DE505E10AC}"/>
          </ac:graphicFrameMkLst>
        </pc:graphicFrameChg>
      </pc:sldChg>
      <pc:sldChg chg="add del">
        <pc:chgData name="Jiayi Zhang" userId="16521933419_tp_box_2" providerId="OAuth2" clId="{13334D1A-08EC-4A2F-9BCA-26DEE1BF92B5}" dt="2025-11-06T03:57:52.191" v="22"/>
        <pc:sldMkLst>
          <pc:docMk/>
          <pc:sldMk cId="1836259420" sldId="314"/>
        </pc:sldMkLst>
      </pc:sldChg>
      <pc:sldChg chg="add del">
        <pc:chgData name="Jiayi Zhang" userId="16521933419_tp_box_2" providerId="OAuth2" clId="{13334D1A-08EC-4A2F-9BCA-26DEE1BF92B5}" dt="2025-11-06T03:57:52.191" v="22"/>
        <pc:sldMkLst>
          <pc:docMk/>
          <pc:sldMk cId="405481772" sldId="316"/>
        </pc:sldMkLst>
      </pc:sldChg>
      <pc:sldChg chg="add del">
        <pc:chgData name="Jiayi Zhang" userId="16521933419_tp_box_2" providerId="OAuth2" clId="{13334D1A-08EC-4A2F-9BCA-26DEE1BF92B5}" dt="2025-11-06T03:57:52.191" v="22"/>
        <pc:sldMkLst>
          <pc:docMk/>
          <pc:sldMk cId="2916288607" sldId="317"/>
        </pc:sldMkLst>
      </pc:sldChg>
      <pc:sldChg chg="addSp delSp modSp add del mod setBg">
        <pc:chgData name="Jiayi Zhang" userId="16521933419_tp_box_2" providerId="OAuth2" clId="{13334D1A-08EC-4A2F-9BCA-26DEE1BF92B5}" dt="2025-11-06T04:20:11.341" v="371" actId="1076"/>
        <pc:sldMkLst>
          <pc:docMk/>
          <pc:sldMk cId="3773044054" sldId="318"/>
        </pc:sldMkLst>
        <pc:spChg chg="mod">
          <ac:chgData name="Jiayi Zhang" userId="16521933419_tp_box_2" providerId="OAuth2" clId="{13334D1A-08EC-4A2F-9BCA-26DEE1BF92B5}" dt="2025-11-06T04:20:11.341" v="371" actId="1076"/>
          <ac:spMkLst>
            <pc:docMk/>
            <pc:sldMk cId="3773044054" sldId="318"/>
            <ac:spMk id="4" creationId="{B8B59309-C586-1B51-D43D-84A97CC7D9B8}"/>
          </ac:spMkLst>
        </pc:spChg>
        <pc:graphicFrameChg chg="add mod">
          <ac:chgData name="Jiayi Zhang" userId="16521933419_tp_box_2" providerId="OAuth2" clId="{13334D1A-08EC-4A2F-9BCA-26DEE1BF92B5}" dt="2025-11-06T04:14:47.745" v="333" actId="1076"/>
          <ac:graphicFrameMkLst>
            <pc:docMk/>
            <pc:sldMk cId="3773044054" sldId="318"/>
            <ac:graphicFrameMk id="8" creationId="{D9333876-E165-DDBD-9885-9998347B1E83}"/>
          </ac:graphicFrameMkLst>
        </pc:graphicFrameChg>
      </pc:sldChg>
      <pc:sldChg chg="add del">
        <pc:chgData name="Jiayi Zhang" userId="16521933419_tp_box_2" providerId="OAuth2" clId="{13334D1A-08EC-4A2F-9BCA-26DEE1BF92B5}" dt="2025-11-06T03:57:52.191" v="22"/>
        <pc:sldMkLst>
          <pc:docMk/>
          <pc:sldMk cId="1056946602" sldId="319"/>
        </pc:sldMkLst>
      </pc:sldChg>
      <pc:sldChg chg="modSp add del mod">
        <pc:chgData name="Jiayi Zhang" userId="16521933419_tp_box_2" providerId="OAuth2" clId="{13334D1A-08EC-4A2F-9BCA-26DEE1BF92B5}" dt="2025-11-06T04:14:08.287" v="307" actId="20577"/>
        <pc:sldMkLst>
          <pc:docMk/>
          <pc:sldMk cId="1658940986" sldId="320"/>
        </pc:sldMkLst>
        <pc:spChg chg="mod">
          <ac:chgData name="Jiayi Zhang" userId="16521933419_tp_box_2" providerId="OAuth2" clId="{13334D1A-08EC-4A2F-9BCA-26DEE1BF92B5}" dt="2025-11-06T04:01:55.299" v="114" actId="2711"/>
          <ac:spMkLst>
            <pc:docMk/>
            <pc:sldMk cId="1658940986" sldId="320"/>
            <ac:spMk id="6" creationId="{BB3814A0-10FD-5E5B-E573-B39DFAA4E73D}"/>
          </ac:spMkLst>
        </pc:spChg>
        <pc:spChg chg="mod">
          <ac:chgData name="Jiayi Zhang" userId="16521933419_tp_box_2" providerId="OAuth2" clId="{13334D1A-08EC-4A2F-9BCA-26DEE1BF92B5}" dt="2025-11-06T04:14:08.287" v="307" actId="20577"/>
          <ac:spMkLst>
            <pc:docMk/>
            <pc:sldMk cId="1658940986" sldId="320"/>
            <ac:spMk id="15" creationId="{B7B3A2B4-CCE9-6C50-C7D0-5D6F4A813E93}"/>
          </ac:spMkLst>
        </pc:spChg>
      </pc:sldChg>
      <pc:sldChg chg="addSp modSp add del mod">
        <pc:chgData name="Jiayi Zhang" userId="16521933419_tp_box_2" providerId="OAuth2" clId="{13334D1A-08EC-4A2F-9BCA-26DEE1BF92B5}" dt="2025-11-06T04:01:48.741" v="113" actId="2711"/>
        <pc:sldMkLst>
          <pc:docMk/>
          <pc:sldMk cId="3252208491" sldId="321"/>
        </pc:sldMkLst>
        <pc:spChg chg="add mod">
          <ac:chgData name="Jiayi Zhang" userId="16521933419_tp_box_2" providerId="OAuth2" clId="{13334D1A-08EC-4A2F-9BCA-26DEE1BF92B5}" dt="2025-11-06T04:01:48.741" v="113" actId="2711"/>
          <ac:spMkLst>
            <pc:docMk/>
            <pc:sldMk cId="3252208491" sldId="321"/>
            <ac:spMk id="3" creationId="{FCB3BC3E-DF93-A70F-31B3-E13A76AFBD64}"/>
          </ac:spMkLst>
        </pc:spChg>
      </pc:sldChg>
      <pc:sldChg chg="modSp add del mod">
        <pc:chgData name="Jiayi Zhang" userId="16521933419_tp_box_2" providerId="OAuth2" clId="{13334D1A-08EC-4A2F-9BCA-26DEE1BF92B5}" dt="2025-11-06T04:12:58.478" v="284" actId="207"/>
        <pc:sldMkLst>
          <pc:docMk/>
          <pc:sldMk cId="3004484186" sldId="322"/>
        </pc:sldMkLst>
        <pc:graphicFrameChg chg="mod">
          <ac:chgData name="Jiayi Zhang" userId="16521933419_tp_box_2" providerId="OAuth2" clId="{13334D1A-08EC-4A2F-9BCA-26DEE1BF92B5}" dt="2025-11-06T04:12:58.478" v="284" actId="207"/>
          <ac:graphicFrameMkLst>
            <pc:docMk/>
            <pc:sldMk cId="3004484186" sldId="322"/>
            <ac:graphicFrameMk id="8" creationId="{0AC994F7-46DA-5FDC-9807-90532C303FDC}"/>
          </ac:graphicFrameMkLst>
        </pc:graphicFrameChg>
      </pc:sldChg>
      <pc:sldChg chg="addSp modSp add del mod">
        <pc:chgData name="Jiayi Zhang" userId="16521933419_tp_box_2" providerId="OAuth2" clId="{13334D1A-08EC-4A2F-9BCA-26DEE1BF92B5}" dt="2025-11-06T04:04:43.883" v="261" actId="1076"/>
        <pc:sldMkLst>
          <pc:docMk/>
          <pc:sldMk cId="4194737364" sldId="323"/>
        </pc:sldMkLst>
        <pc:spChg chg="add mod">
          <ac:chgData name="Jiayi Zhang" userId="16521933419_tp_box_2" providerId="OAuth2" clId="{13334D1A-08EC-4A2F-9BCA-26DEE1BF92B5}" dt="2025-11-06T04:04:43.883" v="261" actId="1076"/>
          <ac:spMkLst>
            <pc:docMk/>
            <pc:sldMk cId="4194737364" sldId="323"/>
            <ac:spMk id="4" creationId="{D893A29C-4029-5822-D777-44A3CFDB9386}"/>
          </ac:spMkLst>
        </pc:spChg>
      </pc:sldChg>
      <pc:sldChg chg="modSp add del">
        <pc:chgData name="Jiayi Zhang" userId="16521933419_tp_box_2" providerId="OAuth2" clId="{13334D1A-08EC-4A2F-9BCA-26DEE1BF92B5}" dt="2025-11-06T04:21:32.097" v="377" actId="207"/>
        <pc:sldMkLst>
          <pc:docMk/>
          <pc:sldMk cId="108380688" sldId="324"/>
        </pc:sldMkLst>
        <pc:graphicFrameChg chg="mod">
          <ac:chgData name="Jiayi Zhang" userId="16521933419_tp_box_2" providerId="OAuth2" clId="{13334D1A-08EC-4A2F-9BCA-26DEE1BF92B5}" dt="2025-11-06T04:21:32.097" v="377" actId="207"/>
          <ac:graphicFrameMkLst>
            <pc:docMk/>
            <pc:sldMk cId="108380688" sldId="324"/>
            <ac:graphicFrameMk id="3" creationId="{5EF29DCC-8367-3F6D-CDAC-2037E8039856}"/>
          </ac:graphicFrameMkLst>
        </pc:graphicFrameChg>
      </pc:sldChg>
      <pc:sldChg chg="addSp modSp add del mod">
        <pc:chgData name="Jiayi Zhang" userId="16521933419_tp_box_2" providerId="OAuth2" clId="{13334D1A-08EC-4A2F-9BCA-26DEE1BF92B5}" dt="2025-11-06T04:04:57.075" v="262" actId="207"/>
        <pc:sldMkLst>
          <pc:docMk/>
          <pc:sldMk cId="2281222478" sldId="325"/>
        </pc:sldMkLst>
        <pc:spChg chg="add mod">
          <ac:chgData name="Jiayi Zhang" userId="16521933419_tp_box_2" providerId="OAuth2" clId="{13334D1A-08EC-4A2F-9BCA-26DEE1BF92B5}" dt="2025-11-06T04:04:57.075" v="262" actId="207"/>
          <ac:spMkLst>
            <pc:docMk/>
            <pc:sldMk cId="2281222478" sldId="325"/>
            <ac:spMk id="4" creationId="{D11D58B3-7BFC-07C3-6FA3-37C2FE4E3F91}"/>
          </ac:spMkLst>
        </pc:spChg>
      </pc:sldChg>
      <pc:sldChg chg="modSp add del mod">
        <pc:chgData name="Jiayi Zhang" userId="16521933419_tp_box_2" providerId="OAuth2" clId="{13334D1A-08EC-4A2F-9BCA-26DEE1BF92B5}" dt="2025-11-06T11:20:52.724" v="383" actId="108"/>
        <pc:sldMkLst>
          <pc:docMk/>
          <pc:sldMk cId="991425753" sldId="326"/>
        </pc:sldMkLst>
        <pc:spChg chg="mod">
          <ac:chgData name="Jiayi Zhang" userId="16521933419_tp_box_2" providerId="OAuth2" clId="{13334D1A-08EC-4A2F-9BCA-26DEE1BF92B5}" dt="2025-11-06T11:20:52.724" v="383" actId="108"/>
          <ac:spMkLst>
            <pc:docMk/>
            <pc:sldMk cId="991425753" sldId="326"/>
            <ac:spMk id="3" creationId="{73931BC0-1238-7672-DEC7-F085140EDD49}"/>
          </ac:spMkLst>
        </pc:spChg>
      </pc:sldChg>
      <pc:sldChg chg="add">
        <pc:chgData name="Jiayi Zhang" userId="16521933419_tp_box_2" providerId="OAuth2" clId="{13334D1A-08EC-4A2F-9BCA-26DEE1BF92B5}" dt="2025-11-06T11:20:27.346" v="379"/>
        <pc:sldMkLst>
          <pc:docMk/>
          <pc:sldMk cId="0" sldId="400"/>
        </pc:sldMkLst>
      </pc:sldChg>
      <pc:sldChg chg="add del">
        <pc:chgData name="Jiayi Zhang" userId="16521933419_tp_box_2" providerId="OAuth2" clId="{13334D1A-08EC-4A2F-9BCA-26DEE1BF92B5}" dt="2025-11-06T03:57:27.348" v="12" actId="47"/>
        <pc:sldMkLst>
          <pc:docMk/>
          <pc:sldMk cId="491458689" sldId="455"/>
        </pc:sldMkLst>
      </pc:sldChg>
      <pc:sldChg chg="add">
        <pc:chgData name="Jiayi Zhang" userId="16521933419_tp_box_2" providerId="OAuth2" clId="{13334D1A-08EC-4A2F-9BCA-26DEE1BF92B5}" dt="2025-11-06T03:57:52.191" v="22"/>
        <pc:sldMkLst>
          <pc:docMk/>
          <pc:sldMk cId="3543744339" sldId="457"/>
        </pc:sldMkLst>
      </pc:sldChg>
      <pc:sldChg chg="modSp mod">
        <pc:chgData name="Jiayi Zhang" userId="16521933419_tp_box_2" providerId="OAuth2" clId="{13334D1A-08EC-4A2F-9BCA-26DEE1BF92B5}" dt="2025-11-05T21:24:00.159" v="0" actId="20577"/>
        <pc:sldMkLst>
          <pc:docMk/>
          <pc:sldMk cId="3489800072" sldId="553"/>
        </pc:sldMkLst>
      </pc:sldChg>
    </pc:docChg>
  </pc:docChgLst>
  <pc:docChgLst>
    <pc:chgData name="Elynora Sapp" userId="21075691901_tp_box_2" providerId="OAuth2" clId="{3D55F71E-B00B-491C-BF83-CF3558C6D596}"/>
    <pc:docChg chg="undo custSel addSld delSld modSld addMainMaster modMainMaster">
      <pc:chgData name="Elynora Sapp" userId="21075691901_tp_box_2" providerId="OAuth2" clId="{3D55F71E-B00B-491C-BF83-CF3558C6D596}" dt="2025-11-06T13:05:17.891" v="272" actId="20577"/>
      <pc:docMkLst>
        <pc:docMk/>
      </pc:docMkLst>
      <pc:sldChg chg="modSp add mod">
        <pc:chgData name="Elynora Sapp" userId="21075691901_tp_box_2" providerId="OAuth2" clId="{3D55F71E-B00B-491C-BF83-CF3558C6D596}" dt="2025-11-04T21:41:05.087" v="14" actId="20577"/>
        <pc:sldMkLst>
          <pc:docMk/>
          <pc:sldMk cId="3062735963" sldId="552"/>
        </pc:sldMkLst>
        <pc:spChg chg="mod">
          <ac:chgData name="Elynora Sapp" userId="21075691901_tp_box_2" providerId="OAuth2" clId="{3D55F71E-B00B-491C-BF83-CF3558C6D596}" dt="2025-11-04T21:41:05.087" v="14" actId="20577"/>
          <ac:spMkLst>
            <pc:docMk/>
            <pc:sldMk cId="3062735963" sldId="552"/>
            <ac:spMk id="4" creationId="{49AC18E1-65B2-7C4F-AAA9-4445C99EA8AE}"/>
          </ac:spMkLst>
        </pc:spChg>
      </pc:sldChg>
      <pc:sldChg chg="modSp add mod">
        <pc:chgData name="Elynora Sapp" userId="21075691901_tp_box_2" providerId="OAuth2" clId="{3D55F71E-B00B-491C-BF83-CF3558C6D596}" dt="2025-11-06T13:05:17.891" v="272" actId="20577"/>
        <pc:sldMkLst>
          <pc:docMk/>
          <pc:sldMk cId="3489800072" sldId="553"/>
        </pc:sldMkLst>
      </pc:sldChg>
      <pc:sldChg chg="addSp delSp modSp add mod modNotesTx">
        <pc:chgData name="Elynora Sapp" userId="21075691901_tp_box_2" providerId="OAuth2" clId="{3D55F71E-B00B-491C-BF83-CF3558C6D596}" dt="2025-11-06T13:00:11.770" v="266" actId="14100"/>
        <pc:sldMkLst>
          <pc:docMk/>
          <pc:sldMk cId="2004561204" sldId="554"/>
        </pc:sldMkLst>
      </pc:sldChg>
      <pc:sldMasterChg chg="add addSldLayout">
        <pc:chgData name="Elynora Sapp" userId="21075691901_tp_box_2" providerId="OAuth2" clId="{3D55F71E-B00B-491C-BF83-CF3558C6D596}" dt="2025-11-04T21:40:56.936" v="2" actId="27028"/>
        <pc:sldMasterMkLst>
          <pc:docMk/>
          <pc:sldMasterMk cId="3547701878" sldId="2147483648"/>
        </pc:sldMasterMkLst>
        <pc:sldLayoutChg chg="add">
          <pc:chgData name="Elynora Sapp" userId="21075691901_tp_box_2" providerId="OAuth2" clId="{3D55F71E-B00B-491C-BF83-CF3558C6D596}" dt="2025-11-04T21:40:56.936" v="2" actId="27028"/>
          <pc:sldLayoutMkLst>
            <pc:docMk/>
            <pc:sldMasterMk cId="3547701878" sldId="2147483648"/>
            <pc:sldLayoutMk cId="1002390514" sldId="2147483649"/>
          </pc:sldLayoutMkLst>
        </pc:sldLayoutChg>
        <pc:sldLayoutChg chg="add">
          <pc:chgData name="Elynora Sapp" userId="21075691901_tp_box_2" providerId="OAuth2" clId="{3D55F71E-B00B-491C-BF83-CF3558C6D596}" dt="2025-11-04T21:40:56.075" v="0" actId="27028"/>
          <pc:sldLayoutMkLst>
            <pc:docMk/>
            <pc:sldMasterMk cId="3547701878" sldId="2147483648"/>
            <pc:sldLayoutMk cId="3765611759" sldId="2147483669"/>
          </pc:sldLayoutMkLst>
        </pc:sldLayoutChg>
      </pc:sldMasterChg>
      <pc:sldMasterChg chg="replId modSldLayout">
        <pc:chgData name="Elynora Sapp" userId="21075691901_tp_box_2" providerId="OAuth2" clId="{3D55F71E-B00B-491C-BF83-CF3558C6D596}" dt="2025-11-04T21:40:56.936" v="2" actId="27028"/>
        <pc:sldMasterMkLst>
          <pc:docMk/>
          <pc:sldMasterMk cId="2301338974" sldId="2147483670"/>
        </pc:sldMasterMkLst>
        <pc:sldLayoutChg chg="replId">
          <pc:chgData name="Elynora Sapp" userId="21075691901_tp_box_2" providerId="OAuth2" clId="{3D55F71E-B00B-491C-BF83-CF3558C6D596}" dt="2025-11-04T21:40:56.936" v="2" actId="27028"/>
          <pc:sldLayoutMkLst>
            <pc:docMk/>
            <pc:sldMasterMk cId="2301338974" sldId="2147483670"/>
            <pc:sldLayoutMk cId="573914022" sldId="2147483671"/>
          </pc:sldLayoutMkLst>
        </pc:sldLayoutChg>
      </pc:sldMasterChg>
      <pc:sldMasterChg chg="add addSldLayout">
        <pc:chgData name="Elynora Sapp" userId="21075691901_tp_box_2" providerId="OAuth2" clId="{3D55F71E-B00B-491C-BF83-CF3558C6D596}" dt="2025-11-04T21:42:16.713" v="27" actId="27028"/>
        <pc:sldMasterMkLst>
          <pc:docMk/>
          <pc:sldMasterMk cId="3547701878" sldId="2147483689"/>
        </pc:sldMasterMkLst>
        <pc:sldLayoutChg chg="add">
          <pc:chgData name="Elynora Sapp" userId="21075691901_tp_box_2" providerId="OAuth2" clId="{3D55F71E-B00B-491C-BF83-CF3558C6D596}" dt="2025-11-04T21:42:16.713" v="27" actId="27028"/>
          <pc:sldLayoutMkLst>
            <pc:docMk/>
            <pc:sldMasterMk cId="3547701878" sldId="2147483689"/>
            <pc:sldLayoutMk cId="1990986815" sldId="214748369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lasponlineorg-my.sharepoint.com/personal/jzhang_clasp_ngo/Documents/Desktop/Research%20tool/Publication/Appliace&amp;Equipment_Global%20Impacts_Matt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lasponlineorg-my.sharepoint.com/personal/jzhang_clasp_ngo/Documents/Desktop/Research%20tool/Publication/Compiled_162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yiZhang\AppData\Roaming\Microsoft\Excel\Double2xEE%20(version%202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yiZhang\OneDrive%20-%20H2A%20-%20CLASP\Desktop\Research%20tool\Publication\Double2xE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ayiZhang\AppData\Roaming\Microsoft\Excel\Double2xEE%20(version%202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223618939089111"/>
          <c:y val="0.22644012113184853"/>
          <c:w val="0.56837426725849505"/>
          <c:h val="0.659081583899862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8A4A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C86-4FEF-A9D0-710B7A649DFA}"/>
              </c:ext>
            </c:extLst>
          </c:dPt>
          <c:dPt>
            <c:idx val="1"/>
            <c:bubble3D val="0"/>
            <c:spPr>
              <a:solidFill>
                <a:srgbClr val="31858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C86-4FEF-A9D0-710B7A649D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C86-4FEF-A9D0-710B7A649DFA}"/>
              </c:ext>
            </c:extLst>
          </c:dPt>
          <c:dPt>
            <c:idx val="3"/>
            <c:bubble3D val="0"/>
            <c:spPr>
              <a:solidFill>
                <a:srgbClr val="A11D2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C86-4FEF-A9D0-710B7A649DFA}"/>
              </c:ext>
            </c:extLst>
          </c:dPt>
          <c:dPt>
            <c:idx val="4"/>
            <c:bubble3D val="0"/>
            <c:spPr>
              <a:solidFill>
                <a:srgbClr val="F15A2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C86-4FEF-A9D0-710B7A649DFA}"/>
              </c:ext>
            </c:extLst>
          </c:dPt>
          <c:dPt>
            <c:idx val="5"/>
            <c:bubble3D val="0"/>
            <c:spPr>
              <a:solidFill>
                <a:srgbClr val="F3992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C86-4FEF-A9D0-710B7A649DFA}"/>
              </c:ext>
            </c:extLst>
          </c:dPt>
          <c:dLbls>
            <c:dLbl>
              <c:idx val="0"/>
              <c:layout>
                <c:manualLayout>
                  <c:x val="0"/>
                  <c:y val="-3.14095052582482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tx1"/>
                        </a:solidFill>
                      </a:rPr>
                      <a:t>Transport</a:t>
                    </a:r>
                    <a:endParaRPr lang="en-US" sz="1100" baseline="0">
                      <a:solidFill>
                        <a:schemeClr val="tx1"/>
                      </a:solidFill>
                    </a:endParaRPr>
                  </a:p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fld id="{4E3E593E-078E-48E6-90B8-7EBBFFE2A33E}" type="PERCENTAG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86-4FEF-A9D0-710B7A649DFA}"/>
                </c:ext>
              </c:extLst>
            </c:dLbl>
            <c:dLbl>
              <c:idx val="1"/>
              <c:layout>
                <c:manualLayout>
                  <c:x val="0"/>
                  <c:y val="4.11788506693192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tx1"/>
                        </a:solidFill>
                      </a:rPr>
                      <a:t>Other Industrial </a:t>
                    </a:r>
                    <a:fld id="{0CB9C32C-3DCC-4C9A-B35E-F25C852BE4F3}" type="PERCENTAG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sz="110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86-4FEF-A9D0-710B7A649DFA}"/>
                </c:ext>
              </c:extLst>
            </c:dLbl>
            <c:dLbl>
              <c:idx val="2"/>
              <c:layout>
                <c:manualLayout>
                  <c:x val="-7.4420574104980722E-2"/>
                  <c:y val="2.671242396797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>
                        <a:solidFill>
                          <a:schemeClr val="tx1"/>
                        </a:solidFill>
                      </a:rPr>
                      <a:t>Other</a:t>
                    </a:r>
                  </a:p>
                  <a:p>
                    <a:pPr>
                      <a:defRPr sz="1100">
                        <a:solidFill>
                          <a:schemeClr val="tx1"/>
                        </a:solidFill>
                      </a:defRPr>
                    </a:pPr>
                    <a:fld id="{9F331D91-438F-439E-BAC8-0CE6D233576A}" type="PERCENTAGE">
                      <a:rPr lang="en-US" sz="110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33533754528856"/>
                      <c:h val="0.158522080322142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86-4FEF-A9D0-710B7A649DFA}"/>
                </c:ext>
              </c:extLst>
            </c:dLbl>
            <c:dLbl>
              <c:idx val="3"/>
              <c:layout>
                <c:manualLayout>
                  <c:x val="-8.0970435681056996E-2"/>
                  <c:y val="-8.48056641972695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Residential</a:t>
                    </a:r>
                    <a:r>
                      <a:rPr lang="en-US" sz="1100" baseline="0" dirty="0"/>
                      <a:t> Appliances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</a:defRPr>
                    </a:pPr>
                    <a:fld id="{A8E9DA95-6765-4539-B6C6-52951B50DB3D}" type="PERCENTAG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86-4FEF-A9D0-710B7A649DFA}"/>
                </c:ext>
              </c:extLst>
            </c:dLbl>
            <c:dLbl>
              <c:idx val="4"/>
              <c:layout>
                <c:manualLayout>
                  <c:x val="-6.3574816500408624E-2"/>
                  <c:y val="-4.24607047303704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Commercial Appliances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</a:defRPr>
                    </a:pPr>
                    <a:fld id="{66A6A699-DD04-4064-8E0B-2450B330FDC4}" type="PERCENTAG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86-4FEF-A9D0-710B7A649DFA}"/>
                </c:ext>
              </c:extLst>
            </c:dLbl>
            <c:dLbl>
              <c:idx val="5"/>
              <c:layout>
                <c:manualLayout>
                  <c:x val="7.3984926739357609E-2"/>
                  <c:y val="-4.55436205753358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Industrial Electric Motor Systems</a:t>
                    </a:r>
                  </a:p>
                  <a:p>
                    <a:pPr>
                      <a:defRPr sz="1100">
                        <a:solidFill>
                          <a:schemeClr val="accent1"/>
                        </a:solidFill>
                      </a:defRPr>
                    </a:pPr>
                    <a:r>
                      <a:rPr lang="en-US" sz="1100" dirty="0"/>
                      <a:t>6%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1513766431353"/>
                      <c:h val="0.1594655635582467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6C86-4FEF-A9D0-710B7A649D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Transport</c:v>
                </c:pt>
                <c:pt idx="1">
                  <c:v>Other Industrial</c:v>
                </c:pt>
                <c:pt idx="2">
                  <c:v>Other</c:v>
                </c:pt>
                <c:pt idx="3">
                  <c:v>Residential</c:v>
                </c:pt>
                <c:pt idx="4">
                  <c:v>Commercial</c:v>
                </c:pt>
                <c:pt idx="5">
                  <c:v>Industrial Electric Motor Systems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0.25832891143991277</c:v>
                </c:pt>
                <c:pt idx="1">
                  <c:v>0.32305112923391549</c:v>
                </c:pt>
                <c:pt idx="2">
                  <c:v>6.4834446587702668E-2</c:v>
                </c:pt>
                <c:pt idx="3">
                  <c:v>0.20893958820595618</c:v>
                </c:pt>
                <c:pt idx="4">
                  <c:v>8.8172934368473913E-2</c:v>
                </c:pt>
                <c:pt idx="5">
                  <c:v>5.6672990164038956E-2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86-4FEF-A9D0-710B7A649DF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22676253213318E-2"/>
          <c:y val="3.6908587442044664E-2"/>
          <c:w val="0.30371967139518824"/>
          <c:h val="0.852535001731823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Sheet9!$G$14</c:f>
              <c:strCache>
                <c:ptCount val="1"/>
                <c:pt idx="0">
                  <c:v>Reduction from World's Best MEPS (WBM)</c:v>
                </c:pt>
              </c:strCache>
            </c:strRef>
          </c:tx>
          <c:spPr>
            <a:solidFill>
              <a:srgbClr val="86AB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Inter" panose="020B0502030000000004"/>
                        <a:ea typeface="+mn-ea"/>
                        <a:cs typeface="+mn-cs"/>
                      </a:defRPr>
                    </a:pPr>
                    <a:r>
                      <a:rPr lang="en-US" sz="1200" b="1" baseline="0" dirty="0">
                        <a:solidFill>
                          <a:schemeClr val="bg1"/>
                        </a:solidFill>
                        <a:latin typeface="Inter" panose="020B0502030000000004"/>
                      </a:rPr>
                      <a:t> </a:t>
                    </a:r>
                    <a:fld id="{713CC77B-0056-4733-9A0B-383C9FB9AB33}" type="VALUE">
                      <a:rPr lang="en-US" sz="1200" b="1" baseline="0">
                        <a:solidFill>
                          <a:schemeClr val="bg1"/>
                        </a:solidFill>
                        <a:latin typeface="Inter" panose="020B0502030000000004"/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Inter" panose="020B0502030000000004"/>
                        </a:defRPr>
                      </a:pPr>
                      <a:t>[VALUE]</a:t>
                    </a:fld>
                    <a:endParaRPr lang="en-US" sz="1200" b="1" baseline="0" dirty="0">
                      <a:solidFill>
                        <a:schemeClr val="bg1"/>
                      </a:solidFill>
                      <a:latin typeface="Inter" panose="020B0502030000000004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Inter" panose="020B0502030000000004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7821927888154"/>
                      <c:h val="0.225131894484412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39-47CF-8277-CE1E7F5BE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Inter" panose="020B05020300000000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Sheet9!$H$14</c:f>
              <c:numCache>
                <c:formatCode>0.0</c:formatCode>
                <c:ptCount val="1"/>
                <c:pt idx="0">
                  <c:v>-8.9023266114707695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9-47CF-8277-CE1E7F5BE79F}"/>
            </c:ext>
          </c:extLst>
        </c:ser>
        <c:ser>
          <c:idx val="1"/>
          <c:order val="1"/>
          <c:tx>
            <c:strRef>
              <c:f>Sheet9!$G$15</c:f>
              <c:strCache>
                <c:ptCount val="1"/>
                <c:pt idx="0">
                  <c:v>Extra reduction from Best Available Technology (BAT)</c:v>
                </c:pt>
              </c:strCache>
            </c:strRef>
          </c:tx>
          <c:spPr>
            <a:solidFill>
              <a:srgbClr val="F3992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869FFF0-228A-4BCD-A5D7-E8550641282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80194445892939"/>
                      <c:h val="0.17832134292565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39-47CF-8277-CE1E7F5BE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Inter" panose="020B0502030000000004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Sheet9!$H$15</c:f>
              <c:numCache>
                <c:formatCode>0.0</c:formatCode>
                <c:ptCount val="1"/>
                <c:pt idx="0">
                  <c:v>-9.7566377830990305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39-47CF-8277-CE1E7F5BE79F}"/>
            </c:ext>
          </c:extLst>
        </c:ser>
        <c:ser>
          <c:idx val="2"/>
          <c:order val="2"/>
          <c:tx>
            <c:strRef>
              <c:f>Sheet9!$G$16</c:f>
              <c:strCache>
                <c:ptCount val="1"/>
                <c:pt idx="0">
                  <c:v>Reduction from other countries, sectors and appliances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4385AA-3494-455F-8CF9-5BA1DB351F05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7792494481236"/>
                      <c:h val="0.13733831832172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39-47CF-8277-CE1E7F5BE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Sheet9!$H$16</c:f>
              <c:numCache>
                <c:formatCode>0.0</c:formatCode>
                <c:ptCount val="1"/>
                <c:pt idx="0">
                  <c:v>-6.3410356054302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39-47CF-8277-CE1E7F5BE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536016"/>
        <c:axId val="219535056"/>
      </c:barChart>
      <c:catAx>
        <c:axId val="219536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535056"/>
        <c:crosses val="autoZero"/>
        <c:auto val="1"/>
        <c:lblAlgn val="ctr"/>
        <c:lblOffset val="100"/>
        <c:noMultiLvlLbl val="0"/>
      </c:catAx>
      <c:valAx>
        <c:axId val="21953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535555"/>
                    </a:solidFill>
                  </a:rPr>
                  <a:t>Exajoules</a:t>
                </a:r>
              </a:p>
            </c:rich>
          </c:tx>
          <c:layout>
            <c:manualLayout>
              <c:xMode val="edge"/>
              <c:yMode val="edge"/>
              <c:x val="9.2876831517862465E-3"/>
              <c:y val="0.3736726316615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3555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53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9402509447886546"/>
          <c:y val="0.88403106943915855"/>
          <c:w val="0.58873060316280346"/>
          <c:h val="9.7137469664542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535555"/>
              </a:solidFill>
              <a:latin typeface="Inter" panose="020B05020300000000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  <a:effectLst/>
                <a:latin typeface="Inter" panose="020B0502030000000004"/>
              </a:rPr>
              <a:t>Energy intensity improvement rate, 2019-2023, Brazil</a:t>
            </a:r>
            <a:endParaRPr lang="en-US" sz="1100" b="1" i="0" u="none" strike="noStrike" kern="1200" spc="0" baseline="0" dirty="0">
              <a:solidFill>
                <a:schemeClr val="tx1"/>
              </a:solidFill>
              <a:latin typeface="Inter" panose="020B05020300000000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23334733678367"/>
          <c:y val="0.16985517691086097"/>
          <c:w val="0.83299651887496651"/>
          <c:h val="0.741790913233884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Inter" panose="020B0502030000000004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Brazil!$O$85:$S$85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Brazil!$O$86:$S$86</c:f>
              <c:numCache>
                <c:formatCode>0.0%</c:formatCode>
                <c:ptCount val="5"/>
                <c:pt idx="0">
                  <c:v>-1.194199601933466E-2</c:v>
                </c:pt>
                <c:pt idx="1">
                  <c:v>-1.1801067715650464E-2</c:v>
                </c:pt>
                <c:pt idx="2">
                  <c:v>1.1663426825881699E-2</c:v>
                </c:pt>
                <c:pt idx="3">
                  <c:v>2.3602135431300929E-2</c:v>
                </c:pt>
                <c:pt idx="4">
                  <c:v>-1.2086330935251799E-2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1-4DA2-845C-F2C8E5E5E4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048425632"/>
        <c:axId val="1048416992"/>
      </c:barChart>
      <c:catAx>
        <c:axId val="10484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B0502030000000004"/>
                <a:ea typeface="+mn-ea"/>
                <a:cs typeface="+mn-cs"/>
              </a:defRPr>
            </a:pPr>
            <a:endParaRPr lang="en-US"/>
          </a:p>
        </c:txPr>
        <c:crossAx val="1048416992"/>
        <c:crosses val="autoZero"/>
        <c:auto val="1"/>
        <c:lblAlgn val="ctr"/>
        <c:lblOffset val="100"/>
        <c:noMultiLvlLbl val="0"/>
      </c:catAx>
      <c:valAx>
        <c:axId val="10484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 dirty="0">
                    <a:solidFill>
                      <a:srgbClr val="535555"/>
                    </a:solidFill>
                    <a:latin typeface="Inter" panose="020B0502030000000004"/>
                  </a:rPr>
                  <a:t>Energy intensity (annual change%)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B0502030000000004"/>
                <a:ea typeface="+mn-ea"/>
                <a:cs typeface="+mn-cs"/>
              </a:defRPr>
            </a:pPr>
            <a:endParaRPr lang="en-US"/>
          </a:p>
        </c:txPr>
        <c:crossAx val="104842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tx1"/>
                </a:solidFill>
                <a:effectLst/>
                <a:latin typeface="Inter" panose="020B0502030000000004"/>
              </a:rPr>
              <a:t>Energy intensity improvement rate, 2020-2024e, India</a:t>
            </a:r>
            <a:endParaRPr lang="en-US" sz="1100" b="1" i="0" u="none" strike="noStrike" kern="1200" spc="0" baseline="0" dirty="0">
              <a:solidFill>
                <a:schemeClr val="tx1"/>
              </a:solidFill>
              <a:latin typeface="Inter" panose="020B05020300000000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84159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639665913738038"/>
          <c:y val="0.18076704569679294"/>
          <c:w val="0.78901228813320645"/>
          <c:h val="0.721880515975544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India!$Q$36:$Q$40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2024e</c:v>
                </c:pt>
              </c:strCache>
            </c:strRef>
          </c:cat>
          <c:val>
            <c:numRef>
              <c:f>India!$R$36:$R$40</c:f>
              <c:numCache>
                <c:formatCode>0.00%</c:formatCode>
                <c:ptCount val="5"/>
                <c:pt idx="0" formatCode="0.0%">
                  <c:v>-6.0000000000000001E-3</c:v>
                </c:pt>
                <c:pt idx="1">
                  <c:v>8.0000000000000002E-3</c:v>
                </c:pt>
                <c:pt idx="2">
                  <c:v>7.7999999999999996E-3</c:v>
                </c:pt>
                <c:pt idx="3">
                  <c:v>1.6E-2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E-4A48-B840-451ABFC51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2039862080"/>
        <c:axId val="2039864000"/>
      </c:barChart>
      <c:catAx>
        <c:axId val="20398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0" i="0" u="none" strike="noStrike" kern="1200" baseline="0">
                <a:solidFill>
                  <a:srgbClr val="535555"/>
                </a:solidFill>
                <a:latin typeface="Inter" panose="020B0502030000000004"/>
                <a:ea typeface="+mn-ea"/>
                <a:cs typeface="+mn-cs"/>
              </a:defRPr>
            </a:pPr>
            <a:endParaRPr lang="en-US"/>
          </a:p>
        </c:txPr>
        <c:crossAx val="2039864000"/>
        <c:crosses val="autoZero"/>
        <c:auto val="1"/>
        <c:lblAlgn val="ctr"/>
        <c:lblOffset val="100"/>
        <c:noMultiLvlLbl val="0"/>
      </c:catAx>
      <c:valAx>
        <c:axId val="203986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84159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 dirty="0">
                    <a:solidFill>
                      <a:srgbClr val="535555"/>
                    </a:solidFill>
                    <a:latin typeface="Inter" panose="020B0502030000000004"/>
                  </a:rPr>
                  <a:t>Energy intensity (annual change%)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rgbClr val="084159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35555"/>
                </a:solidFill>
                <a:latin typeface="Inter" panose="020B0502030000000004"/>
                <a:ea typeface="+mn-ea"/>
                <a:cs typeface="+mn-cs"/>
              </a:defRPr>
            </a:pPr>
            <a:endParaRPr lang="en-US"/>
          </a:p>
        </c:txPr>
        <c:crossAx val="203986208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chemeClr val="bg2">
                    <a:lumMod val="25000"/>
                  </a:schemeClr>
                </a:solidFill>
                <a:effectLst/>
                <a:latin typeface="Inter" panose="020B0502030000000004"/>
              </a:rPr>
              <a:t>Energy intensity improvement rate, 2019-2023, Indonesia</a:t>
            </a:r>
            <a:endParaRPr lang="en-US" sz="1100" b="1" i="0" u="none" strike="noStrike" kern="1200" spc="0" baseline="0" dirty="0">
              <a:solidFill>
                <a:schemeClr val="bg2">
                  <a:lumMod val="25000"/>
                </a:schemeClr>
              </a:solidFill>
              <a:latin typeface="Inter" panose="020B0502030000000004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84159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44520655015007"/>
          <c:y val="0.17524945824786403"/>
          <c:w val="0.75315460237032927"/>
          <c:h val="0.739463100261613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Indo!$F$105:$J$105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Indo!$F$106:$J$106</c:f>
              <c:numCache>
                <c:formatCode>0%</c:formatCode>
                <c:ptCount val="5"/>
                <c:pt idx="0">
                  <c:v>2.7538155275381553E-2</c:v>
                </c:pt>
                <c:pt idx="1">
                  <c:v>-4.2647560559535995E-2</c:v>
                </c:pt>
                <c:pt idx="2">
                  <c:v>-2.7486910994764399E-2</c:v>
                </c:pt>
                <c:pt idx="3">
                  <c:v>-1.337579617834395E-2</c:v>
                </c:pt>
                <c:pt idx="4">
                  <c:v>1.3199245757385292E-2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9-40DC-BCFF-B28B21685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84041039"/>
        <c:axId val="84052559"/>
      </c:barChart>
      <c:catAx>
        <c:axId val="8404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52559"/>
        <c:crosses val="autoZero"/>
        <c:auto val="1"/>
        <c:lblAlgn val="ctr"/>
        <c:lblOffset val="100"/>
        <c:noMultiLvlLbl val="0"/>
      </c:catAx>
      <c:valAx>
        <c:axId val="8405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 dirty="0">
                    <a:solidFill>
                      <a:srgbClr val="535555"/>
                    </a:solidFill>
                    <a:latin typeface="Inter" panose="020B0502030000000004"/>
                  </a:rPr>
                  <a:t>Energy intensity (annual change%)</a:t>
                </a:r>
              </a:p>
              <a:p>
                <a:pPr>
                  <a:defRPr/>
                </a:pP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4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6BC85-48C9-4237-A835-C6264BF210B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735E6-3D44-4EF6-85B6-7793BB79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735E6-3D44-4EF6-85B6-7793BB79D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74C55"/>
                </a:solidFill>
                <a:latin typeface="Inter"/>
              </a:rPr>
              <a:t>Appliance climate impacts are often folded into other sectors, e.g., the builds sector, industrial sector, and power sector. To estimate the total energy and climate impacts of appliances, a few years ago -2021-, CLASP combined the emissions from residential and commercial buildings, industrial electric motors, and biomass cooking and heating. </a:t>
            </a:r>
            <a:r>
              <a:rPr lang="en-US" dirty="0">
                <a:solidFill>
                  <a:srgbClr val="474C55"/>
                </a:solidFill>
              </a:rPr>
              <a:t>These emissions come either from the direct combustion of fossil fuels that are delivered to the building or indirectly from electricity. Our analysis finds that appliances have a large climate impact, representing 39% of global energy-related CO2 emissions.</a:t>
            </a:r>
          </a:p>
          <a:p>
            <a:endParaRPr lang="en-US" dirty="0"/>
          </a:p>
          <a:p>
            <a:r>
              <a:rPr lang="en-US" dirty="0"/>
              <a:t>These emissions are equal to roughly the total CO2 emissions from China, Europe, and Brazil.</a:t>
            </a:r>
          </a:p>
          <a:p>
            <a:endParaRPr lang="en-US" dirty="0"/>
          </a:p>
          <a:p>
            <a:endParaRPr lang="en-US" dirty="0">
              <a:solidFill>
                <a:srgbClr val="474C55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474C55"/>
                </a:solidFill>
                <a:latin typeface="Calibri"/>
                <a:cs typeface="Calibri"/>
              </a:rPr>
              <a:t>About the data</a:t>
            </a:r>
          </a:p>
          <a:p>
            <a:pPr marL="174708" indent="-174708">
              <a:buFont typeface="Calibri"/>
              <a:buChar char="-"/>
            </a:pPr>
            <a:r>
              <a:rPr lang="en-US" dirty="0">
                <a:solidFill>
                  <a:srgbClr val="474C55"/>
                </a:solidFill>
                <a:latin typeface="Calibri"/>
                <a:cs typeface="Calibri"/>
              </a:rPr>
              <a:t>Data were sourced from IEA (source below)</a:t>
            </a:r>
          </a:p>
          <a:p>
            <a:pPr marL="174708" indent="-174708">
              <a:buFont typeface="Calibri"/>
              <a:buChar char="-"/>
            </a:pPr>
            <a:r>
              <a:rPr lang="en-US" dirty="0">
                <a:solidFill>
                  <a:srgbClr val="474C55"/>
                </a:solidFill>
                <a:latin typeface="Calibri"/>
                <a:cs typeface="Calibri"/>
              </a:rPr>
              <a:t>We apportioned 68% of industrial sector electricity use and resulting emissions to electric motor systems, the remaining emissions are shown in the 'other industrial' category.</a:t>
            </a:r>
          </a:p>
          <a:p>
            <a:pPr marL="174708" indent="-174708">
              <a:buFont typeface="Calibri"/>
              <a:buChar char="-"/>
            </a:pPr>
            <a:r>
              <a:rPr lang="en-US" dirty="0">
                <a:solidFill>
                  <a:srgbClr val="474C55"/>
                </a:solidFill>
                <a:latin typeface="Calibri"/>
                <a:cs typeface="Calibri"/>
              </a:rPr>
              <a:t>You will notice that there is no power sector in this figure. We apportioned relevant power sector emissions across the appliances sector.</a:t>
            </a:r>
          </a:p>
          <a:p>
            <a:pPr marL="174708" indent="-174708">
              <a:buFont typeface="Calibri"/>
              <a:buChar char="-"/>
            </a:pPr>
            <a:r>
              <a:rPr lang="en-US" dirty="0">
                <a:solidFill>
                  <a:srgbClr val="474C55"/>
                </a:solidFill>
                <a:latin typeface="Calibri"/>
                <a:cs typeface="Calibri"/>
              </a:rPr>
              <a:t>Apportioned totals across all sectors (appliances, other industrial, transport and other) total 35.9 Gt.</a:t>
            </a:r>
          </a:p>
          <a:p>
            <a:endParaRPr lang="en-US" dirty="0">
              <a:solidFill>
                <a:srgbClr val="474C55"/>
              </a:solidFill>
              <a:latin typeface="Inter"/>
            </a:endParaRPr>
          </a:p>
          <a:p>
            <a:r>
              <a:rPr lang="en-US" dirty="0">
                <a:solidFill>
                  <a:srgbClr val="474C55"/>
                </a:solidFill>
                <a:latin typeface="Inter"/>
              </a:rPr>
              <a:t>Data source: </a:t>
            </a:r>
            <a:r>
              <a:rPr lang="en-US" dirty="0">
                <a:solidFill>
                  <a:srgbClr val="474C55"/>
                </a:solidFill>
              </a:rPr>
              <a:t>CLASP analysis of IEA, “World Energy Outlook 2022,” </a:t>
            </a:r>
            <a:r>
              <a:rPr lang="en-US" dirty="0" err="1">
                <a:solidFill>
                  <a:srgbClr val="474C55"/>
                </a:solidFill>
              </a:rPr>
              <a:t>tbl</a:t>
            </a:r>
            <a:r>
              <a:rPr lang="en-US" dirty="0">
                <a:solidFill>
                  <a:srgbClr val="474C55"/>
                </a:solidFill>
              </a:rPr>
              <a:t>. WORLD_TFC_STEPS, WORLD_CO2_STEPS, with indirect emissions apportioned among sectors using IEA, “CO2 Emissions from Fuel Combustion,” 2020, </a:t>
            </a:r>
            <a:r>
              <a:rPr lang="en-US" dirty="0" err="1">
                <a:solidFill>
                  <a:srgbClr val="474C55"/>
                </a:solidFill>
              </a:rPr>
              <a:t>tbl</a:t>
            </a:r>
            <a:r>
              <a:rPr lang="en-US" dirty="0">
                <a:solidFill>
                  <a:srgbClr val="474C55"/>
                </a:solidFill>
              </a:rPr>
              <a:t>. SECTOR, SECTORH, ignoring any electrification between 2018 (latest year available) and 2021. Energy used for desalination, estimated at 2 EJ and originally included in Buildings by IEA moved to Other.</a:t>
            </a:r>
            <a:endParaRPr lang="en-US" dirty="0">
              <a:solidFill>
                <a:srgbClr val="474C55"/>
              </a:solidFill>
              <a:latin typeface="Inter"/>
            </a:endParaRPr>
          </a:p>
          <a:p>
            <a:endParaRPr lang="en-US" dirty="0">
              <a:solidFill>
                <a:srgbClr val="474C55"/>
              </a:solidFill>
              <a:latin typeface="Inter"/>
            </a:endParaRPr>
          </a:p>
          <a:p>
            <a:endParaRPr lang="en-US" dirty="0">
              <a:solidFill>
                <a:srgbClr val="474C55"/>
              </a:solidFill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C86FC-2B3E-2E43-9DA1-2361771108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6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3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11066-0135-4CAA-8AD4-89A97190AC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C8DE-0AD3-6001-5679-C635F5112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22F13-CC36-25BB-4AFF-0F23446D9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847A-915C-FFEF-FB86-51D55E13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6362-4FF2-12A0-B204-59320F5B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2FA5-5416-A238-5121-0795ED89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0EFF-C691-B462-31CF-C3AF1DA2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FD406-8BB8-0AFD-AB20-1624C71A8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A9541-984C-8EF0-0616-477493085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A88D7-5B7D-0039-3375-40515300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19B7C-4F4C-F1E0-4B22-A01E02F6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F0B64-0589-B176-EA8B-5CF419257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F4315-4605-1E89-B595-F2401006A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6A34-812D-BBBC-BDA3-AE4EFB25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3FC4-6270-21AD-EE30-70D2A17E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7F1E-6B1C-D1DF-C9B0-95212A8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45A005-AA4B-B04D-A7F2-EAE1A9A96295}"/>
              </a:ext>
            </a:extLst>
          </p:cNvPr>
          <p:cNvSpPr/>
          <p:nvPr userDrawn="1"/>
        </p:nvSpPr>
        <p:spPr>
          <a:xfrm>
            <a:off x="0" y="0"/>
            <a:ext cx="12192000" cy="1236372"/>
          </a:xfrm>
          <a:prstGeom prst="rect">
            <a:avLst/>
          </a:prstGeom>
          <a:solidFill>
            <a:srgbClr val="CECF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D71ADF-DC9D-5E4A-A222-E7A3CC9F0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3" y="396897"/>
            <a:ext cx="9042796" cy="387798"/>
          </a:xfrm>
        </p:spPr>
        <p:txBody>
          <a:bodyPr wrap="square" lIns="0" tIns="0" rIns="0" bIns="0" anchor="t">
            <a:spAutoFit/>
          </a:bodyPr>
          <a:lstStyle>
            <a:lvl1pPr algn="l">
              <a:defRPr sz="2800" b="0" i="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C39FE1-A259-2D41-9C85-E131D7E9D0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3" y="1817914"/>
            <a:ext cx="4935255" cy="4043136"/>
          </a:xfrm>
        </p:spPr>
        <p:txBody>
          <a:bodyPr>
            <a:normAutofit/>
          </a:bodyPr>
          <a:lstStyle>
            <a:lvl1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E2C297E-31E8-7E4A-B790-8689E34E6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4306" y="1817914"/>
            <a:ext cx="4935255" cy="4043136"/>
          </a:xfrm>
        </p:spPr>
        <p:txBody>
          <a:bodyPr>
            <a:normAutofit/>
          </a:bodyPr>
          <a:lstStyle>
            <a:lvl1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ECF37F-5E5A-6540-870D-74F99269F5AA}"/>
              </a:ext>
            </a:extLst>
          </p:cNvPr>
          <p:cNvSpPr txBox="1">
            <a:spLocks/>
          </p:cNvSpPr>
          <p:nvPr userDrawn="1"/>
        </p:nvSpPr>
        <p:spPr>
          <a:xfrm>
            <a:off x="10371550" y="6334234"/>
            <a:ext cx="1044880" cy="14619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50" smtClean="0">
                <a:solidFill>
                  <a:srgbClr val="474C55"/>
                </a:solidFill>
              </a:rPr>
              <a:pPr/>
              <a:t>‹#›</a:t>
            </a:fld>
            <a:endParaRPr lang="en-US" sz="950">
              <a:solidFill>
                <a:srgbClr val="474C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3763D-7CBD-B04C-827E-514326E73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396" y="378894"/>
            <a:ext cx="1472729" cy="4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3CD98A-C320-F942-8AFE-FC62FFDE5B6B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858000" cy="685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83A-4817-A248-8AFD-1CCCC2D291C4}"/>
              </a:ext>
            </a:extLst>
          </p:cNvPr>
          <p:cNvSpPr txBox="1">
            <a:spLocks/>
          </p:cNvSpPr>
          <p:nvPr userDrawn="1"/>
        </p:nvSpPr>
        <p:spPr>
          <a:xfrm>
            <a:off x="10371550" y="6334234"/>
            <a:ext cx="1044880" cy="14619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50" smtClean="0">
                <a:solidFill>
                  <a:srgbClr val="474C55"/>
                </a:solidFill>
              </a:rPr>
              <a:pPr/>
              <a:t>‹#›</a:t>
            </a:fld>
            <a:endParaRPr lang="en-US" sz="950">
              <a:solidFill>
                <a:srgbClr val="474C55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0417D0-B95A-4149-A111-974C93E192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7727" y="5724043"/>
            <a:ext cx="4087660" cy="338554"/>
          </a:xfr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2200" b="0" i="0" spc="0" baseline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1986B-9A47-B440-A14D-02D2A31B5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310" y="827495"/>
            <a:ext cx="1326815" cy="4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5352" y="1799882"/>
            <a:ext cx="4545965" cy="3528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64B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56740" y="1711786"/>
            <a:ext cx="2526029" cy="389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64B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464B54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5" dirty="0"/>
              <a:t>‹#›</a:t>
            </a:fld>
            <a:endParaRPr spc="55" dirty="0"/>
          </a:p>
        </p:txBody>
      </p:sp>
    </p:spTree>
    <p:extLst>
      <p:ext uri="{BB962C8B-B14F-4D97-AF65-F5344CB8AC3E}">
        <p14:creationId xmlns:p14="http://schemas.microsoft.com/office/powerpoint/2010/main" val="61130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7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ED73-9656-5442-B307-6EA486C01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347" y="776614"/>
            <a:ext cx="10515600" cy="775597"/>
          </a:xfrm>
        </p:spPr>
        <p:txBody>
          <a:bodyPr lIns="0" tIns="0" rIns="0" bIns="0" anchor="t">
            <a:spAutoFit/>
          </a:bodyPr>
          <a:lstStyle>
            <a:lvl1pPr algn="l">
              <a:defRPr sz="5600" b="0" i="0" spc="-150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0368A0A-C058-CD41-984B-297EDD9D3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1875840"/>
            <a:ext cx="9144000" cy="1661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="1" i="0" spc="120" baseline="0">
                <a:solidFill>
                  <a:srgbClr val="F39922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LOREM IPSUM DOLOR SISTEMA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EE49C-0064-6348-AB28-581B06044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48" y="5149338"/>
            <a:ext cx="3312256" cy="9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47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EC5E6B-69ED-F046-8069-23E7FB5587A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2000" cy="6858000"/>
          </a:xfrm>
          <a:solidFill>
            <a:srgbClr val="474C5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7080F8-5FBC-3B46-889B-51AF14DA0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347" y="4801032"/>
            <a:ext cx="8336583" cy="664797"/>
          </a:xfrm>
        </p:spPr>
        <p:txBody>
          <a:bodyPr wrap="square" lIns="0" tIns="0" rIns="0" bIns="0" anchor="t">
            <a:spAutoFit/>
          </a:bodyPr>
          <a:lstStyle>
            <a:lvl1pPr algn="l">
              <a:defRPr sz="4800" b="0" i="0" spc="-150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4E60392-30A7-724C-936F-6DDC77CABA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5912616"/>
            <a:ext cx="9144000" cy="1661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="1" i="0" spc="120" baseline="0">
                <a:solidFill>
                  <a:srgbClr val="F39922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6561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10445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96711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36685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78F3-184A-A164-93E9-21E7EA13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78B8A-2172-1F6B-F313-A2CD8A8E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42B73-328B-1919-30AC-3C0EF588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37EFD-100F-E166-523E-9F8AC091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B7597-C97C-2369-2230-6EAC928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409352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790321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425349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232947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79393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3613862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2492709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116755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45A005-AA4B-B04D-A7F2-EAE1A9A96295}"/>
              </a:ext>
            </a:extLst>
          </p:cNvPr>
          <p:cNvSpPr/>
          <p:nvPr userDrawn="1"/>
        </p:nvSpPr>
        <p:spPr>
          <a:xfrm>
            <a:off x="0" y="0"/>
            <a:ext cx="12192000" cy="1236372"/>
          </a:xfrm>
          <a:prstGeom prst="rect">
            <a:avLst/>
          </a:prstGeom>
          <a:solidFill>
            <a:srgbClr val="CECFC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D71ADF-DC9D-5E4A-A222-E7A3CC9F07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613" y="438461"/>
            <a:ext cx="10638774" cy="387798"/>
          </a:xfrm>
        </p:spPr>
        <p:txBody>
          <a:bodyPr wrap="square" lIns="0" tIns="0" rIns="0" bIns="0" anchor="t">
            <a:spAutoFit/>
          </a:bodyPr>
          <a:lstStyle>
            <a:lvl1pPr algn="l">
              <a:defRPr sz="2800" b="0" i="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C39FE1-A259-2D41-9C85-E131D7E9D0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3" y="1817914"/>
            <a:ext cx="4935255" cy="4043136"/>
          </a:xfrm>
        </p:spPr>
        <p:txBody>
          <a:bodyPr>
            <a:normAutofit/>
          </a:bodyPr>
          <a:lstStyle>
            <a:lvl1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E2C297E-31E8-7E4A-B790-8689E34E676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84306" y="1817914"/>
            <a:ext cx="4935255" cy="4043136"/>
          </a:xfrm>
        </p:spPr>
        <p:txBody>
          <a:bodyPr>
            <a:normAutofit/>
          </a:bodyPr>
          <a:lstStyle>
            <a:lvl1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>
              <a:defRPr sz="2600" b="0" i="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ECF37F-5E5A-6540-870D-74F99269F5AA}"/>
              </a:ext>
            </a:extLst>
          </p:cNvPr>
          <p:cNvSpPr txBox="1">
            <a:spLocks/>
          </p:cNvSpPr>
          <p:nvPr userDrawn="1"/>
        </p:nvSpPr>
        <p:spPr>
          <a:xfrm>
            <a:off x="10371550" y="6334234"/>
            <a:ext cx="1044880" cy="14619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F0EEBD-1D2B-7943-8E61-081DEDE9110C}" type="slidenum">
              <a:rPr lang="en-US" sz="950" smtClean="0">
                <a:solidFill>
                  <a:srgbClr val="474C55"/>
                </a:solidFill>
              </a:rPr>
              <a:pPr/>
              <a:t>‹#›</a:t>
            </a:fld>
            <a:endParaRPr lang="en-US" sz="950" dirty="0">
              <a:solidFill>
                <a:srgbClr val="474C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3763D-7CBD-B04C-827E-514326E73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396" y="378894"/>
            <a:ext cx="1472729" cy="4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4000-0E9F-128C-A05D-2E5E0B31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E754D-CC7A-47B6-982D-B40BFEEE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6934D1DD-BF41-8549-B268-C72179EF4D08}" type="datetime1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C5772-7FD9-F6CB-AC47-09114B7B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5FE1E-5974-BD8B-00E1-322096F9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4BF0EEBD-1D2B-7943-8E61-081DEDE91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9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2C7D-2176-17B1-A45E-A1BB034C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C1A4C-841A-1727-43A6-0EAA2A56B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0073E-7210-952E-880E-F72C65B2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3E38-BDA1-ED8C-7820-FAFFF5C8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9827-94C5-6029-66DE-1F490079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6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5352" y="1799882"/>
            <a:ext cx="4545965" cy="3528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64B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56740" y="1711786"/>
            <a:ext cx="2526029" cy="389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64B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464B54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55" dirty="0"/>
              <a:t>‹#›</a:t>
            </a:fld>
            <a:endParaRPr spc="55" dirty="0"/>
          </a:p>
        </p:txBody>
      </p:sp>
    </p:spTree>
    <p:extLst>
      <p:ext uri="{BB962C8B-B14F-4D97-AF65-F5344CB8AC3E}">
        <p14:creationId xmlns:p14="http://schemas.microsoft.com/office/powerpoint/2010/main" val="4293374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474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ED73-9656-5442-B307-6EA486C01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0347" y="776614"/>
            <a:ext cx="10515600" cy="775597"/>
          </a:xfrm>
        </p:spPr>
        <p:txBody>
          <a:bodyPr lIns="0" tIns="0" rIns="0" bIns="0" anchor="t">
            <a:spAutoFit/>
          </a:bodyPr>
          <a:lstStyle>
            <a:lvl1pPr algn="l">
              <a:defRPr sz="5600" b="0" i="0" spc="-150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0368A0A-C058-CD41-984B-297EDD9D3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613" y="1875840"/>
            <a:ext cx="9144000" cy="1661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="1" i="0" spc="120" baseline="0">
                <a:solidFill>
                  <a:srgbClr val="F39922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LOREM IPSUM DOLOR SISTEMA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EE49C-0064-6348-AB28-581B06044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48" y="5149338"/>
            <a:ext cx="3312256" cy="94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157A-9AAB-466A-CA77-403EB380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D8D60-32C2-DED8-C7BC-7E34DC2D2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09BB7-AAC9-AAF3-E019-BBAD14FE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0AD01-C4EA-B8E5-D869-7D673348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35A54-A595-03AF-E109-80748F9B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A61DC-BB1D-A198-7CC3-C83EC3D7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6125-C147-68D8-8558-AE82203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2CDC0-6BC7-C9A3-50C5-C4006B08F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C0A20-1D5A-9BCC-6CE9-9F1B3895B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8C34E-F54F-B88A-78C2-01FAED6D2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944C-5B0C-C8C5-A6B8-0D35C761F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A6AB0-5B78-B9D3-7544-60349B0F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062D5-66CD-FEC7-9AA4-CE508DD2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ACE65-ED91-FD48-0658-E971D402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D0C9-CC64-5186-2267-4F89E732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BE614-0AE0-FF56-BE7A-D2D44792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879AE-7772-2C83-AC50-C3AA52F9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4BD33-BAF2-CCE0-5126-CC3E175F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CB10D-5802-0E26-983E-70D8F65A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74F93-0DEA-BC9B-188D-0D97FB05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2E1B4-9C12-E541-A4C9-C82CC21F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B2BCA-1EAF-6FA6-ABDF-4A368A0D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80C2-A534-2AAF-D172-F7595327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ED648-9774-7C1B-1735-CD5A8DAFF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CEC2A-CD45-3DF1-44F4-0406F178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FDAEB-C1F8-74E9-1F0D-BC160F75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6E291-7202-F5D3-EC7D-3A5C23B9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D218-8C5B-946B-AAEE-C3822BAD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28172-8837-2AA4-632B-D8BE92C11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1AB32-FCD0-06EA-999D-DC0FBD51B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A3BB7-5B0F-CC73-AAE6-01CF4135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B372-AF66-4D4C-083A-65AA7D36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7EC73-A1E2-ED5D-517D-EAB733F7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D5640-2088-D3E5-5072-73B92992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006F1-C551-D3B3-72AF-8EED8FB94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E046-6059-0140-022A-B0B62B113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58747-8D02-4D80-A7D1-B46E9BA935D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4E5E7-E6CE-F41A-FBD0-452D0FBC8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07385-F1F3-16F3-FCD3-265E8E81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ADCAB-2F03-4662-9CE9-44B246BB1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2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4C0CFD-B851-6D4E-9AE0-26FFA32E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FF17A-4B7F-0941-BA59-BDA2205F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654F-A371-B341-B96E-0771D68CB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4D1DD-BF41-8549-B268-C72179EF4D08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6827E-B3C8-DA47-A142-0B6A5F2C6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6A91B-EEAA-6F42-94CF-EDD2F37D1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EEBD-1D2B-7943-8E61-081DEDE9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143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55" smtClean="0"/>
              <a:t>‹#›</a:t>
            </a:fld>
            <a:endParaRPr lang="en-US" spc="55" dirty="0"/>
          </a:p>
        </p:txBody>
      </p:sp>
    </p:spTree>
    <p:extLst>
      <p:ext uri="{BB962C8B-B14F-4D97-AF65-F5344CB8AC3E}">
        <p14:creationId xmlns:p14="http://schemas.microsoft.com/office/powerpoint/2010/main" val="10968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clasp.ngo/tools/" TargetMode="External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3A548E6-0990-6D4B-A513-3E4677D000D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7C0DA3-483A-5F42-9694-89B2B5D4AB10}"/>
              </a:ext>
            </a:extLst>
          </p:cNvPr>
          <p:cNvSpPr/>
          <p:nvPr/>
        </p:nvSpPr>
        <p:spPr>
          <a:xfrm>
            <a:off x="0" y="2786743"/>
            <a:ext cx="12192000" cy="4071257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tx1">
                  <a:lumMod val="50000"/>
                  <a:alpha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58352-35FA-0844-9A42-0C863AADD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4067065"/>
            <a:ext cx="8336583" cy="1329595"/>
          </a:xfrm>
        </p:spPr>
        <p:txBody>
          <a:bodyPr/>
          <a:lstStyle/>
          <a:p>
            <a:r>
              <a:rPr lang="en-US" dirty="0"/>
              <a:t>Doubling energy efficiency</a:t>
            </a:r>
            <a:br>
              <a:rPr lang="en-US" dirty="0"/>
            </a:br>
            <a:r>
              <a:rPr lang="en-US" dirty="0"/>
              <a:t>with appliances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9AC18E1-65B2-7C4F-AAA9-4445C99EA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 Nov, 2025</a:t>
            </a:r>
            <a:r>
              <a:rPr lang="zh-CN" altLang="en-US" dirty="0"/>
              <a:t>，</a:t>
            </a:r>
            <a:r>
              <a:rPr lang="en-US" altLang="zh-CN" dirty="0"/>
              <a:t>APEC EGEEC Workshop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B7187-E159-8747-95B4-3C13D67AF7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790" y="5322431"/>
            <a:ext cx="2533157" cy="7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464ABA-C5FA-4FAA-F3AC-44138FA9307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8487" b="8487"/>
          <a:stretch/>
        </p:blipFill>
        <p:spPr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C8781-055F-D06A-AE6D-E007FAFEC582}"/>
              </a:ext>
            </a:extLst>
          </p:cNvPr>
          <p:cNvSpPr txBox="1">
            <a:spLocks/>
          </p:cNvSpPr>
          <p:nvPr/>
        </p:nvSpPr>
        <p:spPr>
          <a:xfrm>
            <a:off x="7279083" y="1551559"/>
            <a:ext cx="4260916" cy="4437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989" lvl="1" indent="-380990"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Font typeface="Wingdings" panose="05000000000000000000" pitchFamily="2" charset="2"/>
              <a:buChar char="§"/>
              <a:tabLst>
                <a:tab pos="457189" algn="l"/>
              </a:tabLst>
            </a:pPr>
            <a:r>
              <a:rPr lang="en-US" sz="2600" b="1" dirty="0">
                <a:solidFill>
                  <a:srgbClr val="F39922"/>
                </a:solidFill>
                <a:latin typeface="Inter" panose="020B0502030000000004"/>
              </a:rPr>
              <a:t>Case studies: Brazil, China, India, Indonesia</a:t>
            </a:r>
          </a:p>
          <a:p>
            <a:pPr marL="50999" lvl="1" indent="0"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None/>
              <a:tabLst>
                <a:tab pos="457189" algn="l"/>
              </a:tabLst>
            </a:pPr>
            <a:endParaRPr lang="en-US" sz="2133" b="1" dirty="0">
              <a:solidFill>
                <a:srgbClr val="F39922"/>
              </a:solidFill>
              <a:latin typeface="Inter" panose="020B0502030000000004"/>
            </a:endParaRPr>
          </a:p>
          <a:p>
            <a:pPr marL="719982" lvl="2" indent="-380990"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457189" algn="l"/>
              </a:tabLst>
            </a:pPr>
            <a:r>
              <a:rPr lang="en-US" sz="2133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Assessed </a:t>
            </a:r>
            <a:r>
              <a:rPr lang="en-US" altLang="zh-CN" sz="2133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each economy’s energy efficiency progress</a:t>
            </a:r>
            <a:endParaRPr lang="en-US" sz="2133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19982" lvl="2" indent="-380990"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457189" algn="l"/>
              </a:tabLst>
            </a:pPr>
            <a:r>
              <a:rPr lang="en-US" sz="2133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Examined the potential of </a:t>
            </a:r>
            <a:r>
              <a:rPr lang="en-US" sz="22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strengthening appliance policies</a:t>
            </a:r>
          </a:p>
          <a:p>
            <a:pPr marL="719982" lvl="2" indent="-380990"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457189" algn="l"/>
              </a:tabLst>
            </a:pPr>
            <a:r>
              <a:rPr lang="en-US" sz="22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Highlighted progress, gaps, and opportunities toward global efficiency improvements </a:t>
            </a:r>
          </a:p>
          <a:p>
            <a:pPr marL="338992" lvl="2" indent="0"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Font typeface="Arial" panose="020B0604020202020204" pitchFamily="34" charset="0"/>
              <a:buNone/>
              <a:tabLst>
                <a:tab pos="457189" algn="l"/>
              </a:tabLst>
            </a:pPr>
            <a:r>
              <a:rPr lang="en-US" sz="2133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74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1904-C124-4694-FFA7-B362A7446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efficiency progress in Brazil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59309-C586-1B51-D43D-84A97CC7D9B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76613" y="2252786"/>
            <a:ext cx="4935255" cy="4043136"/>
          </a:xfrm>
        </p:spPr>
        <p:txBody>
          <a:bodyPr>
            <a:normAutofit/>
          </a:bodyPr>
          <a:lstStyle/>
          <a:p>
            <a:pPr mar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Brazil’s 5-year average energy efficiency improvement is flat at 0% (2019–2023)</a:t>
            </a:r>
          </a:p>
          <a:p>
            <a:pPr mar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Nearly 50% of domestic energy is renewable, but the grid is strained by heat waves and rising cooling demand.</a:t>
            </a:r>
          </a:p>
          <a:p>
            <a:pPr mar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Enhancing efficiency is crucial to meet energy needs without expanding fossil fuel use</a:t>
            </a:r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70C22-AF56-082E-6850-371609F0D652}"/>
              </a:ext>
            </a:extLst>
          </p:cNvPr>
          <p:cNvSpPr txBox="1"/>
          <p:nvPr/>
        </p:nvSpPr>
        <p:spPr>
          <a:xfrm>
            <a:off x="6295769" y="5933238"/>
            <a:ext cx="5406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/>
              </a:rPr>
              <a:t>Source: IEA, “Brazil — Efficiency &amp; demand”, 2025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333876-E165-DDBD-9885-9998347B1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62008"/>
              </p:ext>
            </p:extLst>
          </p:nvPr>
        </p:nvGraphicFramePr>
        <p:xfrm>
          <a:off x="5802987" y="1926237"/>
          <a:ext cx="5877123" cy="358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304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3277-89A5-B1BA-08EB-D2B4AFCCC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Appliance efficiency opportunities in Brazil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01E65-4359-9F48-86CE-AEDDC2A9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35"/>
          <a:stretch>
            <a:fillRect/>
          </a:stretch>
        </p:blipFill>
        <p:spPr>
          <a:xfrm>
            <a:off x="261741" y="2444849"/>
            <a:ext cx="6883777" cy="3888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5538E-D8D1-E5C6-40C3-8336853406BC}"/>
              </a:ext>
            </a:extLst>
          </p:cNvPr>
          <p:cNvSpPr txBox="1"/>
          <p:nvPr/>
        </p:nvSpPr>
        <p:spPr>
          <a:xfrm>
            <a:off x="0" y="1760505"/>
            <a:ext cx="7806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535555"/>
                </a:solidFill>
              </a:rPr>
              <a:t>Total electricity consumption in Brazil in 2034</a:t>
            </a:r>
            <a:endParaRPr lang="en-US" b="1" dirty="0">
              <a:solidFill>
                <a:srgbClr val="53555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321148-D9DC-37F3-E9EC-98D6E286B280}"/>
              </a:ext>
            </a:extLst>
          </p:cNvPr>
          <p:cNvSpPr txBox="1"/>
          <p:nvPr/>
        </p:nvSpPr>
        <p:spPr>
          <a:xfrm>
            <a:off x="7806955" y="1902659"/>
            <a:ext cx="4119514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85750">
              <a:lnSpc>
                <a:spcPct val="150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/>
                <a:cs typeface="Arial"/>
              </a:rPr>
              <a:t>Ten-Year Energy Expansion Plan: 42 TWh savings in 2034</a:t>
            </a:r>
          </a:p>
          <a:p>
            <a:pPr indent="-285750">
              <a:lnSpc>
                <a:spcPct val="150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MEPS progress on ACs &amp; refrigerators; lighting standards under revision</a:t>
            </a:r>
          </a:p>
          <a:p>
            <a:pPr indent="-285750">
              <a:lnSpc>
                <a:spcPct val="150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Aligning with the BAT could achieve most target savings</a:t>
            </a:r>
          </a:p>
          <a:p>
            <a:pPr indent="-285750">
              <a:lnSpc>
                <a:spcPct val="150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Delays in revising standards remain a key challenge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7FCDC9-0154-F8C8-8034-F08B6A931180}"/>
              </a:ext>
            </a:extLst>
          </p:cNvPr>
          <p:cNvSpPr txBox="1"/>
          <p:nvPr/>
        </p:nvSpPr>
        <p:spPr>
          <a:xfrm>
            <a:off x="776613" y="621166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Inter" panose="020B0502030000000004"/>
              </a:rPr>
              <a:t>Source: CLASP analysis using the Mepsy tool; Ten-Year Energy Expansion Plan target sourced from the Ministry of Mines and Energy and Energy Research Company, Ten-Year Energy Expansion Plan 2034 (EPE, n.d.), 2025.</a:t>
            </a:r>
          </a:p>
        </p:txBody>
      </p:sp>
    </p:spTree>
    <p:extLst>
      <p:ext uri="{BB962C8B-B14F-4D97-AF65-F5344CB8AC3E}">
        <p14:creationId xmlns:p14="http://schemas.microsoft.com/office/powerpoint/2010/main" val="105694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FDBA-60A8-009F-F5F8-658F5D4F1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efficiency progress in China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45D8EA-DB36-1F32-8534-84E80D9349A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 l="23190" r="13393" b="17455"/>
          <a:stretch>
            <a:fillRect/>
          </a:stretch>
        </p:blipFill>
        <p:spPr>
          <a:xfrm>
            <a:off x="6794803" y="1884605"/>
            <a:ext cx="4712532" cy="311451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CC82E8A-3E22-E581-C2A5-76B3B865C97F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580176" y="2159147"/>
            <a:ext cx="5142924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-28575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China led global energy efficiency progress with 3.8% annual improvement (2010–2019), but momentum has slowed since 2020, with a decline in 2023.</a:t>
            </a:r>
            <a:endParaRPr lang="en-US"/>
          </a:p>
          <a:p>
            <a:pPr marL="0" indent="-28575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sz="1800" dirty="0"/>
          </a:p>
          <a:p>
            <a:pPr marL="0" indent="-28575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With fossil fuels still </a:t>
            </a:r>
            <a:r>
              <a:rPr lang="en-US" altLang="zh-CN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over </a:t>
            </a: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50% of primary energy, efficiency is key to reducing emissions and meeting the 2030 carbon peak goal</a:t>
            </a:r>
          </a:p>
          <a:p>
            <a:pPr marL="0" indent="-28575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alt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-28575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Accelerating efficiency in China is essential to achieving the global 2×EE goal.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812D2-E3CE-3E70-94F1-4A3D2BE3192A}"/>
              </a:ext>
            </a:extLst>
          </p:cNvPr>
          <p:cNvSpPr txBox="1"/>
          <p:nvPr/>
        </p:nvSpPr>
        <p:spPr>
          <a:xfrm>
            <a:off x="10723571" y="3627660"/>
            <a:ext cx="6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1.5%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63072-77F2-0816-AEC2-8B68BE37CAC3}"/>
              </a:ext>
            </a:extLst>
          </p:cNvPr>
          <p:cNvSpPr txBox="1"/>
          <p:nvPr/>
        </p:nvSpPr>
        <p:spPr>
          <a:xfrm>
            <a:off x="9780360" y="4168496"/>
            <a:ext cx="6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-1.1%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466D1-A0E3-A9F9-25A6-A12DF1F61DA9}"/>
              </a:ext>
            </a:extLst>
          </p:cNvPr>
          <p:cNvSpPr txBox="1"/>
          <p:nvPr/>
        </p:nvSpPr>
        <p:spPr>
          <a:xfrm>
            <a:off x="8876807" y="3766160"/>
            <a:ext cx="6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0.8%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B8AFC-B716-F3A2-3587-1A87C0089846}"/>
              </a:ext>
            </a:extLst>
          </p:cNvPr>
          <p:cNvSpPr txBox="1"/>
          <p:nvPr/>
        </p:nvSpPr>
        <p:spPr>
          <a:xfrm>
            <a:off x="7949751" y="3605695"/>
            <a:ext cx="6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1.8%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7C513903-673B-9BCB-4CA4-E790BCAB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5" r="89099" b="17455"/>
          <a:stretch>
            <a:fillRect/>
          </a:stretch>
        </p:blipFill>
        <p:spPr>
          <a:xfrm>
            <a:off x="6354945" y="1888544"/>
            <a:ext cx="439858" cy="31145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B3A2B4-CCE9-6C50-C7D0-5D6F4A813E93}"/>
              </a:ext>
            </a:extLst>
          </p:cNvPr>
          <p:cNvSpPr txBox="1"/>
          <p:nvPr/>
        </p:nvSpPr>
        <p:spPr>
          <a:xfrm rot="16200000">
            <a:off x="3635668" y="3303364"/>
            <a:ext cx="5107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0" i="0" u="none" strike="noStrike" kern="1200" baseline="0">
                <a:solidFill>
                  <a:srgbClr val="084159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535555"/>
                </a:solidFill>
                <a:latin typeface="Inter" panose="020B0502030000000004"/>
              </a:rPr>
              <a:t>Energy intensity (annual change%)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5A2E1-A43E-CDD3-217A-A5A58FDA702D}"/>
              </a:ext>
            </a:extLst>
          </p:cNvPr>
          <p:cNvSpPr txBox="1"/>
          <p:nvPr/>
        </p:nvSpPr>
        <p:spPr>
          <a:xfrm>
            <a:off x="6096000" y="5222214"/>
            <a:ext cx="58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/>
              </a:rPr>
              <a:t>Source: IEA (2025), Energy Efficiency 2024 Tracker, Energy Evaluation Asia Pacific Webinar.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14A0-10FD-5E5B-E573-B39DFAA4E73D}"/>
              </a:ext>
            </a:extLst>
          </p:cNvPr>
          <p:cNvSpPr txBox="1"/>
          <p:nvPr/>
        </p:nvSpPr>
        <p:spPr>
          <a:xfrm>
            <a:off x="6097572" y="1572889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84159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chemeClr val="tx1"/>
                </a:solidFill>
                <a:effectLst/>
                <a:latin typeface="Inter" panose="020B0502030000000004"/>
              </a:rPr>
              <a:t>Energy intensity improvement rate, 2020-2024e, China</a:t>
            </a:r>
            <a:endParaRPr lang="en-US" sz="1100" b="1" dirty="0">
              <a:solidFill>
                <a:schemeClr val="tx1"/>
              </a:solidFill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165894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A569-6718-DC85-C9E7-C3C7D4B41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Appliance efficiency opportunities in China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7F9DA-DCCC-A30D-87A5-AB92D19B211A}"/>
              </a:ext>
            </a:extLst>
          </p:cNvPr>
          <p:cNvSpPr txBox="1"/>
          <p:nvPr/>
        </p:nvSpPr>
        <p:spPr>
          <a:xfrm>
            <a:off x="7129021" y="2150105"/>
            <a:ext cx="4494228" cy="3221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900" dirty="0">
                <a:solidFill>
                  <a:srgbClr val="474C55"/>
                </a:solidFill>
                <a:latin typeface="Inter" panose="020B0502030000000004" pitchFamily="34" charset="0"/>
              </a:rPr>
              <a:t>China prioritizes energy efficiency in its national action plan.</a:t>
            </a:r>
          </a:p>
          <a:p>
            <a:pPr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sz="1900" dirty="0">
              <a:solidFill>
                <a:srgbClr val="474C55"/>
              </a:solidFill>
              <a:latin typeface="Inter" panose="020B0502030000000004" pitchFamily="34" charset="0"/>
            </a:endParaRPr>
          </a:p>
          <a:p>
            <a:pPr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900" dirty="0">
                <a:solidFill>
                  <a:srgbClr val="474C55"/>
                </a:solidFill>
                <a:latin typeface="Inter" panose="020B0502030000000004" pitchFamily="34" charset="0"/>
              </a:rPr>
              <a:t>Key appliances like ACs, motors, and pumps still have potential for higher MEPS.</a:t>
            </a:r>
          </a:p>
          <a:p>
            <a:pPr lvl="1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1900" dirty="0">
                <a:solidFill>
                  <a:srgbClr val="474C55"/>
                </a:solidFill>
                <a:latin typeface="Inter" panose="020B0502030000000004" pitchFamily="34" charset="0"/>
              </a:rPr>
              <a:t>Raising MEPS ambition for ACs, refrigerators, and motors could avoid 351 Mt of CO₂ in 2030.</a:t>
            </a:r>
          </a:p>
          <a:p>
            <a:pPr lvl="1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1900" dirty="0">
                <a:solidFill>
                  <a:srgbClr val="474C55"/>
                </a:solidFill>
                <a:latin typeface="Inter" panose="020B0502030000000004" pitchFamily="34" charset="0"/>
              </a:rPr>
              <a:t>Raising industrial boiler efficiency ratings by one level could reduce CO₂ emissions by 107 Mt.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1EC893-48E0-29F3-DD56-B28556BFD839}"/>
              </a:ext>
            </a:extLst>
          </p:cNvPr>
          <p:cNvGrpSpPr/>
          <p:nvPr/>
        </p:nvGrpSpPr>
        <p:grpSpPr>
          <a:xfrm>
            <a:off x="455370" y="1986699"/>
            <a:ext cx="6287142" cy="3359968"/>
            <a:chOff x="455370" y="1986699"/>
            <a:chExt cx="6287142" cy="33599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008E86-46BC-E935-41F0-441576DDC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370" y="1986699"/>
              <a:ext cx="6287142" cy="33544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3B4E4A-3AF0-3546-0642-4DAC69ECBDD1}"/>
                </a:ext>
              </a:extLst>
            </p:cNvPr>
            <p:cNvSpPr txBox="1"/>
            <p:nvPr/>
          </p:nvSpPr>
          <p:spPr>
            <a:xfrm>
              <a:off x="1163114" y="5085057"/>
              <a:ext cx="38998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535555"/>
                  </a:solidFill>
                </a:rPr>
                <a:t>Reductions from higher labeling standards for boilers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A501900-7520-B32D-3566-405526916439}"/>
              </a:ext>
            </a:extLst>
          </p:cNvPr>
          <p:cNvSpPr txBox="1"/>
          <p:nvPr/>
        </p:nvSpPr>
        <p:spPr>
          <a:xfrm>
            <a:off x="917083" y="5594814"/>
            <a:ext cx="602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/>
              </a:rPr>
              <a:t>Source: CLASP analysis using the Mepsy tool, with technical support from the China team.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3BC3E-DF93-A70F-31B3-E13A76AFBD64}"/>
              </a:ext>
            </a:extLst>
          </p:cNvPr>
          <p:cNvSpPr txBox="1"/>
          <p:nvPr/>
        </p:nvSpPr>
        <p:spPr>
          <a:xfrm>
            <a:off x="109728" y="1552074"/>
            <a:ext cx="7806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535555"/>
                </a:solidFill>
                <a:latin typeface="Inter" panose="020B0502030000000004"/>
              </a:rPr>
              <a:t>Total </a:t>
            </a:r>
            <a:r>
              <a:rPr lang="en-US" sz="1400" b="1" dirty="0">
                <a:solidFill>
                  <a:srgbClr val="474C55"/>
                </a:solidFill>
                <a:latin typeface="Inter" panose="020B0502030000000004"/>
              </a:rPr>
              <a:t>CO₂</a:t>
            </a:r>
            <a:r>
              <a:rPr lang="en-US" b="1" baseline="0" dirty="0">
                <a:solidFill>
                  <a:srgbClr val="535555"/>
                </a:solidFill>
                <a:latin typeface="Inter" panose="020B0502030000000004"/>
              </a:rPr>
              <a:t> </a:t>
            </a:r>
            <a:r>
              <a:rPr lang="en-US" altLang="zh-CN" b="1" baseline="0" dirty="0">
                <a:solidFill>
                  <a:srgbClr val="535555"/>
                </a:solidFill>
                <a:latin typeface="Inter" panose="020B0502030000000004"/>
              </a:rPr>
              <a:t>emissions in China </a:t>
            </a:r>
            <a:r>
              <a:rPr lang="en-US" b="1" baseline="0" dirty="0">
                <a:solidFill>
                  <a:srgbClr val="535555"/>
                </a:solidFill>
                <a:latin typeface="Inter" panose="020B0502030000000004"/>
              </a:rPr>
              <a:t>in 2030, based on the IEA scenario</a:t>
            </a:r>
            <a:endParaRPr lang="en-US" b="1" dirty="0">
              <a:solidFill>
                <a:srgbClr val="535555"/>
              </a:solidFill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325220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894C-48EA-E4CE-29CC-A4F843AA5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efficiency progress in India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1D9AAFE-8262-6DC6-4BFC-F75CD7A8AF09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776613" y="3191548"/>
            <a:ext cx="4890540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India’s energy efficiency has improved steadily at around 2% per year but remains below the pace needed to reach the 4% target by 2030.</a:t>
            </a:r>
            <a:endParaRPr lang="en-US" alt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AC994F7-46DA-5FDC-9807-90532C303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738142"/>
              </p:ext>
            </p:extLst>
          </p:nvPr>
        </p:nvGraphicFramePr>
        <p:xfrm>
          <a:off x="5904614" y="1508289"/>
          <a:ext cx="5680928" cy="425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81D07F-A16F-36D6-8BD0-03938AE224BC}"/>
              </a:ext>
            </a:extLst>
          </p:cNvPr>
          <p:cNvSpPr txBox="1"/>
          <p:nvPr/>
        </p:nvSpPr>
        <p:spPr>
          <a:xfrm>
            <a:off x="6096000" y="5988941"/>
            <a:ext cx="58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/>
              </a:rPr>
              <a:t>Source: IEA (2025), Energy Efficiency 2024 Tracker, Energy Evaluation Asia Pacific Webinar.</a:t>
            </a:r>
          </a:p>
        </p:txBody>
      </p:sp>
    </p:spTree>
    <p:extLst>
      <p:ext uri="{BB962C8B-B14F-4D97-AF65-F5344CB8AC3E}">
        <p14:creationId xmlns:p14="http://schemas.microsoft.com/office/powerpoint/2010/main" val="3004484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7524-2CCE-BA48-31BA-EF75713FA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Appliance efficiency opportunities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1842-4472-8D26-0D34-5C7CCB51B3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3" y="2171366"/>
            <a:ext cx="4935255" cy="3474522"/>
          </a:xfrm>
        </p:spPr>
        <p:txBody>
          <a:bodyPr>
            <a:normAutofit fontScale="92500"/>
          </a:bodyPr>
          <a:lstStyle/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900" dirty="0">
                <a:ea typeface="+mn-ea"/>
                <a:cs typeface="+mn-cs"/>
              </a:rPr>
              <a:t>2xEEE target: reduce energy use by 1,035 TWh</a:t>
            </a:r>
          </a:p>
          <a:p>
            <a:pPr marL="0" indent="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None/>
              <a:tabLst>
                <a:tab pos="342900" algn="l"/>
              </a:tabLst>
            </a:pPr>
            <a:endParaRPr lang="en-US" sz="1900" dirty="0">
              <a:ea typeface="+mn-ea"/>
              <a:cs typeface="+mn-cs"/>
            </a:endParaRPr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900" dirty="0">
                <a:ea typeface="+mn-ea"/>
                <a:cs typeface="+mn-cs"/>
              </a:rPr>
              <a:t>Current standards and labeling can save 90 TWh annually</a:t>
            </a:r>
          </a:p>
          <a:p>
            <a:pPr marL="0" indent="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None/>
              <a:tabLst>
                <a:tab pos="342900" algn="l"/>
              </a:tabLst>
            </a:pPr>
            <a:endParaRPr lang="en-US" sz="1900" dirty="0">
              <a:ea typeface="+mn-ea"/>
              <a:cs typeface="+mn-cs"/>
            </a:endParaRPr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900" dirty="0">
                <a:ea typeface="+mn-ea"/>
                <a:cs typeface="+mn-cs"/>
              </a:rPr>
              <a:t>Aligning MEPS with the World’s Best MEPS for eight key appliances could save 163 TWh in 2030.</a:t>
            </a:r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sz="1900" dirty="0">
              <a:ea typeface="+mn-ea"/>
              <a:cs typeface="+mn-cs"/>
            </a:endParaRPr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900" dirty="0">
                <a:ea typeface="+mn-ea"/>
                <a:cs typeface="+mn-cs"/>
              </a:rPr>
              <a:t>Aligning MEPS with the BAT could save up to 400 TWh in 2030.</a:t>
            </a:r>
          </a:p>
          <a:p>
            <a:pPr marL="0" indent="0">
              <a:buNone/>
            </a:pPr>
            <a:endParaRPr 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A955D-0925-57BC-7B4E-EB8092778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06" y="1801091"/>
            <a:ext cx="6080287" cy="4059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95D58-9C50-9DDB-8B6E-ACADE48BB476}"/>
              </a:ext>
            </a:extLst>
          </p:cNvPr>
          <p:cNvSpPr txBox="1"/>
          <p:nvPr/>
        </p:nvSpPr>
        <p:spPr>
          <a:xfrm>
            <a:off x="6252654" y="5971886"/>
            <a:ext cx="5743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/>
              </a:rPr>
              <a:t>Source: CLASP analysis of market data using the Mepsy tool; Total reduction target sourced from Ministry of Power, India, Target of Doubling Energy Efficiency, April 3, 2025.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3A29C-4029-5822-D777-44A3CFDB9386}"/>
              </a:ext>
            </a:extLst>
          </p:cNvPr>
          <p:cNvSpPr txBox="1"/>
          <p:nvPr/>
        </p:nvSpPr>
        <p:spPr>
          <a:xfrm>
            <a:off x="5101890" y="1382478"/>
            <a:ext cx="7806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535555"/>
                </a:solidFill>
                <a:latin typeface="Inter" panose="020B0502030000000004"/>
              </a:rPr>
              <a:t>India’s energy use reduction target for doubling efficiency in 2030</a:t>
            </a:r>
            <a:endParaRPr lang="en-US" b="1" dirty="0">
              <a:solidFill>
                <a:srgbClr val="535555"/>
              </a:solidFill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419473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F1D4-1602-D304-385E-57E5F7FA3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efficiency progress in Indonesia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46070-0C4F-A35B-26A6-96E616AA7DE0}"/>
              </a:ext>
            </a:extLst>
          </p:cNvPr>
          <p:cNvSpPr txBox="1"/>
          <p:nvPr/>
        </p:nvSpPr>
        <p:spPr>
          <a:xfrm>
            <a:off x="6484305" y="6056963"/>
            <a:ext cx="5406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/>
              </a:rPr>
              <a:t>Source: IEA (2025), “Indonesia — Efficiency &amp; demand”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E14A9E5-99F8-B5EC-9F47-C165FDA451C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543229" y="2037274"/>
            <a:ext cx="5411369" cy="360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Efficiency rebounded modestly in 2023 after a sharp decline (2020–2022)</a:t>
            </a:r>
          </a:p>
          <a:p>
            <a:pPr marL="0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Energy efficiency progress faces challenges:</a:t>
            </a:r>
            <a:endParaRPr lang="en-US" alt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alt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Energy demand is projected to rise 75% by 2040, driven by appliance growth and floor area expansion.</a:t>
            </a:r>
          </a:p>
          <a:p>
            <a:pPr marL="457200" lvl="1" indent="-28575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1800" dirty="0"/>
              <a:t>Fossil fuels still supply around 35% of electricity, making efficiency critical for reducing emissions.</a:t>
            </a:r>
            <a:endParaRPr lang="en-US" alt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EF29DCC-8367-3F6D-CDAC-2037E8039856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34790930"/>
              </p:ext>
            </p:extLst>
          </p:nvPr>
        </p:nvGraphicFramePr>
        <p:xfrm>
          <a:off x="6165129" y="1817688"/>
          <a:ext cx="5725365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8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F8AA-A437-C949-BE7F-8C2E9EB3A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Appliance efficiency opportunities in Indonesia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E9BD2-D042-4AA3-C581-A0A41ACE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2177"/>
            <a:ext cx="5672177" cy="33182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A0D7838-F5C2-3938-41C1-A83F69F54139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527517" y="1830548"/>
            <a:ext cx="5364236" cy="39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Indonesia’s NDC 1.0 sets a 2030 energy-sector emissions reduction of 358 Mt CO₂</a:t>
            </a:r>
          </a:p>
          <a:p>
            <a:pPr marL="457200" lvl="1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1800" dirty="0"/>
              <a:t>Energy efficiency measures contribute 137 Mt</a:t>
            </a:r>
          </a:p>
          <a:p>
            <a:pPr marL="457200" lvl="1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Courier New" panose="02070309020205020404" pitchFamily="49" charset="0"/>
              <a:buChar char="o"/>
              <a:tabLst>
                <a:tab pos="342900" algn="l"/>
              </a:tabLst>
            </a:pPr>
            <a:endParaRPr lang="en-US" sz="1800" dirty="0"/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Seven current standards and labels can be improved to reach the World’s Best MEPS</a:t>
            </a:r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sz="1800" dirty="0"/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1800" dirty="0"/>
              <a:t>NZE Roadmap: Adding 11 appliances and using the MEPS ladder could cut 62 Mt CO₂ (NZE Roadmap)</a:t>
            </a:r>
          </a:p>
          <a:p>
            <a:pPr marL="0" indent="-28575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altLang="en-US" sz="1800" dirty="0"/>
          </a:p>
          <a:p>
            <a:pPr marL="0" indent="0" fontAlgn="base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F39922"/>
              </a:buClr>
              <a:buSzPct val="100000"/>
              <a:buNone/>
              <a:tabLst>
                <a:tab pos="342900" algn="l"/>
              </a:tabLst>
            </a:pPr>
            <a:r>
              <a:rPr lang="en-US" altLang="en-US" sz="1800" dirty="0"/>
              <a:t>* </a:t>
            </a:r>
            <a:r>
              <a:rPr lang="en-US" sz="1800" dirty="0"/>
              <a:t>Indonesia has recently published NDC 2.0, and the NZE Roadmap is currently under development with CLASP support.</a:t>
            </a:r>
            <a:endParaRPr lang="en-US" alt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09218-0571-3AEF-2409-04B1B1B9B811}"/>
              </a:ext>
            </a:extLst>
          </p:cNvPr>
          <p:cNvSpPr txBox="1"/>
          <p:nvPr/>
        </p:nvSpPr>
        <p:spPr>
          <a:xfrm>
            <a:off x="6702457" y="5575960"/>
            <a:ext cx="516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ter" panose="020B0502030000000004"/>
              </a:rPr>
              <a:t>Source: Emissions reduction potentials source from Ministry of Energy and Mineral Resources et al., </a:t>
            </a:r>
            <a:r>
              <a:rPr lang="en-US" sz="1200" i="1" dirty="0">
                <a:latin typeface="Inter" panose="020B0502030000000004"/>
              </a:rPr>
              <a:t>Net Zero Emission 2060 Roadmap for the Indonesian Energy Sector (Ministry of Energy and Mineral Resources</a:t>
            </a:r>
            <a:r>
              <a:rPr lang="en-US" sz="1200" dirty="0">
                <a:latin typeface="Inter" panose="020B0502030000000004"/>
              </a:rPr>
              <a:t>, 2024.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D58B3-7BFC-07C3-6FA3-37C2FE4E3F91}"/>
              </a:ext>
            </a:extLst>
          </p:cNvPr>
          <p:cNvSpPr txBox="1"/>
          <p:nvPr/>
        </p:nvSpPr>
        <p:spPr>
          <a:xfrm>
            <a:off x="5052271" y="1493314"/>
            <a:ext cx="7806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bg2">
                    <a:lumMod val="25000"/>
                  </a:schemeClr>
                </a:solidFill>
                <a:latin typeface="Inter" panose="020B0502030000000004"/>
              </a:rPr>
              <a:t>Indonesia’s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Inter" panose="020B0502030000000004"/>
              </a:rPr>
              <a:t>CO₂</a:t>
            </a:r>
            <a:r>
              <a:rPr lang="en-US" b="1" baseline="0" dirty="0">
                <a:solidFill>
                  <a:schemeClr val="bg2">
                    <a:lumMod val="25000"/>
                  </a:schemeClr>
                </a:solidFill>
                <a:latin typeface="Inter" panose="020B0502030000000004"/>
              </a:rPr>
              <a:t> emissions from the energy sector in 2030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228122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3CBD-5286-0562-F2DF-3612618F5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Accelerating Global Progress Toward the 2×EE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1BC0-1238-7672-DEC7-F085140EDD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613" y="1552737"/>
            <a:ext cx="10638774" cy="4866802"/>
          </a:xfrm>
        </p:spPr>
        <p:txBody>
          <a:bodyPr>
            <a:normAutofit/>
          </a:bodyPr>
          <a:lstStyle/>
          <a:p>
            <a:pPr marL="0" indent="-28575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sz="2400" b="1" dirty="0">
                <a:solidFill>
                  <a:srgbClr val="F39922"/>
                </a:solidFill>
                <a:latin typeface="Inter" panose="020B0502030000000004"/>
              </a:rPr>
              <a:t>Strengthen MEPS and raise ambition</a:t>
            </a:r>
          </a:p>
          <a:p>
            <a:pPr marL="838350" lvl="2" indent="-34290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20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Economies without or with weak MEPS: Align with the world’s most stringent MEPS</a:t>
            </a:r>
          </a:p>
          <a:p>
            <a:pPr marL="838350" lvl="2" indent="-34290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20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Leading economies: Tighten existing MEPS and set timelines to match best-performing products</a:t>
            </a:r>
          </a:p>
          <a:p>
            <a:pPr marL="838350" lvl="2" indent="-34290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US" sz="2000" b="1" i="1" dirty="0"/>
              <a:t>Use CLASP’s World’s Best MEPS tool for benchmarking</a:t>
            </a:r>
          </a:p>
          <a:p>
            <a:pPr marL="540000" lvl="2" indent="-28575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endParaRPr lang="en-US" sz="1800" b="1" i="1" dirty="0">
              <a:solidFill>
                <a:schemeClr val="tx1"/>
              </a:solidFill>
              <a:latin typeface="Inter" panose="020B0502030000000004"/>
            </a:endParaRPr>
          </a:p>
          <a:p>
            <a:pPr marL="324000" lvl="1" indent="-28575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2400" b="1" dirty="0">
                <a:solidFill>
                  <a:srgbClr val="F39922"/>
                </a:solidFill>
                <a:latin typeface="Inter" panose="020B0502030000000004"/>
              </a:rPr>
              <a:t>Set measurable efficiency targets</a:t>
            </a:r>
          </a:p>
          <a:p>
            <a:pPr marL="838350" lvl="2" indent="-34290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20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Integrate appliance efficiency into NDCs with clear metrics and progress tracking</a:t>
            </a:r>
          </a:p>
          <a:p>
            <a:pPr marL="838350" lvl="2" indent="-34290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US" sz="2000" b="1" i="1" dirty="0"/>
              <a:t>Use CLASP’s Net Zero Appliances NDC Toolkit for guidance</a:t>
            </a:r>
            <a:endParaRPr lang="en-US" sz="2000" b="1" i="1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24000" lvl="1" indent="-28575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</a:pPr>
            <a:endParaRPr lang="en-US" sz="2000" b="1" dirty="0">
              <a:solidFill>
                <a:srgbClr val="F39922"/>
              </a:solidFill>
              <a:latin typeface="Inter" panose="020B0502030000000004"/>
            </a:endParaRPr>
          </a:p>
          <a:p>
            <a:pPr marL="324000" lvl="1" indent="-28575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2400" b="1" dirty="0">
                <a:solidFill>
                  <a:srgbClr val="F39922"/>
                </a:solidFill>
                <a:latin typeface="Inter" panose="020B0502030000000004"/>
              </a:rPr>
              <a:t>Enhance international collaboration</a:t>
            </a:r>
          </a:p>
          <a:p>
            <a:pPr marL="838350" lvl="2" indent="-342900">
              <a:lnSpc>
                <a:spcPts val="1920"/>
              </a:lnSpc>
              <a:spcAft>
                <a:spcPts val="600"/>
              </a:spcAft>
              <a:buClr>
                <a:srgbClr val="F39922"/>
              </a:buClr>
              <a:buFont typeface="Courier New" panose="02070309020205020404" pitchFamily="49" charset="0"/>
              <a:buChar char="o"/>
              <a:tabLst>
                <a:tab pos="342900" algn="l"/>
              </a:tabLst>
            </a:pPr>
            <a:r>
              <a:rPr lang="en-US" sz="2000" dirty="0">
                <a:latin typeface="Inter" panose="020B0502030000000004"/>
              </a:rPr>
              <a:t>Coordinate regionally and internationally to align standards, share expertise, build capacity, and accelerate global energy efficiency gains </a:t>
            </a:r>
          </a:p>
          <a:p>
            <a:pPr marL="324000" lvl="1" indent="-285750">
              <a:lnSpc>
                <a:spcPts val="100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</a:pPr>
            <a:endParaRPr lang="en-US" sz="2400" b="1" dirty="0">
              <a:solidFill>
                <a:srgbClr val="F39922"/>
              </a:solidFill>
              <a:latin typeface="Inter" panose="020B0502030000000004"/>
            </a:endParaRPr>
          </a:p>
          <a:p>
            <a:pPr marL="324000" lvl="1" indent="-285750">
              <a:lnSpc>
                <a:spcPts val="100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</a:pPr>
            <a:endParaRPr lang="en-US" sz="2400" b="1" dirty="0">
              <a:solidFill>
                <a:srgbClr val="F39922"/>
              </a:solidFill>
              <a:latin typeface="Inter" panose="020B0502030000000004"/>
            </a:endParaRPr>
          </a:p>
          <a:p>
            <a:pPr marL="324000" lvl="1" indent="-285750"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endParaRPr lang="en-US" sz="1800" b="1" i="1" dirty="0">
              <a:solidFill>
                <a:schemeClr val="tx1"/>
              </a:solidFill>
              <a:latin typeface="Inter" panose="020B0502030000000004"/>
            </a:endParaRPr>
          </a:p>
          <a:p>
            <a:endParaRPr lang="en-US" sz="3600" dirty="0"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9914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D150-FAEF-7531-BE12-9AF58D1A8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we work</a:t>
            </a:r>
          </a:p>
        </p:txBody>
      </p:sp>
      <p:pic>
        <p:nvPicPr>
          <p:cNvPr id="6" name="Picture 5" descr="A map of the world&#10;&#10;AI-generated content may be incorrect.">
            <a:extLst>
              <a:ext uri="{FF2B5EF4-FFF2-40B4-BE49-F238E27FC236}">
                <a16:creationId xmlns:a16="http://schemas.microsoft.com/office/drawing/2014/main" id="{196E2908-3FB7-CD74-91A2-43BB2239D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68" y="1558592"/>
            <a:ext cx="10254863" cy="5007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1E4F7-1682-B1EC-1E63-27F9B299672B}"/>
              </a:ext>
            </a:extLst>
          </p:cNvPr>
          <p:cNvSpPr txBox="1"/>
          <p:nvPr/>
        </p:nvSpPr>
        <p:spPr>
          <a:xfrm>
            <a:off x="4317518" y="6104435"/>
            <a:ext cx="4890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B0502030000000004" pitchFamily="34" charset="0"/>
                <a:ea typeface="+mn-ea"/>
                <a:cs typeface="+mn-cs"/>
              </a:rPr>
              <a:t>CLASP is a trusted global partner with offices in five cities and projects implemented in over 90 economies.</a:t>
            </a:r>
          </a:p>
        </p:txBody>
      </p:sp>
    </p:spTree>
    <p:extLst>
      <p:ext uri="{BB962C8B-B14F-4D97-AF65-F5344CB8AC3E}">
        <p14:creationId xmlns:p14="http://schemas.microsoft.com/office/powerpoint/2010/main" val="317856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6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381" y="5149596"/>
            <a:ext cx="3312414" cy="94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63200" y="5988812"/>
            <a:ext cx="882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FFFFFF"/>
                </a:solidFill>
                <a:latin typeface="Arial"/>
                <a:cs typeface="Arial"/>
              </a:rPr>
              <a:t>clasp.ngo</a:t>
            </a:r>
            <a:r>
              <a:rPr sz="12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9E647-6532-B3E4-87C2-FA62225D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459" y="1002776"/>
            <a:ext cx="3552690" cy="4618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8D575-5D9C-CBE4-A900-FB851363A2A5}"/>
              </a:ext>
            </a:extLst>
          </p:cNvPr>
          <p:cNvSpPr txBox="1"/>
          <p:nvPr/>
        </p:nvSpPr>
        <p:spPr>
          <a:xfrm>
            <a:off x="8332813" y="3518380"/>
            <a:ext cx="3385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Access this report, and more:</a:t>
            </a:r>
          </a:p>
          <a:p>
            <a:r>
              <a:rPr lang="en-US" sz="2000" dirty="0">
                <a:solidFill>
                  <a:schemeClr val="bg1"/>
                </a:solidFill>
              </a:rPr>
              <a:t>https://www.clasp.ngo/research/all/doubling-energy-efficiency-appliances/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A3F11-FEF7-A215-030D-36D9D8F7D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535" y="1283366"/>
            <a:ext cx="1778482" cy="18154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4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218D9A4-5F5E-8E0F-1EE3-38151F76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218" y="528024"/>
            <a:ext cx="1578299" cy="152911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0F7F0B-8977-54DD-CD95-DDE7F00C69CB}"/>
              </a:ext>
            </a:extLst>
          </p:cNvPr>
          <p:cNvSpPr txBox="1"/>
          <p:nvPr/>
        </p:nvSpPr>
        <p:spPr>
          <a:xfrm>
            <a:off x="4354600" y="2760988"/>
            <a:ext cx="253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9922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Mepsy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70FC97-5C7E-0A52-AC98-C738766A30B3}"/>
              </a:ext>
            </a:extLst>
          </p:cNvPr>
          <p:cNvSpPr txBox="1"/>
          <p:nvPr/>
        </p:nvSpPr>
        <p:spPr>
          <a:xfrm>
            <a:off x="4354599" y="3318716"/>
            <a:ext cx="3669999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+mn-ea"/>
                <a:cs typeface="+mn-cs"/>
              </a:rPr>
              <a:t>Model the impacts of energy and carbon reduction policies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84159"/>
              </a:solidFill>
              <a:effectLst/>
              <a:uLnTx/>
              <a:uFillTx/>
              <a:latin typeface="Inter" panose="020B05020300000000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F19383-4AC9-5C17-5056-21F0DE08D87E}"/>
              </a:ext>
            </a:extLst>
          </p:cNvPr>
          <p:cNvSpPr txBox="1"/>
          <p:nvPr/>
        </p:nvSpPr>
        <p:spPr>
          <a:xfrm>
            <a:off x="290601" y="4849539"/>
            <a:ext cx="190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27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VeraSol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267365-DA28-855D-59C9-B329C5A50B16}"/>
              </a:ext>
            </a:extLst>
          </p:cNvPr>
          <p:cNvSpPr txBox="1"/>
          <p:nvPr/>
        </p:nvSpPr>
        <p:spPr>
          <a:xfrm>
            <a:off x="324466" y="5425773"/>
            <a:ext cx="3525521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Solar-powered and off-grid appliance database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79AFBC-C438-72F3-C4FC-ABB710ABED97}"/>
              </a:ext>
            </a:extLst>
          </p:cNvPr>
          <p:cNvSpPr txBox="1"/>
          <p:nvPr/>
        </p:nvSpPr>
        <p:spPr>
          <a:xfrm>
            <a:off x="217848" y="2752385"/>
            <a:ext cx="375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7D7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World’s Best MEPS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B271E8-B795-A39E-67F3-D056E03DE82D}"/>
              </a:ext>
            </a:extLst>
          </p:cNvPr>
          <p:cNvSpPr txBox="1"/>
          <p:nvPr/>
        </p:nvSpPr>
        <p:spPr>
          <a:xfrm>
            <a:off x="290600" y="3321380"/>
            <a:ext cx="3477168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Comparison of world-leading appliance efficiency standards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AA340A-B14B-71BC-C632-0BE04138822D}"/>
              </a:ext>
            </a:extLst>
          </p:cNvPr>
          <p:cNvSpPr txBox="1"/>
          <p:nvPr/>
        </p:nvSpPr>
        <p:spPr>
          <a:xfrm>
            <a:off x="8418599" y="277547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5A2D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CPRC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956C8D-1992-6B99-2B12-D33BBAD65D98}"/>
              </a:ext>
            </a:extLst>
          </p:cNvPr>
          <p:cNvSpPr txBox="1"/>
          <p:nvPr/>
        </p:nvSpPr>
        <p:spPr>
          <a:xfrm>
            <a:off x="8418599" y="3345138"/>
            <a:ext cx="3421867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Searchable database of 1500+ quality, water, and efficiency policies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51AA6D-819F-9838-56A7-F9F17500884D}"/>
              </a:ext>
            </a:extLst>
          </p:cNvPr>
          <p:cNvSpPr txBox="1"/>
          <p:nvPr/>
        </p:nvSpPr>
        <p:spPr>
          <a:xfrm>
            <a:off x="4297935" y="4852703"/>
            <a:ext cx="372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BBD45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Compliance Toolkit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726D28-0FA2-1504-60BF-DD80D18EA17A}"/>
              </a:ext>
            </a:extLst>
          </p:cNvPr>
          <p:cNvSpPr txBox="1"/>
          <p:nvPr/>
        </p:nvSpPr>
        <p:spPr>
          <a:xfrm>
            <a:off x="4340743" y="5345041"/>
            <a:ext cx="3429805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Resources to help design effective compliance strategies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723F41-EB37-4C2F-5490-AF6A186A61FB}"/>
              </a:ext>
            </a:extLst>
          </p:cNvPr>
          <p:cNvSpPr txBox="1"/>
          <p:nvPr/>
        </p:nvSpPr>
        <p:spPr>
          <a:xfrm>
            <a:off x="8374335" y="4885187"/>
            <a:ext cx="329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D4D80">
                    <a:lumMod val="60000"/>
                    <a:lumOff val="40000"/>
                  </a:srgbClr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Computer Testing Tool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5F8485-CD5C-A36F-40BF-0080CD8BFEB6}"/>
              </a:ext>
            </a:extLst>
          </p:cNvPr>
          <p:cNvSpPr txBox="1"/>
          <p:nvPr/>
        </p:nvSpPr>
        <p:spPr>
          <a:xfrm>
            <a:off x="8418826" y="5386316"/>
            <a:ext cx="3558437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Measure the power and performance of a personal computer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82599E-4541-ADF1-AF98-30F3A88CBA2A}"/>
              </a:ext>
            </a:extLst>
          </p:cNvPr>
          <p:cNvSpPr txBox="1"/>
          <p:nvPr/>
        </p:nvSpPr>
        <p:spPr>
          <a:xfrm>
            <a:off x="2192517" y="907860"/>
            <a:ext cx="4437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39922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  <a:hlinkClick r:id="rId5"/>
              </a:rPr>
              <a:t>clasp.ngo/tools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39922"/>
              </a:solidFill>
              <a:effectLst/>
              <a:uLnTx/>
              <a:uFillTx/>
              <a:latin typeface="Inter" panose="020B0502030000000004" pitchFamily="34" charset="0"/>
              <a:ea typeface="Inter" panose="020B05020300000000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6979F-9A59-E342-C42F-1D479D1EB886}"/>
              </a:ext>
            </a:extLst>
          </p:cNvPr>
          <p:cNvSpPr txBox="1"/>
          <p:nvPr/>
        </p:nvSpPr>
        <p:spPr>
          <a:xfrm>
            <a:off x="8376018" y="476178"/>
            <a:ext cx="329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826B">
                    <a:lumMod val="40000"/>
                    <a:lumOff val="60000"/>
                  </a:srgbClr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Net Zero Appliances NDC Toolkit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364C8-D390-8944-47F8-B15FD237102F}"/>
              </a:ext>
            </a:extLst>
          </p:cNvPr>
          <p:cNvSpPr txBox="1"/>
          <p:nvPr/>
        </p:nvSpPr>
        <p:spPr>
          <a:xfrm>
            <a:off x="8374334" y="1295557"/>
            <a:ext cx="3429805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Incorporate climate-friendly targets for appliance efficiency into NDCs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E38D1BC-80C4-C44F-8A60-F21190458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8066" y="5892500"/>
            <a:ext cx="4517321" cy="166199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r"/>
            <a:r>
              <a:rPr lang="en-US" dirty="0">
                <a:solidFill>
                  <a:srgbClr val="CD804B"/>
                </a:solidFill>
                <a:latin typeface="+mn-lt"/>
              </a:rPr>
              <a:t>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9127C2D-2EF5-2148-A46C-A6B08A3A7225}"/>
              </a:ext>
            </a:extLst>
          </p:cNvPr>
          <p:cNvSpPr>
            <a:spLocks noGrp="1"/>
          </p:cNvSpPr>
          <p:nvPr/>
        </p:nvSpPr>
        <p:spPr>
          <a:xfrm>
            <a:off x="776613" y="775237"/>
            <a:ext cx="10638774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39922"/>
                </a:solidFill>
                <a:effectLst/>
                <a:uLnTx/>
                <a:uFillTx/>
                <a:latin typeface="Aptos" panose="02110004020202020204"/>
              </a:rPr>
              <a:t>Thank you!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39922"/>
                </a:solidFill>
                <a:effectLst/>
                <a:uLnTx/>
                <a:uFillTx/>
                <a:latin typeface="Aptos" panose="02110004020202020204"/>
              </a:rPr>
              <a:t>Any questions?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9104AAA-4EF1-964C-AF91-2AB16634C7B8}"/>
              </a:ext>
            </a:extLst>
          </p:cNvPr>
          <p:cNvSpPr>
            <a:spLocks noGrp="1"/>
          </p:cNvSpPr>
          <p:nvPr/>
        </p:nvSpPr>
        <p:spPr>
          <a:xfrm>
            <a:off x="8756850" y="2618208"/>
            <a:ext cx="3008407" cy="2921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F39922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</a:rPr>
              <a:t>S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</a:rPr>
              <a:t>TEVEN ZENG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B6FF4B-0BA6-7F4C-8572-6A349B8AA98C}"/>
              </a:ext>
            </a:extLst>
          </p:cNvPr>
          <p:cNvSpPr/>
          <p:nvPr/>
        </p:nvSpPr>
        <p:spPr>
          <a:xfrm>
            <a:off x="8400627" y="2903543"/>
            <a:ext cx="2953053" cy="698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Inter" panose="020B0502030000000004" pitchFamily="34" charset="0"/>
                <a:cs typeface="Inter" panose="020B0502030000000004" pitchFamily="34" charset="0"/>
              </a:rPr>
              <a:t>Director of China Program, CLASP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Inter" panose="020B0502030000000004" pitchFamily="34" charset="0"/>
                <a:cs typeface="Inter" panose="020B05020300000000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Inter" panose="020B0502030000000004" pitchFamily="34" charset="0"/>
                <a:cs typeface="Inter" panose="020B0502030000000004" pitchFamily="34" charset="0"/>
              </a:rPr>
              <a:t>szeng@clasp.ngo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98E021-B288-3341-9F45-1DDB292EF17B}"/>
              </a:ext>
            </a:extLst>
          </p:cNvPr>
          <p:cNvSpPr/>
          <p:nvPr/>
        </p:nvSpPr>
        <p:spPr>
          <a:xfrm>
            <a:off x="8501211" y="2738343"/>
            <a:ext cx="120854" cy="120854"/>
          </a:xfrm>
          <a:prstGeom prst="rect">
            <a:avLst/>
          </a:prstGeom>
          <a:solidFill>
            <a:srgbClr val="F39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0EB42D7-25C9-92E1-9C09-CDC304683ED7}"/>
              </a:ext>
            </a:extLst>
          </p:cNvPr>
          <p:cNvSpPr txBox="1">
            <a:spLocks/>
          </p:cNvSpPr>
          <p:nvPr/>
        </p:nvSpPr>
        <p:spPr>
          <a:xfrm>
            <a:off x="10115406" y="5939448"/>
            <a:ext cx="860168" cy="1661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clasp.ngo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qr code on a grey background&#10;&#10;AI-generated content may be incorrect.">
            <a:extLst>
              <a:ext uri="{FF2B5EF4-FFF2-40B4-BE49-F238E27FC236}">
                <a16:creationId xmlns:a16="http://schemas.microsoft.com/office/drawing/2014/main" id="{D13FFCE4-B3DE-D8E3-353B-7CDE727C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024" y="5066680"/>
            <a:ext cx="900536" cy="9005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F15C93-F4F7-245D-6B1B-F58022A85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27" y="744615"/>
            <a:ext cx="17679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6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5D290-6BE3-C577-EDAD-E0F48C08E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471492"/>
            <a:ext cx="10638774" cy="387798"/>
          </a:xfrm>
        </p:spPr>
        <p:txBody>
          <a:bodyPr/>
          <a:lstStyle/>
          <a:p>
            <a:r>
              <a:rPr lang="en-US" dirty="0">
                <a:latin typeface="Inter" panose="020B0502030000000004"/>
              </a:rPr>
              <a:t>Why appliances matter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5F52708-EC7F-4656-B991-B8F6F44483F1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80963" y="1684338"/>
          <a:ext cx="5489658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F81FF4-12E3-B4D0-7B1B-86B3352DE5C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buClr>
                <a:srgbClr val="F39922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Appliances and equipment are responsible for 36% of global final energy consumption: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	Residential buildings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		+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	Commercial buildings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		+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	Electric motor-driven systems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84259"/>
              </a:solidFill>
              <a:latin typeface="Inter" panose="020B0502030000000004"/>
            </a:endParaRPr>
          </a:p>
          <a:p>
            <a:pPr>
              <a:lnSpc>
                <a:spcPct val="110000"/>
              </a:lnSpc>
              <a:buClr>
                <a:srgbClr val="F39922"/>
              </a:buClr>
              <a:buFont typeface="Wingdings" pitchFamily="2" charset="2"/>
              <a:buChar char="§"/>
            </a:pP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Therefore, </a:t>
            </a:r>
            <a:r>
              <a:rPr lang="en-US" sz="1800" i="1" dirty="0">
                <a:solidFill>
                  <a:srgbClr val="084259"/>
                </a:solidFill>
                <a:latin typeface="Inter" panose="020B0502030000000004"/>
              </a:rPr>
              <a:t>appliance energy efficiency </a:t>
            </a:r>
            <a:r>
              <a:rPr lang="en-US" sz="1800" dirty="0">
                <a:solidFill>
                  <a:srgbClr val="084259"/>
                </a:solidFill>
                <a:latin typeface="Inter" panose="020B0502030000000004"/>
              </a:rPr>
              <a:t>must play a large role in meeting the target.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13FAB-AFF8-27D6-BE34-F3CF8F850979}"/>
              </a:ext>
            </a:extLst>
          </p:cNvPr>
          <p:cNvSpPr txBox="1"/>
          <p:nvPr/>
        </p:nvSpPr>
        <p:spPr>
          <a:xfrm>
            <a:off x="936171" y="6257924"/>
            <a:ext cx="3178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ter" panose="020B0502030000000004"/>
              </a:rPr>
              <a:t>Source: CLASP, </a:t>
            </a:r>
            <a:r>
              <a:rPr lang="en-US" sz="1200" i="1" dirty="0">
                <a:latin typeface="Inter" panose="020B0502030000000004"/>
              </a:rPr>
              <a:t>Net Zero Heros, </a:t>
            </a:r>
            <a:r>
              <a:rPr lang="en-US" sz="1200" dirty="0">
                <a:latin typeface="Inter" panose="020B0502030000000004"/>
              </a:rPr>
              <a:t>November 2023.</a:t>
            </a:r>
          </a:p>
        </p:txBody>
      </p:sp>
    </p:spTree>
    <p:extLst>
      <p:ext uri="{BB962C8B-B14F-4D97-AF65-F5344CB8AC3E}">
        <p14:creationId xmlns:p14="http://schemas.microsoft.com/office/powerpoint/2010/main" val="164367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1C0D-0B4C-5A3D-5722-712A6835D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4771"/>
            <a:ext cx="10638774" cy="38779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Appliances have a major impact on our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0CA9-AE0C-851B-EF48-F328056044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5841" y="1798887"/>
            <a:ext cx="2890384" cy="369823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latin typeface="Inter Light BETA"/>
                <a:ea typeface="Inter Light BETA" panose="020B0402030000000004" pitchFamily="34" charset="0"/>
              </a:rPr>
              <a:t>Appliances are responsible for </a:t>
            </a:r>
            <a:r>
              <a:rPr lang="en-US" sz="2200" b="1" dirty="0">
                <a:solidFill>
                  <a:srgbClr val="C6553C"/>
                </a:solidFill>
                <a:latin typeface="Inter Light BETA"/>
                <a:ea typeface="Inter Light BETA" panose="020B0402030000000004" pitchFamily="34" charset="0"/>
              </a:rPr>
              <a:t>39.3% of energy-related CO</a:t>
            </a:r>
            <a:r>
              <a:rPr lang="en-US" sz="2200" b="1" baseline="-25000" dirty="0">
                <a:solidFill>
                  <a:srgbClr val="C6553C"/>
                </a:solidFill>
                <a:latin typeface="Inter Light BETA"/>
                <a:ea typeface="Inter Light BETA" panose="020B0402030000000004" pitchFamily="34" charset="0"/>
              </a:rPr>
              <a:t>2</a:t>
            </a:r>
            <a:r>
              <a:rPr lang="en-US" sz="2200" b="1" dirty="0">
                <a:solidFill>
                  <a:srgbClr val="C6553C"/>
                </a:solidFill>
                <a:latin typeface="Inter Light BETA"/>
                <a:ea typeface="Inter Light BETA" panose="020B0402030000000004" pitchFamily="34" charset="0"/>
              </a:rPr>
              <a:t> </a:t>
            </a:r>
            <a:r>
              <a:rPr lang="en-US" sz="2200" dirty="0">
                <a:latin typeface="Inter Light BETA"/>
                <a:ea typeface="Inter Light BETA" panose="020B0402030000000004" pitchFamily="34" charset="0"/>
              </a:rPr>
              <a:t>emissions.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latin typeface="Inter Light BETA"/>
                <a:ea typeface="Inter Light BETA" panose="020B0402030000000004" pitchFamily="34" charset="0"/>
              </a:rPr>
              <a:t>These emissions are equal to roughly the total CO</a:t>
            </a:r>
            <a:r>
              <a:rPr lang="en-US" sz="2200" baseline="-25000" dirty="0">
                <a:latin typeface="Inter Light BETA"/>
                <a:ea typeface="Inter Light BETA" panose="020B0402030000000004" pitchFamily="34" charset="0"/>
              </a:rPr>
              <a:t>2</a:t>
            </a:r>
            <a:r>
              <a:rPr lang="en-US" sz="2200" dirty="0">
                <a:latin typeface="Inter Light BETA"/>
                <a:ea typeface="Inter Light BETA" panose="020B0402030000000004" pitchFamily="34" charset="0"/>
              </a:rPr>
              <a:t> emissions from </a:t>
            </a:r>
            <a:r>
              <a:rPr lang="en-US" sz="2200" b="1" dirty="0">
                <a:solidFill>
                  <a:srgbClr val="C6553C"/>
                </a:solidFill>
                <a:latin typeface="Inter Light BETA"/>
                <a:ea typeface="Inter Light BETA" panose="020B0402030000000004" pitchFamily="34" charset="0"/>
              </a:rPr>
              <a:t>China, Europe, and Brazil.</a:t>
            </a:r>
            <a:endParaRPr lang="en-US" sz="2200" dirty="0">
              <a:latin typeface="Inter Light BETA"/>
              <a:ea typeface="Inter Light BETA" panose="020B0402030000000004" pitchFamily="34" charset="0"/>
            </a:endParaRPr>
          </a:p>
        </p:txBody>
      </p:sp>
      <p:pic>
        <p:nvPicPr>
          <p:cNvPr id="5" name="Picture 4" descr="A pie chart of appliances&#10;&#10;Description automatically generated">
            <a:extLst>
              <a:ext uri="{FF2B5EF4-FFF2-40B4-BE49-F238E27FC236}">
                <a16:creationId xmlns:a16="http://schemas.microsoft.com/office/drawing/2014/main" id="{61815264-08E3-32E4-82A8-36A5298A1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650" y="1295400"/>
            <a:ext cx="6193020" cy="52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35E6-7AA5-A8BC-3FD0-44EA3AC4A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Inter" panose="020B0502030000000004"/>
              </a:rPr>
              <a:t>Doubling efficiency progress by 2030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EB3FF-93BA-945C-1418-51736351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6" y="2211930"/>
            <a:ext cx="6169285" cy="243414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BE35638-8011-90CB-DB35-F6D5940DE614}"/>
              </a:ext>
            </a:extLst>
          </p:cNvPr>
          <p:cNvSpPr txBox="1">
            <a:spLocks/>
          </p:cNvSpPr>
          <p:nvPr/>
        </p:nvSpPr>
        <p:spPr>
          <a:xfrm>
            <a:off x="6956553" y="1886343"/>
            <a:ext cx="4614282" cy="404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b="0" i="0" kern="1200">
                <a:solidFill>
                  <a:srgbClr val="474C5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800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Global target from COP28: “</a:t>
            </a:r>
            <a:r>
              <a:rPr lang="en-US" sz="1800" b="1" dirty="0">
                <a:solidFill>
                  <a:srgbClr val="084259"/>
                </a:solidFill>
                <a:latin typeface="Inter" panose="020B0502030000000004"/>
                <a:ea typeface="Inter SemiBold" panose="02000503000000020004" pitchFamily="2" charset="0"/>
                <a:cs typeface="Arial" panose="020B0604020202020204" pitchFamily="34" charset="0"/>
              </a:rPr>
              <a:t>double the global average annual rate of energy efficiency improvements (2xEE) by 2030”</a:t>
            </a:r>
            <a:endParaRPr 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800" dirty="0">
                <a:latin typeface="Inter" panose="020B0502030000000004"/>
              </a:rPr>
              <a:t>Achieving this target is essential to limit global warming and stay on track for net zero emissions by mid-century.</a:t>
            </a: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1800" dirty="0">
                <a:latin typeface="Inter" panose="020B0502030000000004"/>
              </a:rPr>
              <a:t>Under existing policies, the global improvement rate is projected to remain at 2% per year by 2030 — </a:t>
            </a:r>
            <a:r>
              <a:rPr lang="en-US" sz="1800" b="1" dirty="0">
                <a:latin typeface="Inter" panose="020B0502030000000004"/>
              </a:rPr>
              <a:t>half the rate needed</a:t>
            </a:r>
            <a:r>
              <a:rPr lang="en-US" sz="1800" dirty="0">
                <a:latin typeface="Inter" panose="020B0502030000000004"/>
              </a:rPr>
              <a:t> to meet the target.</a:t>
            </a:r>
            <a:endParaRPr lang="en-US" sz="1800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F57FC-961C-AC03-99B5-B64BB063F6E1}"/>
              </a:ext>
            </a:extLst>
          </p:cNvPr>
          <p:cNvSpPr txBox="1"/>
          <p:nvPr/>
        </p:nvSpPr>
        <p:spPr>
          <a:xfrm>
            <a:off x="1037001" y="1609344"/>
            <a:ext cx="4804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35555"/>
                </a:solidFill>
                <a:latin typeface="Inter" panose="020B0502030000000004"/>
              </a:rPr>
              <a:t>Global annual improvement rate of energy efficiency in </a:t>
            </a:r>
            <a:r>
              <a:rPr lang="en-US" sz="1600" b="1" dirty="0">
                <a:solidFill>
                  <a:srgbClr val="535555"/>
                </a:solidFill>
                <a:latin typeface="Inter" panose="020B0502030000000004"/>
              </a:rPr>
              <a:t>2030</a:t>
            </a:r>
            <a:r>
              <a:rPr lang="en-US" sz="1400" b="1" dirty="0">
                <a:solidFill>
                  <a:srgbClr val="535555"/>
                </a:solidFill>
                <a:latin typeface="Inter" panose="020B0502030000000004"/>
              </a:rPr>
              <a:t> by IEA scenario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60226-485F-BB93-CA51-271320D81219}"/>
              </a:ext>
            </a:extLst>
          </p:cNvPr>
          <p:cNvSpPr txBox="1"/>
          <p:nvPr/>
        </p:nvSpPr>
        <p:spPr>
          <a:xfrm>
            <a:off x="521406" y="4702367"/>
            <a:ext cx="370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ter" panose="020B0502030000000004"/>
              </a:rPr>
              <a:t>Source: Adapted from IEA, Energy Efficiency 2024 (2024)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ABE4D5-6415-2B51-63A6-A1F6FECB495A}"/>
              </a:ext>
            </a:extLst>
          </p:cNvPr>
          <p:cNvSpPr/>
          <p:nvPr/>
        </p:nvSpPr>
        <p:spPr>
          <a:xfrm>
            <a:off x="438912" y="5312664"/>
            <a:ext cx="6169285" cy="132588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E8F98-FFE2-7660-DCC4-A0548076D884}"/>
                  </a:ext>
                </a:extLst>
              </p:cNvPr>
              <p:cNvSpPr txBox="1"/>
              <p:nvPr/>
            </p:nvSpPr>
            <p:spPr>
              <a:xfrm>
                <a:off x="476316" y="5312664"/>
                <a:ext cx="6094476" cy="133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In this report, energy intensity measures the quantity of energy required to produce one unit of gross domestic product (GDP).</a:t>
                </a:r>
              </a:p>
              <a:p>
                <a:r>
                  <a:rPr lang="en-US" sz="1400" dirty="0"/>
                  <a:t>A higher energy intensity means more energy was used to produce a product or service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𝐼𝑛𝑡𝑒𝑛𝑠𝑖𝑡𝑦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𝑆𝑢𝑝𝑝𝑙𝑦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𝑇𝐸𝑆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𝐺𝑟𝑜𝑠𝑠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𝐷𝑜𝑚𝑒𝑠𝑡𝑖𝑐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𝑃𝑟𝑜𝑑𝑢𝑐𝑡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E8F98-FFE2-7660-DCC4-A0548076D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16" y="5312664"/>
                <a:ext cx="6094476" cy="1338572"/>
              </a:xfrm>
              <a:prstGeom prst="rect">
                <a:avLst/>
              </a:prstGeom>
              <a:blipFill>
                <a:blip r:embed="rId3"/>
                <a:stretch>
                  <a:fillRect l="-300" t="-913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25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6187-A172-9736-A143-F9454B13C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818" y="439169"/>
            <a:ext cx="10638774" cy="387798"/>
          </a:xfrm>
        </p:spPr>
        <p:txBody>
          <a:bodyPr/>
          <a:lstStyle/>
          <a:p>
            <a:r>
              <a:rPr lang="en-US" dirty="0"/>
              <a:t>The Path from today’s policies to net zero: reducing 86 EJ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4E693-188B-B016-9C4C-292CD5A3A336}"/>
              </a:ext>
            </a:extLst>
          </p:cNvPr>
          <p:cNvSpPr txBox="1"/>
          <p:nvPr/>
        </p:nvSpPr>
        <p:spPr>
          <a:xfrm>
            <a:off x="7431772" y="2327564"/>
            <a:ext cx="4211401" cy="2767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 Meeting this doubling target could keep global annual energy consumption under 400 EJ. 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 Energy efficiency, behavior change, fuel switching, and other avoided demand make up the reduction (86 EJ) needed to be on track for net zero by 2050.</a:t>
            </a: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endParaRPr lang="en-US" sz="1800" kern="100" dirty="0">
              <a:solidFill>
                <a:srgbClr val="084259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F9C07B-D218-B8B6-A72C-21362D03B4BE}"/>
              </a:ext>
            </a:extLst>
          </p:cNvPr>
          <p:cNvGrpSpPr/>
          <p:nvPr/>
        </p:nvGrpSpPr>
        <p:grpSpPr>
          <a:xfrm>
            <a:off x="618495" y="2719450"/>
            <a:ext cx="6513584" cy="2574926"/>
            <a:chOff x="548827" y="2327564"/>
            <a:chExt cx="6513584" cy="25749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32DFCA-0728-2E94-E9E1-88BA4D0E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1157"/>
            <a:stretch>
              <a:fillRect/>
            </a:stretch>
          </p:blipFill>
          <p:spPr>
            <a:xfrm>
              <a:off x="548827" y="2327564"/>
              <a:ext cx="6513584" cy="2574926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126CCF-4DBB-350B-F9E4-F12C6BD3DCAF}"/>
                </a:ext>
              </a:extLst>
            </p:cNvPr>
            <p:cNvGrpSpPr/>
            <p:nvPr/>
          </p:nvGrpSpPr>
          <p:grpSpPr>
            <a:xfrm>
              <a:off x="2426110" y="2558471"/>
              <a:ext cx="3420508" cy="1129347"/>
              <a:chOff x="2426110" y="2558471"/>
              <a:chExt cx="3420508" cy="112934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3131CE1-09B6-2CA7-6EBC-F47FA1340F24}"/>
                  </a:ext>
                </a:extLst>
              </p:cNvPr>
              <p:cNvGrpSpPr/>
              <p:nvPr/>
            </p:nvGrpSpPr>
            <p:grpSpPr>
              <a:xfrm>
                <a:off x="4147126" y="2558471"/>
                <a:ext cx="1699492" cy="544947"/>
                <a:chOff x="4147126" y="2558471"/>
                <a:chExt cx="1699492" cy="544947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CB0EE91-2E74-D3D4-EE0C-C2A5C710F666}"/>
                    </a:ext>
                  </a:extLst>
                </p:cNvPr>
                <p:cNvSpPr/>
                <p:nvPr/>
              </p:nvSpPr>
              <p:spPr>
                <a:xfrm>
                  <a:off x="4147127" y="2826327"/>
                  <a:ext cx="1699491" cy="2770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FA07400-C932-C7D2-0545-F5D3F3EE9CF4}"/>
                    </a:ext>
                  </a:extLst>
                </p:cNvPr>
                <p:cNvSpPr/>
                <p:nvPr/>
              </p:nvSpPr>
              <p:spPr>
                <a:xfrm>
                  <a:off x="4147126" y="2558471"/>
                  <a:ext cx="1699491" cy="2770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3CA8B3-206E-D8A1-1E41-34A245642C7E}"/>
                  </a:ext>
                </a:extLst>
              </p:cNvPr>
              <p:cNvSpPr/>
              <p:nvPr/>
            </p:nvSpPr>
            <p:spPr>
              <a:xfrm>
                <a:off x="3443747" y="2714213"/>
                <a:ext cx="685800" cy="446646"/>
              </a:xfrm>
              <a:prstGeom prst="rect">
                <a:avLst/>
              </a:prstGeom>
              <a:solidFill>
                <a:srgbClr val="D9DBDE"/>
              </a:solidFill>
              <a:ln>
                <a:solidFill>
                  <a:srgbClr val="D9DBD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E636D0-6C0C-F486-EAE8-AB89C3826A88}"/>
                  </a:ext>
                </a:extLst>
              </p:cNvPr>
              <p:cNvSpPr txBox="1"/>
              <p:nvPr/>
            </p:nvSpPr>
            <p:spPr>
              <a:xfrm>
                <a:off x="3535046" y="2964872"/>
                <a:ext cx="5411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/>
                  <a:t>86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94BDA1C-E2BD-478E-4469-0C57E3DA1767}"/>
                  </a:ext>
                </a:extLst>
              </p:cNvPr>
              <p:cNvCxnSpPr/>
              <p:nvPr/>
            </p:nvCxnSpPr>
            <p:spPr>
              <a:xfrm>
                <a:off x="2426110" y="2731631"/>
                <a:ext cx="1017637" cy="0"/>
              </a:xfrm>
              <a:prstGeom prst="line">
                <a:avLst/>
              </a:prstGeom>
              <a:ln w="19050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BAA2CE3-F5AE-3EA0-C9CC-16BF717DACA4}"/>
                  </a:ext>
                </a:extLst>
              </p:cNvPr>
              <p:cNvCxnSpPr/>
              <p:nvPr/>
            </p:nvCxnSpPr>
            <p:spPr>
              <a:xfrm>
                <a:off x="4166418" y="3687818"/>
                <a:ext cx="1017637" cy="0"/>
              </a:xfrm>
              <a:prstGeom prst="line">
                <a:avLst/>
              </a:prstGeom>
              <a:ln w="19050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3FB031-9174-C455-8289-DAC98F491521}"/>
                  </a:ext>
                </a:extLst>
              </p:cNvPr>
              <p:cNvSpPr txBox="1"/>
              <p:nvPr/>
            </p:nvSpPr>
            <p:spPr>
              <a:xfrm>
                <a:off x="4402394" y="2731631"/>
                <a:ext cx="1444223" cy="446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E216918-1FD3-1E91-80C9-19DCB9A021BF}"/>
              </a:ext>
            </a:extLst>
          </p:cNvPr>
          <p:cNvSpPr txBox="1"/>
          <p:nvPr/>
        </p:nvSpPr>
        <p:spPr>
          <a:xfrm>
            <a:off x="1347105" y="2055160"/>
            <a:ext cx="478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535555"/>
                </a:solidFill>
                <a:latin typeface="Inter" panose="020B0502030000000004"/>
              </a:rPr>
              <a:t>Global final energy consumption in two IEA scenarios, 2030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3DBE1-EBD0-9CBD-802C-64F1C5D0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620" r="71405" b="-306"/>
          <a:stretch>
            <a:fillRect/>
          </a:stretch>
        </p:blipFill>
        <p:spPr>
          <a:xfrm>
            <a:off x="1395227" y="5267751"/>
            <a:ext cx="2022323" cy="430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4B492-12C1-FDF0-1A4A-2B9FAF50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008" t="86852" b="1555"/>
          <a:stretch>
            <a:fillRect/>
          </a:stretch>
        </p:blipFill>
        <p:spPr>
          <a:xfrm>
            <a:off x="3513415" y="5232611"/>
            <a:ext cx="2275531" cy="3913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E23B2FA-28A2-EEEA-A4B4-B24389A8829F}"/>
              </a:ext>
            </a:extLst>
          </p:cNvPr>
          <p:cNvSpPr txBox="1"/>
          <p:nvPr/>
        </p:nvSpPr>
        <p:spPr>
          <a:xfrm>
            <a:off x="755364" y="5892781"/>
            <a:ext cx="609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84259"/>
                </a:solidFill>
                <a:latin typeface="Inter" panose="020B0502030000000004"/>
              </a:rPr>
              <a:t>Source: CLASP analysis of IEA report </a:t>
            </a:r>
            <a:r>
              <a:rPr lang="en-US" sz="1200" i="1" dirty="0">
                <a:solidFill>
                  <a:srgbClr val="084259"/>
                </a:solidFill>
                <a:latin typeface="Inter" panose="020B0502030000000004"/>
              </a:rPr>
              <a:t>Energy Efficiency – The Decade for Action</a:t>
            </a:r>
            <a:r>
              <a:rPr lang="en-US" sz="1200" dirty="0">
                <a:solidFill>
                  <a:srgbClr val="084259"/>
                </a:solidFill>
                <a:latin typeface="Inter" panose="020B0502030000000004"/>
              </a:rPr>
              <a:t>, June 2023</a:t>
            </a:r>
          </a:p>
          <a:p>
            <a:endParaRPr lang="en-US" sz="1200" dirty="0"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40548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100CC-2030-1DFB-044E-49163B89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8DBE-CFE5-24D3-4350-BF24FB01B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236" y="237421"/>
            <a:ext cx="8785398" cy="775597"/>
          </a:xfrm>
        </p:spPr>
        <p:txBody>
          <a:bodyPr/>
          <a:lstStyle/>
          <a:p>
            <a:r>
              <a:rPr lang="en-US" dirty="0"/>
              <a:t>One-fifth of the net zero energy gap can be closed by appliance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D58C9-B6D9-DB8F-2008-A7ABDADF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27" y="2327563"/>
            <a:ext cx="6513584" cy="3483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CEAC0-3AA9-1DC6-D272-CE9FA05E7EBE}"/>
              </a:ext>
            </a:extLst>
          </p:cNvPr>
          <p:cNvSpPr txBox="1"/>
          <p:nvPr/>
        </p:nvSpPr>
        <p:spPr>
          <a:xfrm>
            <a:off x="7335791" y="2945873"/>
            <a:ext cx="4307382" cy="181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 CLASP’s recent analysis found: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Appliance efficiency could deliver </a:t>
            </a:r>
            <a:r>
              <a:rPr lang="en-US" b="1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20%</a:t>
            </a: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, of the total 86 EJ reduction in energy demand needed by 2030.</a:t>
            </a: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SzPct val="100000"/>
              <a:tabLst>
                <a:tab pos="457200" algn="l"/>
              </a:tabLst>
            </a:pPr>
            <a:endParaRPr lang="en-US" sz="1800" kern="100" dirty="0">
              <a:solidFill>
                <a:srgbClr val="084259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7BAFF-5B4C-0A9A-2924-9A07FEE76189}"/>
              </a:ext>
            </a:extLst>
          </p:cNvPr>
          <p:cNvCxnSpPr/>
          <p:nvPr/>
        </p:nvCxnSpPr>
        <p:spPr>
          <a:xfrm>
            <a:off x="2416966" y="2823071"/>
            <a:ext cx="1017637" cy="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30B3C4-50CC-5AD4-0947-0248E8BCF2A3}"/>
              </a:ext>
            </a:extLst>
          </p:cNvPr>
          <p:cNvCxnSpPr/>
          <p:nvPr/>
        </p:nvCxnSpPr>
        <p:spPr>
          <a:xfrm>
            <a:off x="4157274" y="3989570"/>
            <a:ext cx="1017637" cy="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43015D-1208-F0BD-AA30-8A75785C3BEB}"/>
              </a:ext>
            </a:extLst>
          </p:cNvPr>
          <p:cNvSpPr txBox="1"/>
          <p:nvPr/>
        </p:nvSpPr>
        <p:spPr>
          <a:xfrm>
            <a:off x="1680285" y="1844624"/>
            <a:ext cx="409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535555"/>
                </a:solidFill>
                <a:latin typeface="Inter" panose="020B0502030000000004"/>
              </a:rPr>
              <a:t>Global final </a:t>
            </a:r>
            <a:r>
              <a:rPr lang="en-US" sz="1400" b="1" dirty="0">
                <a:solidFill>
                  <a:srgbClr val="535555"/>
                </a:solidFill>
                <a:latin typeface="Inter" panose="020B0502030000000004"/>
              </a:rPr>
              <a:t>energy</a:t>
            </a:r>
            <a:r>
              <a:rPr lang="en-US" sz="1200" b="1" dirty="0">
                <a:solidFill>
                  <a:srgbClr val="535555"/>
                </a:solidFill>
                <a:latin typeface="Inter" panose="020B0502030000000004"/>
              </a:rPr>
              <a:t> consumption in two IEA scenarios, 2030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6C089-62CD-E945-12B5-F8F8B1FAE80D}"/>
              </a:ext>
            </a:extLst>
          </p:cNvPr>
          <p:cNvSpPr txBox="1"/>
          <p:nvPr/>
        </p:nvSpPr>
        <p:spPr>
          <a:xfrm>
            <a:off x="944422" y="590874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84259"/>
                </a:solidFill>
                <a:latin typeface="Inter" panose="020B0502030000000004"/>
              </a:rPr>
              <a:t>Source: CLASP analysis of IEA report </a:t>
            </a:r>
            <a:r>
              <a:rPr lang="en-US" sz="1200" i="1" dirty="0">
                <a:solidFill>
                  <a:srgbClr val="084259"/>
                </a:solidFill>
                <a:latin typeface="Inter" panose="020B0502030000000004"/>
              </a:rPr>
              <a:t>Energy Efficiency – The Decade for Action</a:t>
            </a:r>
            <a:r>
              <a:rPr lang="en-US" sz="1200" dirty="0">
                <a:solidFill>
                  <a:srgbClr val="084259"/>
                </a:solidFill>
                <a:latin typeface="Inter" panose="020B0502030000000004"/>
              </a:rPr>
              <a:t>, June 2023</a:t>
            </a:r>
          </a:p>
          <a:p>
            <a:endParaRPr lang="en-US" sz="1200" dirty="0">
              <a:latin typeface="Inter" panose="020B0502030000000004"/>
            </a:endParaRPr>
          </a:p>
        </p:txBody>
      </p:sp>
    </p:spTree>
    <p:extLst>
      <p:ext uri="{BB962C8B-B14F-4D97-AF65-F5344CB8AC3E}">
        <p14:creationId xmlns:p14="http://schemas.microsoft.com/office/powerpoint/2010/main" val="291628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EDD7-DC62-DA5A-8D6B-FADEBBED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7C5A727-89A1-C430-E80B-06DE505E1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09235"/>
              </p:ext>
            </p:extLst>
          </p:nvPr>
        </p:nvGraphicFramePr>
        <p:xfrm>
          <a:off x="777200" y="2226815"/>
          <a:ext cx="10939219" cy="404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86F06C-95F9-1A9F-2C0F-9D6633E83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Inter" panose="020B0502030000000004"/>
              </a:rPr>
              <a:t>Potential energy savings from 8 appliances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EED85-C0AE-01CD-EE0F-0EDA5EC0D26C}"/>
              </a:ext>
            </a:extLst>
          </p:cNvPr>
          <p:cNvSpPr txBox="1"/>
          <p:nvPr/>
        </p:nvSpPr>
        <p:spPr>
          <a:xfrm>
            <a:off x="962297" y="6419539"/>
            <a:ext cx="389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ter" panose="020B0502030000000004"/>
              </a:rPr>
              <a:t>Source: CLASP analysis of market data using the Mepsy tool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33234E-9538-9ACA-E247-70C741AB5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906"/>
          <a:stretch>
            <a:fillRect/>
          </a:stretch>
        </p:blipFill>
        <p:spPr>
          <a:xfrm>
            <a:off x="5458771" y="2442146"/>
            <a:ext cx="6434341" cy="3474022"/>
          </a:xfrm>
          <a:prstGeom prst="rect">
            <a:avLst/>
          </a:prstGeom>
        </p:spPr>
      </p:pic>
      <p:sp>
        <p:nvSpPr>
          <p:cNvPr id="14" name="Triangle 6">
            <a:extLst>
              <a:ext uri="{FF2B5EF4-FFF2-40B4-BE49-F238E27FC236}">
                <a16:creationId xmlns:a16="http://schemas.microsoft.com/office/drawing/2014/main" id="{6C2D851D-404D-8999-6AB7-A78EB04F08BA}"/>
              </a:ext>
            </a:extLst>
          </p:cNvPr>
          <p:cNvSpPr/>
          <p:nvPr/>
        </p:nvSpPr>
        <p:spPr>
          <a:xfrm rot="10800000">
            <a:off x="2415951" y="3401524"/>
            <a:ext cx="1607127" cy="208707"/>
          </a:xfrm>
          <a:prstGeom prst="triangle">
            <a:avLst>
              <a:gd name="adj" fmla="val 50632"/>
            </a:avLst>
          </a:prstGeom>
          <a:solidFill>
            <a:srgbClr val="86A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iangle 7">
            <a:extLst>
              <a:ext uri="{FF2B5EF4-FFF2-40B4-BE49-F238E27FC236}">
                <a16:creationId xmlns:a16="http://schemas.microsoft.com/office/drawing/2014/main" id="{C43D2E21-A8EA-A988-9812-5BFA7E21DCBB}"/>
              </a:ext>
            </a:extLst>
          </p:cNvPr>
          <p:cNvSpPr/>
          <p:nvPr/>
        </p:nvSpPr>
        <p:spPr>
          <a:xfrm rot="10800000">
            <a:off x="2398533" y="4492540"/>
            <a:ext cx="1607127" cy="209670"/>
          </a:xfrm>
          <a:prstGeom prst="triangle">
            <a:avLst>
              <a:gd name="adj" fmla="val 48420"/>
            </a:avLst>
          </a:prstGeom>
          <a:solidFill>
            <a:srgbClr val="F399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iangle 8">
            <a:extLst>
              <a:ext uri="{FF2B5EF4-FFF2-40B4-BE49-F238E27FC236}">
                <a16:creationId xmlns:a16="http://schemas.microsoft.com/office/drawing/2014/main" id="{01037986-C31B-70FF-92B7-E7E8622DEB95}"/>
              </a:ext>
            </a:extLst>
          </p:cNvPr>
          <p:cNvSpPr/>
          <p:nvPr/>
        </p:nvSpPr>
        <p:spPr>
          <a:xfrm rot="10800000">
            <a:off x="2398532" y="5210825"/>
            <a:ext cx="1607127" cy="209669"/>
          </a:xfrm>
          <a:prstGeom prst="triangle">
            <a:avLst>
              <a:gd name="adj" fmla="val 4842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098F0B-582B-30DB-3BE6-BA2E16EFDE2C}"/>
              </a:ext>
            </a:extLst>
          </p:cNvPr>
          <p:cNvSpPr txBox="1"/>
          <p:nvPr/>
        </p:nvSpPr>
        <p:spPr>
          <a:xfrm>
            <a:off x="2192522" y="1611022"/>
            <a:ext cx="7806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84159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535555"/>
                </a:solidFill>
              </a:rPr>
              <a:t>Energy Demand Reductions in 2030 </a:t>
            </a:r>
            <a:r>
              <a:rPr lang="en-US" b="1" dirty="0">
                <a:solidFill>
                  <a:srgbClr val="535555"/>
                </a:solidFill>
              </a:rPr>
              <a:t>From Improving MEPS</a:t>
            </a:r>
          </a:p>
        </p:txBody>
      </p:sp>
    </p:spTree>
    <p:extLst>
      <p:ext uri="{BB962C8B-B14F-4D97-AF65-F5344CB8AC3E}">
        <p14:creationId xmlns:p14="http://schemas.microsoft.com/office/powerpoint/2010/main" val="292158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E59D-5E91-18C9-6061-3A13B2B42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71" y="327987"/>
            <a:ext cx="10638774" cy="664797"/>
          </a:xfrm>
        </p:spPr>
        <p:txBody>
          <a:bodyPr/>
          <a:lstStyle/>
          <a:p>
            <a:r>
              <a:rPr lang="en-US" dirty="0">
                <a:latin typeface="Inter" panose="020B0502030000000004"/>
              </a:rPr>
              <a:t>International comparison of efficiency levels for four appliances</a:t>
            </a:r>
            <a:br>
              <a:rPr lang="en-US" sz="2400" dirty="0">
                <a:latin typeface="Inter" panose="020B0502030000000004"/>
              </a:rPr>
            </a:br>
            <a:r>
              <a:rPr lang="en-US" sz="2000" dirty="0">
                <a:latin typeface="Inter" panose="020B0502030000000004"/>
              </a:rPr>
              <a:t>Minimum Energy Performance Standards (MEPS) and Best Available Technology (BAT)</a:t>
            </a:r>
            <a:endParaRPr lang="en-US" sz="2400" dirty="0">
              <a:latin typeface="Inter" panose="020B050203000000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F2D67-F792-A397-FEC5-3D8C215C17AF}"/>
              </a:ext>
            </a:extLst>
          </p:cNvPr>
          <p:cNvSpPr txBox="1"/>
          <p:nvPr/>
        </p:nvSpPr>
        <p:spPr>
          <a:xfrm>
            <a:off x="1043964" y="6338529"/>
            <a:ext cx="2640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Inter" panose="020B0502030000000004"/>
              </a:rPr>
              <a:t>Source: CLASP </a:t>
            </a:r>
            <a:r>
              <a:rPr lang="en-US" sz="1200" i="1" dirty="0">
                <a:latin typeface="Inter" panose="020B0502030000000004"/>
              </a:rPr>
              <a:t>World’s Best MEPS </a:t>
            </a:r>
            <a:r>
              <a:rPr lang="en-US" sz="1200" dirty="0">
                <a:latin typeface="Inter" panose="020B0502030000000004"/>
              </a:rPr>
              <a:t>study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CEEAF9-4EE4-4900-832B-E4C24622F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" y="1862718"/>
            <a:ext cx="6896584" cy="4104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5D8339-4DC1-EEC5-C829-1038C9244FB3}"/>
              </a:ext>
            </a:extLst>
          </p:cNvPr>
          <p:cNvSpPr txBox="1"/>
          <p:nvPr/>
        </p:nvSpPr>
        <p:spPr>
          <a:xfrm>
            <a:off x="7694519" y="2097450"/>
            <a:ext cx="4307382" cy="363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dirty="0">
                <a:latin typeface="Inter" panose="020B0502030000000004"/>
              </a:rPr>
              <a:t> </a:t>
            </a: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Most </a:t>
            </a:r>
            <a:r>
              <a:rPr lang="en-US" altLang="zh-CN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economies</a:t>
            </a: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 MEPS fall short of the world’s most stringent MEPS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 Even best-in-class MEPS remain well below the efficiency levels of the best available technologies</a:t>
            </a: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endParaRPr lang="en-US" kern="100" dirty="0">
              <a:solidFill>
                <a:srgbClr val="084259"/>
              </a:solidFill>
              <a:latin typeface="Inter" panose="020B0502030000000004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342900" algn="l"/>
              </a:tabLst>
            </a:pPr>
            <a:r>
              <a:rPr lang="en-US" dirty="0">
                <a:latin typeface="Inter" panose="020B0502030000000004"/>
              </a:rPr>
              <a:t> </a:t>
            </a:r>
            <a:r>
              <a:rPr lang="en-US" kern="100" dirty="0">
                <a:solidFill>
                  <a:srgbClr val="084259"/>
                </a:solidFill>
                <a:latin typeface="Inter" panose="020B0502030000000004"/>
                <a:ea typeface="DengXian" panose="02010600030101010101" pitchFamily="2" charset="-122"/>
                <a:cs typeface="Arial" panose="020B0604020202020204" pitchFamily="34" charset="0"/>
              </a:rPr>
              <a:t>This gap represents an opportunity to further reduce energy use and emissions</a:t>
            </a: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F39922"/>
              </a:buClr>
              <a:buSzPct val="100000"/>
              <a:buFont typeface="Wingdings" pitchFamily="2" charset="2"/>
              <a:buChar char="§"/>
              <a:tabLst>
                <a:tab pos="457200" algn="l"/>
              </a:tabLst>
            </a:pPr>
            <a:endParaRPr lang="en-US" sz="1800" kern="100" dirty="0">
              <a:solidFill>
                <a:srgbClr val="084259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5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3">
      <a:dk1>
        <a:srgbClr val="454C54"/>
      </a:dk1>
      <a:lt1>
        <a:srgbClr val="FFFFFF"/>
      </a:lt1>
      <a:dk2>
        <a:srgbClr val="8F96A8"/>
      </a:dk2>
      <a:lt2>
        <a:srgbClr val="7BA9B1"/>
      </a:lt2>
      <a:accent1>
        <a:srgbClr val="F39922"/>
      </a:accent1>
      <a:accent2>
        <a:srgbClr val="CC8049"/>
      </a:accent2>
      <a:accent3>
        <a:srgbClr val="084159"/>
      </a:accent3>
      <a:accent4>
        <a:srgbClr val="C7563E"/>
      </a:accent4>
      <a:accent5>
        <a:srgbClr val="7D4D80"/>
      </a:accent5>
      <a:accent6>
        <a:srgbClr val="3C826B"/>
      </a:accent6>
      <a:hlink>
        <a:srgbClr val="308589"/>
      </a:hlink>
      <a:folHlink>
        <a:srgbClr val="7BA9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454C54"/>
    </a:dk1>
    <a:lt1>
      <a:srgbClr val="FFFFFF"/>
    </a:lt1>
    <a:dk2>
      <a:srgbClr val="8F96A8"/>
    </a:dk2>
    <a:lt2>
      <a:srgbClr val="7BA9B1"/>
    </a:lt2>
    <a:accent1>
      <a:srgbClr val="F39922"/>
    </a:accent1>
    <a:accent2>
      <a:srgbClr val="CC8049"/>
    </a:accent2>
    <a:accent3>
      <a:srgbClr val="084159"/>
    </a:accent3>
    <a:accent4>
      <a:srgbClr val="C7563E"/>
    </a:accent4>
    <a:accent5>
      <a:srgbClr val="7D4D80"/>
    </a:accent5>
    <a:accent6>
      <a:srgbClr val="3C826B"/>
    </a:accent6>
    <a:hlink>
      <a:srgbClr val="308589"/>
    </a:hlink>
    <a:folHlink>
      <a:srgbClr val="7BA9B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1861</Words>
  <Application>Microsoft Office PowerPoint</Application>
  <PresentationFormat>Widescreen</PresentationFormat>
  <Paragraphs>192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Inter</vt:lpstr>
      <vt:lpstr>Inter Light BETA</vt:lpstr>
      <vt:lpstr>Inter Semi Bold</vt:lpstr>
      <vt:lpstr>Aptos</vt:lpstr>
      <vt:lpstr>Aptos Display</vt:lpstr>
      <vt:lpstr>Arial</vt:lpstr>
      <vt:lpstr>Calibri</vt:lpstr>
      <vt:lpstr>Cambria Math</vt:lpstr>
      <vt:lpstr>Courier New</vt:lpstr>
      <vt:lpstr>Wingdings</vt:lpstr>
      <vt:lpstr>Office Theme</vt:lpstr>
      <vt:lpstr>Office Theme</vt:lpstr>
      <vt:lpstr>1_Office Theme</vt:lpstr>
      <vt:lpstr>Doubling energy efficiency with appliances</vt:lpstr>
      <vt:lpstr>Where we work</vt:lpstr>
      <vt:lpstr>Why appliances matter</vt:lpstr>
      <vt:lpstr>Appliances have a major impact on our climate</vt:lpstr>
      <vt:lpstr>Doubling efficiency progress by 2030</vt:lpstr>
      <vt:lpstr>The Path from today’s policies to net zero: reducing 86 EJ</vt:lpstr>
      <vt:lpstr>One-fifth of the net zero energy gap can be closed by appliance efficiency</vt:lpstr>
      <vt:lpstr>Potential energy savings from 8 appliances</vt:lpstr>
      <vt:lpstr>International comparison of efficiency levels for four appliances Minimum Energy Performance Standards (MEPS) and Best Available Technology (BAT)</vt:lpstr>
      <vt:lpstr>PowerPoint Presentation</vt:lpstr>
      <vt:lpstr>Energy efficiency progress in Brazil</vt:lpstr>
      <vt:lpstr>Appliance efficiency opportunities in Brazil</vt:lpstr>
      <vt:lpstr>Energy efficiency progress in China</vt:lpstr>
      <vt:lpstr>Appliance efficiency opportunities in China</vt:lpstr>
      <vt:lpstr>Energy efficiency progress in India</vt:lpstr>
      <vt:lpstr>Appliance efficiency opportunities in India</vt:lpstr>
      <vt:lpstr>Energy efficiency progress in Indonesia</vt:lpstr>
      <vt:lpstr>Appliance efficiency opportunities in Indonesia</vt:lpstr>
      <vt:lpstr>Accelerating Global Progress Toward the 2×EE Goal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 Reeves</dc:creator>
  <cp:lastModifiedBy>Steven Zeng</cp:lastModifiedBy>
  <cp:revision>1</cp:revision>
  <dcterms:created xsi:type="dcterms:W3CDTF">2025-11-03T20:32:48Z</dcterms:created>
  <dcterms:modified xsi:type="dcterms:W3CDTF">2025-11-18T08:27:05Z</dcterms:modified>
</cp:coreProperties>
</file>