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4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3.xml"/>
  <Override ContentType="application/vnd.openxmlformats-officedocument.drawingml.chart+xml" PartName="/ppt/charts/chart2.xml"/>
  <Override ContentType="application/vnd.openxmlformats-officedocument.drawingml.chart+xml" PartName="/ppt/charts/chart7.xml"/>
  <Override ContentType="application/vnd.openxmlformats-officedocument.drawingml.chart+xml" PartName="/ppt/charts/chart5.xml"/>
  <Override ContentType="application/vnd.openxmlformats-officedocument.drawingml.chart+xml" PartName="/ppt/charts/chart4.xml"/>
  <Override ContentType="application/vnd.openxmlformats-officedocument.drawingml.chart+xml" PartName="/ppt/charts/chart6.xml"/>
  <Override ContentType="application/vnd.openxmlformats-officedocument.drawingml.chart+xml" PartName="/ppt/charts/char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drawingml.chartshapes+xml" PartName="/ppt/drawings/drawing1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1.xml"/>
  <Override ContentType="application/vnd.ms-office.chartstyle+xml" PartName="/ppt/charts/style2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735750" cy="9866300"/>
  <p:embeddedFontLst>
    <p:embeddedFont>
      <p:font typeface="Quattrocento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iwgatr9/peGC29PdP7LJNI9hZz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attrocentoSans-bold.fntdata"/><Relationship Id="rId11" Type="http://schemas.openxmlformats.org/officeDocument/2006/relationships/slide" Target="slides/slide7.xml"/><Relationship Id="rId22" Type="http://schemas.openxmlformats.org/officeDocument/2006/relationships/font" Target="fonts/QuattrocentoSans-boldItalic.fntdata"/><Relationship Id="rId10" Type="http://schemas.openxmlformats.org/officeDocument/2006/relationships/slide" Target="slides/slide6.xml"/><Relationship Id="rId21" Type="http://schemas.openxmlformats.org/officeDocument/2006/relationships/font" Target="fonts/QuattrocentoSans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QuattrocentoSans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oleObject" Target="https://aperc-my.sharepoint.com/personal/jungyoon_kim_aperc_or_jp/Documents/Documents/@%20EGEEC%20preparation/00_APEC_charts_2_copy.xlsx" TargetMode="External"/></Relationships>
</file>

<file path=ppt/charts/_rels/chart2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https://aperc-my.sharepoint.com/personal/alexander_izhbuldin_aperc_or_jp/Documents/6_Power/2023/00_APEC/APEC_2025.xlsx" TargetMode="Externa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<Relationships xmlns="http://schemas.openxmlformats.org/package/2006/relationships"><Relationship Id="rId1" Type="http://schemas.openxmlformats.org/officeDocument/2006/relationships/oleObject" Target="https://aperc.sharepoint.com/sites/Outlook-9th/Shared%20Documents/Drafting/Volume%201/Excels%20for%20Publisher%20-%20Volume%201/00_APEC_9th_Outlook_11_buildings_figures.xlsm" TargetMode="External"/></Relationships>
</file>

<file path=ppt/charts/_rels/chart4.xml.rels><?xml version="1.0" encoding="UTF-8" standalone="yes"?><Relationships xmlns="http://schemas.openxmlformats.org/package/2006/relationships"><Relationship Id="rId1" Type="http://schemas.openxmlformats.org/officeDocument/2006/relationships/oleObject" Target="https://aperc.sharepoint.com/sites/Outlook-9th/Shared%20Documents/Drafting/Volume%201/Excels%20for%20Publisher%20-%20Volume%201/00_APEC_9th_Outlook_11_buildings_figures.xlsm" TargetMode="External"/></Relationships>
</file>

<file path=ppt/charts/_rels/chart5.xml.rels><?xml version="1.0" encoding="UTF-8" standalone="yes"?>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https://aperc-my.sharepoint.com/personal/jungyoon_kim_aperc_or_jp/Documents/Documents/@%20EGEEC%20preparation/data%20centre%20preparation.xlsx" TargetMode="External"/></Relationships>
</file>

<file path=ppt/charts/_rels/chart6.xml.rels><?xml version="1.0" encoding="UTF-8" standalone="yes"?>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https://aperc-my.sharepoint.com/personal/jungyoon_kim_aperc_or_jp/Documents/Documents/@%20EGEEC%20preparation/data%20centre%20preparation.xlsx" TargetMode="External"/></Relationships>
</file>

<file path=ppt/charts/_rels/chart7.xml.rels><?xml version="1.0" encoding="UTF-8" standalone="yes"?>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/C:\Users\leanne.sargent\Desktop\Presentations\EWG%2069%20-%20Korea%20-%202025%20February\forkore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buildings_and_datacentre_demand!$B$59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rgbClr val="0D0D0D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buildings_and_datacentre_demand!$C$59:$BK$59</c:f>
              <c:numCache>
                <c:formatCode>General</c:formatCode>
                <c:ptCount val="61"/>
                <c:pt idx="0">
                  <c:v>2923.975098082562</c:v>
                </c:pt>
                <c:pt idx="1">
                  <c:v>2963.727024768612</c:v>
                </c:pt>
                <c:pt idx="2">
                  <c:v>2879.2660904471741</c:v>
                </c:pt>
                <c:pt idx="3">
                  <c:v>3044.01749331666</c:v>
                </c:pt>
                <c:pt idx="4">
                  <c:v>3338.4043422247851</c:v>
                </c:pt>
                <c:pt idx="5">
                  <c:v>3329.4154823985532</c:v>
                </c:pt>
                <c:pt idx="6">
                  <c:v>3386.613765941112</c:v>
                </c:pt>
                <c:pt idx="7">
                  <c:v>3313.914304188082</c:v>
                </c:pt>
                <c:pt idx="8">
                  <c:v>3201.5640961549402</c:v>
                </c:pt>
                <c:pt idx="9">
                  <c:v>3326.7124304933918</c:v>
                </c:pt>
                <c:pt idx="10">
                  <c:v>3306.871657389162</c:v>
                </c:pt>
                <c:pt idx="11">
                  <c:v>3390.941376200698</c:v>
                </c:pt>
                <c:pt idx="12">
                  <c:v>3319.7336014993562</c:v>
                </c:pt>
                <c:pt idx="13">
                  <c:v>3296.032908600806</c:v>
                </c:pt>
                <c:pt idx="14">
                  <c:v>3400.2751044628149</c:v>
                </c:pt>
                <c:pt idx="15">
                  <c:v>3500.530297908464</c:v>
                </c:pt>
                <c:pt idx="16">
                  <c:v>3409.9749844851522</c:v>
                </c:pt>
                <c:pt idx="17">
                  <c:v>3257.236376712865</c:v>
                </c:pt>
                <c:pt idx="18">
                  <c:v>2725.0155455753361</c:v>
                </c:pt>
                <c:pt idx="19">
                  <c:v>2382.329996633187</c:v>
                </c:pt>
                <c:pt idx="20">
                  <c:v>2148.6950694446018</c:v>
                </c:pt>
                <c:pt idx="21">
                  <c:v>1913.116346108995</c:v>
                </c:pt>
                <c:pt idx="22">
                  <c:v>1784.5405941145179</c:v>
                </c:pt>
                <c:pt idx="23">
                  <c:v>1801.596095708964</c:v>
                </c:pt>
                <c:pt idx="24">
                  <c:v>1718.884468403563</c:v>
                </c:pt>
                <c:pt idx="25">
                  <c:v>1659.2549494124801</c:v>
                </c:pt>
                <c:pt idx="26">
                  <c:v>1559.4632350379741</c:v>
                </c:pt>
                <c:pt idx="27">
                  <c:v>1464.164775429057</c:v>
                </c:pt>
                <c:pt idx="28">
                  <c:v>1412.131198858611</c:v>
                </c:pt>
                <c:pt idx="29">
                  <c:v>1323.837602055512</c:v>
                </c:pt>
                <c:pt idx="30">
                  <c:v>1240.18775064223</c:v>
                </c:pt>
                <c:pt idx="31">
                  <c:v>1197.133762592558</c:v>
                </c:pt>
                <c:pt idx="32">
                  <c:v>1119.840187881236</c:v>
                </c:pt>
                <c:pt idx="33">
                  <c:v>1084.664705057023</c:v>
                </c:pt>
                <c:pt idx="34">
                  <c:v>1015.069223842063</c:v>
                </c:pt>
                <c:pt idx="35">
                  <c:v>982.85676687511443</c:v>
                </c:pt>
                <c:pt idx="36">
                  <c:v>951.3929066709776</c:v>
                </c:pt>
                <c:pt idx="37">
                  <c:v>886.4338721756435</c:v>
                </c:pt>
                <c:pt idx="38">
                  <c:v>857.27651566547547</c:v>
                </c:pt>
                <c:pt idx="39">
                  <c:v>828.62265379902726</c:v>
                </c:pt>
                <c:pt idx="40">
                  <c:v>767.34728704801739</c:v>
                </c:pt>
                <c:pt idx="41">
                  <c:v>740.50800171883884</c:v>
                </c:pt>
                <c:pt idx="42">
                  <c:v>714.00498384267325</c:v>
                </c:pt>
                <c:pt idx="43">
                  <c:v>655.73204034180389</c:v>
                </c:pt>
                <c:pt idx="44">
                  <c:v>630.69638017106138</c:v>
                </c:pt>
                <c:pt idx="45">
                  <c:v>605.83869490673453</c:v>
                </c:pt>
                <c:pt idx="46">
                  <c:v>550.0401144023316</c:v>
                </c:pt>
                <c:pt idx="47">
                  <c:v>526.35802500265061</c:v>
                </c:pt>
                <c:pt idx="48">
                  <c:v>502.73625918758989</c:v>
                </c:pt>
                <c:pt idx="49">
                  <c:v>449.49049556612403</c:v>
                </c:pt>
                <c:pt idx="50">
                  <c:v>428.04801373818083</c:v>
                </c:pt>
                <c:pt idx="51">
                  <c:v>406.45965210408002</c:v>
                </c:pt>
                <c:pt idx="52">
                  <c:v>384.73467645798212</c:v>
                </c:pt>
                <c:pt idx="53">
                  <c:v>362.8886240774969</c:v>
                </c:pt>
                <c:pt idx="54">
                  <c:v>340.9277637368906</c:v>
                </c:pt>
                <c:pt idx="55">
                  <c:v>318.86219041029858</c:v>
                </c:pt>
                <c:pt idx="56">
                  <c:v>296.70821948798721</c:v>
                </c:pt>
                <c:pt idx="57">
                  <c:v>274.49756385620788</c:v>
                </c:pt>
                <c:pt idx="58">
                  <c:v>252.27845034954291</c:v>
                </c:pt>
                <c:pt idx="59">
                  <c:v>230.07960787294201</c:v>
                </c:pt>
                <c:pt idx="60">
                  <c:v>207.9285051889762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4728-932B-0ED4B8FB2DC6}"/>
            </c:ext>
          </c:extLst>
        </c:ser>
        <c:ser>
          <c:idx val="1"/>
          <c:order val="1"/>
          <c:tx>
            <c:strRef>
              <c:f>buildings_and_datacentre_demand!$B$60</c:f>
              <c:strCache>
                <c:ptCount val="1"/>
                <c:pt idx="0">
                  <c:v>Oil - excluding LPG</c:v>
                </c:pt>
              </c:strCache>
            </c:strRef>
          </c:tx>
          <c:spPr>
            <a:solidFill>
              <a:srgbClr val="842482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buildings_and_datacentre_demand!$C$60:$BK$60</c:f>
              <c:numCache>
                <c:formatCode>General</c:formatCode>
                <c:ptCount val="61"/>
                <c:pt idx="0">
                  <c:v>4262.2737060953496</c:v>
                </c:pt>
                <c:pt idx="1">
                  <c:v>4262.3473120854187</c:v>
                </c:pt>
                <c:pt idx="2">
                  <c:v>4121.3579973368724</c:v>
                </c:pt>
                <c:pt idx="3">
                  <c:v>4144.9574450788796</c:v>
                </c:pt>
                <c:pt idx="4">
                  <c:v>4085.4787852773361</c:v>
                </c:pt>
                <c:pt idx="5">
                  <c:v>3998.084299167459</c:v>
                </c:pt>
                <c:pt idx="6">
                  <c:v>3478.7877502857918</c:v>
                </c:pt>
                <c:pt idx="7">
                  <c:v>3430.2069278869449</c:v>
                </c:pt>
                <c:pt idx="8">
                  <c:v>3119.364540655497</c:v>
                </c:pt>
                <c:pt idx="9">
                  <c:v>2904.1404346225349</c:v>
                </c:pt>
                <c:pt idx="10">
                  <c:v>2801.4914318248102</c:v>
                </c:pt>
                <c:pt idx="11">
                  <c:v>2559.8936952900008</c:v>
                </c:pt>
                <c:pt idx="12">
                  <c:v>2309.9244841246182</c:v>
                </c:pt>
                <c:pt idx="13">
                  <c:v>2366.4228622854248</c:v>
                </c:pt>
                <c:pt idx="14">
                  <c:v>2308.9722622516442</c:v>
                </c:pt>
                <c:pt idx="15">
                  <c:v>2258.3687226949369</c:v>
                </c:pt>
                <c:pt idx="16">
                  <c:v>2218.2479061129688</c:v>
                </c:pt>
                <c:pt idx="17">
                  <c:v>2245.2184842677402</c:v>
                </c:pt>
                <c:pt idx="18">
                  <c:v>2132.1598705757729</c:v>
                </c:pt>
                <c:pt idx="19">
                  <c:v>2059.5763121767268</c:v>
                </c:pt>
                <c:pt idx="20">
                  <c:v>2078.4155159334082</c:v>
                </c:pt>
                <c:pt idx="21">
                  <c:v>2001.598273835408</c:v>
                </c:pt>
                <c:pt idx="22">
                  <c:v>1938.836308672606</c:v>
                </c:pt>
                <c:pt idx="23">
                  <c:v>1925.3051462703891</c:v>
                </c:pt>
                <c:pt idx="24">
                  <c:v>1863.1564232114449</c:v>
                </c:pt>
                <c:pt idx="25">
                  <c:v>1804.613156834399</c:v>
                </c:pt>
                <c:pt idx="26">
                  <c:v>1748.4033039315721</c:v>
                </c:pt>
                <c:pt idx="27">
                  <c:v>1694.050230305528</c:v>
                </c:pt>
                <c:pt idx="28">
                  <c:v>1641.528996891999</c:v>
                </c:pt>
                <c:pt idx="29">
                  <c:v>1590.8961401438039</c:v>
                </c:pt>
                <c:pt idx="30">
                  <c:v>1542.184457391239</c:v>
                </c:pt>
                <c:pt idx="31">
                  <c:v>1495.289283068701</c:v>
                </c:pt>
                <c:pt idx="32">
                  <c:v>1450.198932489192</c:v>
                </c:pt>
                <c:pt idx="33">
                  <c:v>1406.9292303188699</c:v>
                </c:pt>
                <c:pt idx="34">
                  <c:v>1365.4221796705981</c:v>
                </c:pt>
                <c:pt idx="35">
                  <c:v>1325.607445571176</c:v>
                </c:pt>
                <c:pt idx="36">
                  <c:v>1287.46271884105</c:v>
                </c:pt>
                <c:pt idx="37">
                  <c:v>1250.9615368170689</c:v>
                </c:pt>
                <c:pt idx="38">
                  <c:v>1216.077210728401</c:v>
                </c:pt>
                <c:pt idx="39">
                  <c:v>1182.780115128726</c:v>
                </c:pt>
                <c:pt idx="40">
                  <c:v>1151.0434211649931</c:v>
                </c:pt>
                <c:pt idx="41">
                  <c:v>1120.835976765514</c:v>
                </c:pt>
                <c:pt idx="42">
                  <c:v>1092.125063649858</c:v>
                </c:pt>
                <c:pt idx="43">
                  <c:v>1064.879564043518</c:v>
                </c:pt>
                <c:pt idx="44">
                  <c:v>1039.065469106095</c:v>
                </c:pt>
                <c:pt idx="45">
                  <c:v>1014.650944777722</c:v>
                </c:pt>
                <c:pt idx="46">
                  <c:v>991.60106095864273</c:v>
                </c:pt>
                <c:pt idx="47">
                  <c:v>969.88077294359391</c:v>
                </c:pt>
                <c:pt idx="48">
                  <c:v>949.45457919748014</c:v>
                </c:pt>
                <c:pt idx="49">
                  <c:v>930.28695733643769</c:v>
                </c:pt>
                <c:pt idx="50">
                  <c:v>912.3425743942704</c:v>
                </c:pt>
                <c:pt idx="51">
                  <c:v>895.4866359552293</c:v>
                </c:pt>
                <c:pt idx="52">
                  <c:v>879.58914865444183</c:v>
                </c:pt>
                <c:pt idx="53">
                  <c:v>864.61680966288156</c:v>
                </c:pt>
                <c:pt idx="54">
                  <c:v>850.53983317218149</c:v>
                </c:pt>
                <c:pt idx="55">
                  <c:v>837.3254402591441</c:v>
                </c:pt>
                <c:pt idx="56">
                  <c:v>824.94333450577506</c:v>
                </c:pt>
                <c:pt idx="57">
                  <c:v>813.36349152754747</c:v>
                </c:pt>
                <c:pt idx="58">
                  <c:v>802.55680650479655</c:v>
                </c:pt>
                <c:pt idx="59">
                  <c:v>792.49330280241145</c:v>
                </c:pt>
                <c:pt idx="60">
                  <c:v>781.90662630939482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74-4728-932B-0ED4B8FB2DC6}"/>
            </c:ext>
          </c:extLst>
        </c:ser>
        <c:ser>
          <c:idx val="2"/>
          <c:order val="2"/>
          <c:tx>
            <c:strRef>
              <c:f>buildings_and_datacentre_demand!$B$61</c:f>
              <c:strCache>
                <c:ptCount val="1"/>
                <c:pt idx="0">
                  <c:v>LPG</c:v>
                </c:pt>
              </c:strCache>
            </c:strRef>
          </c:tx>
          <c:spPr>
            <a:solidFill>
              <a:srgbClr val="000099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buildings_and_datacentre_demand!$C$61:$BK$61</c:f>
              <c:numCache>
                <c:formatCode>General</c:formatCode>
                <c:ptCount val="61"/>
                <c:pt idx="0">
                  <c:v>2268.4249434306621</c:v>
                </c:pt>
                <c:pt idx="1">
                  <c:v>2230.722867773472</c:v>
                </c:pt>
                <c:pt idx="2">
                  <c:v>2301.0680152188552</c:v>
                </c:pt>
                <c:pt idx="3">
                  <c:v>2379.8938880054438</c:v>
                </c:pt>
                <c:pt idx="4">
                  <c:v>2491.8558864638571</c:v>
                </c:pt>
                <c:pt idx="5">
                  <c:v>2578.767486899957</c:v>
                </c:pt>
                <c:pt idx="6">
                  <c:v>2640.5362439683049</c:v>
                </c:pt>
                <c:pt idx="7">
                  <c:v>2723.7366663689691</c:v>
                </c:pt>
                <c:pt idx="8">
                  <c:v>2634.194811990229</c:v>
                </c:pt>
                <c:pt idx="9">
                  <c:v>2574.7910501968172</c:v>
                </c:pt>
                <c:pt idx="10">
                  <c:v>2696.764266399774</c:v>
                </c:pt>
                <c:pt idx="11">
                  <c:v>2784.9011648399369</c:v>
                </c:pt>
                <c:pt idx="12">
                  <c:v>2794.562284719801</c:v>
                </c:pt>
                <c:pt idx="13">
                  <c:v>2964.3276395718208</c:v>
                </c:pt>
                <c:pt idx="14">
                  <c:v>3085.3271272636739</c:v>
                </c:pt>
                <c:pt idx="15">
                  <c:v>3356.31783301106</c:v>
                </c:pt>
                <c:pt idx="16">
                  <c:v>3595.9295981094988</c:v>
                </c:pt>
                <c:pt idx="17">
                  <c:v>3783.2327209129899</c:v>
                </c:pt>
                <c:pt idx="18">
                  <c:v>3851.866810799238</c:v>
                </c:pt>
                <c:pt idx="19">
                  <c:v>3674.7656701164478</c:v>
                </c:pt>
                <c:pt idx="20">
                  <c:v>3653.2668270389472</c:v>
                </c:pt>
                <c:pt idx="21">
                  <c:v>3665.0069634807301</c:v>
                </c:pt>
                <c:pt idx="22">
                  <c:v>3648.3442659223178</c:v>
                </c:pt>
                <c:pt idx="23">
                  <c:v>3700.2955826648281</c:v>
                </c:pt>
                <c:pt idx="24">
                  <c:v>3627.5877906403321</c:v>
                </c:pt>
                <c:pt idx="25">
                  <c:v>3527.9621111795241</c:v>
                </c:pt>
                <c:pt idx="26">
                  <c:v>3451.285035766387</c:v>
                </c:pt>
                <c:pt idx="27">
                  <c:v>3372.0123407465599</c:v>
                </c:pt>
                <c:pt idx="28">
                  <c:v>3270.424130095932</c:v>
                </c:pt>
                <c:pt idx="29">
                  <c:v>3187.6623271154508</c:v>
                </c:pt>
                <c:pt idx="30">
                  <c:v>3103.9715708518529</c:v>
                </c:pt>
                <c:pt idx="31">
                  <c:v>3027.201127857777</c:v>
                </c:pt>
                <c:pt idx="32">
                  <c:v>2969.3469300460988</c:v>
                </c:pt>
                <c:pt idx="33">
                  <c:v>2892.113129153744</c:v>
                </c:pt>
                <c:pt idx="34">
                  <c:v>2833.7769249602338</c:v>
                </c:pt>
                <c:pt idx="35">
                  <c:v>2756.960278680885</c:v>
                </c:pt>
                <c:pt idx="36">
                  <c:v>2703.8483263909602</c:v>
                </c:pt>
                <c:pt idx="37">
                  <c:v>2670.1411765657481</c:v>
                </c:pt>
                <c:pt idx="38">
                  <c:v>2619.4084648396079</c:v>
                </c:pt>
                <c:pt idx="39">
                  <c:v>2569.9750733937449</c:v>
                </c:pt>
                <c:pt idx="40">
                  <c:v>2539.6501470283551</c:v>
                </c:pt>
                <c:pt idx="41">
                  <c:v>2493.1866490206899</c:v>
                </c:pt>
                <c:pt idx="42">
                  <c:v>2448.0438339866269</c:v>
                </c:pt>
                <c:pt idx="43">
                  <c:v>2421.4843111507798</c:v>
                </c:pt>
                <c:pt idx="44">
                  <c:v>2378.4296285170758</c:v>
                </c:pt>
                <c:pt idx="45">
                  <c:v>2336.5681322634141</c:v>
                </c:pt>
                <c:pt idx="46">
                  <c:v>2311.314466844392</c:v>
                </c:pt>
                <c:pt idx="47">
                  <c:v>2269.378115924364</c:v>
                </c:pt>
                <c:pt idx="48">
                  <c:v>2227.8484357428788</c:v>
                </c:pt>
                <c:pt idx="49">
                  <c:v>2202.619416753721</c:v>
                </c:pt>
                <c:pt idx="50">
                  <c:v>2161.370216036737</c:v>
                </c:pt>
                <c:pt idx="51">
                  <c:v>2120.4211103763382</c:v>
                </c:pt>
                <c:pt idx="52">
                  <c:v>2079.6546165580962</c:v>
                </c:pt>
                <c:pt idx="53">
                  <c:v>2039.079825654497</c:v>
                </c:pt>
                <c:pt idx="54">
                  <c:v>1998.723036420781</c:v>
                </c:pt>
                <c:pt idx="55">
                  <c:v>1958.5871404317411</c:v>
                </c:pt>
                <c:pt idx="56">
                  <c:v>1918.698759463113</c:v>
                </c:pt>
                <c:pt idx="57">
                  <c:v>1879.1125205299741</c:v>
                </c:pt>
                <c:pt idx="58">
                  <c:v>1839.9018796417599</c:v>
                </c:pt>
                <c:pt idx="59">
                  <c:v>1801.1013772711681</c:v>
                </c:pt>
                <c:pt idx="60">
                  <c:v>1762.7579333777619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74-4728-932B-0ED4B8FB2DC6}"/>
            </c:ext>
          </c:extLst>
        </c:ser>
        <c:ser>
          <c:idx val="3"/>
          <c:order val="3"/>
          <c:tx>
            <c:strRef>
              <c:f>buildings_and_datacentre_demand!$B$62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buildings_and_datacentre_demand!$C$62:$BK$62</c:f>
              <c:numCache>
                <c:formatCode>General</c:formatCode>
                <c:ptCount val="61"/>
                <c:pt idx="0">
                  <c:v>12229.4733537467</c:v>
                </c:pt>
                <c:pt idx="1">
                  <c:v>11889.89441290166</c:v>
                </c:pt>
                <c:pt idx="2">
                  <c:v>12209.98224095472</c:v>
                </c:pt>
                <c:pt idx="3">
                  <c:v>12702.61482328451</c:v>
                </c:pt>
                <c:pt idx="4">
                  <c:v>12365.728078365761</c:v>
                </c:pt>
                <c:pt idx="5">
                  <c:v>11898.777480710771</c:v>
                </c:pt>
                <c:pt idx="6">
                  <c:v>11490.599273062069</c:v>
                </c:pt>
                <c:pt idx="7">
                  <c:v>12307.21318238292</c:v>
                </c:pt>
                <c:pt idx="8">
                  <c:v>12749.52305638401</c:v>
                </c:pt>
                <c:pt idx="9">
                  <c:v>12690.932352570429</c:v>
                </c:pt>
                <c:pt idx="10">
                  <c:v>12789.84791485994</c:v>
                </c:pt>
                <c:pt idx="11">
                  <c:v>13121.62182967377</c:v>
                </c:pt>
                <c:pt idx="12">
                  <c:v>12393.651225814179</c:v>
                </c:pt>
                <c:pt idx="13">
                  <c:v>13559.90660384912</c:v>
                </c:pt>
                <c:pt idx="14">
                  <c:v>14152.77382598055</c:v>
                </c:pt>
                <c:pt idx="15">
                  <c:v>13643.982077604271</c:v>
                </c:pt>
                <c:pt idx="16">
                  <c:v>13441.495665682711</c:v>
                </c:pt>
                <c:pt idx="17">
                  <c:v>14123.60251674656</c:v>
                </c:pt>
                <c:pt idx="18">
                  <c:v>15823.134483880451</c:v>
                </c:pt>
                <c:pt idx="19">
                  <c:v>15865.81487701814</c:v>
                </c:pt>
                <c:pt idx="20">
                  <c:v>14626.586723757309</c:v>
                </c:pt>
                <c:pt idx="21">
                  <c:v>15264.023824976921</c:v>
                </c:pt>
                <c:pt idx="22">
                  <c:v>15772.455440616461</c:v>
                </c:pt>
                <c:pt idx="23">
                  <c:v>16079.71748316103</c:v>
                </c:pt>
                <c:pt idx="24">
                  <c:v>16082.014296538669</c:v>
                </c:pt>
                <c:pt idx="25">
                  <c:v>16014.784626814549</c:v>
                </c:pt>
                <c:pt idx="26">
                  <c:v>15932.64323301564</c:v>
                </c:pt>
                <c:pt idx="27">
                  <c:v>15850.7326203018</c:v>
                </c:pt>
                <c:pt idx="28">
                  <c:v>15730.9878679103</c:v>
                </c:pt>
                <c:pt idx="29">
                  <c:v>15588.703860582709</c:v>
                </c:pt>
                <c:pt idx="30">
                  <c:v>15451.85716170006</c:v>
                </c:pt>
                <c:pt idx="31">
                  <c:v>15250.446450574331</c:v>
                </c:pt>
                <c:pt idx="32">
                  <c:v>15091.993016890639</c:v>
                </c:pt>
                <c:pt idx="33">
                  <c:v>14900.25901301436</c:v>
                </c:pt>
                <c:pt idx="34">
                  <c:v>14751.55184328862</c:v>
                </c:pt>
                <c:pt idx="35">
                  <c:v>14568.54270719413</c:v>
                </c:pt>
                <c:pt idx="36">
                  <c:v>14332.226633376509</c:v>
                </c:pt>
                <c:pt idx="37">
                  <c:v>14139.284562446421</c:v>
                </c:pt>
                <c:pt idx="38">
                  <c:v>13912.44859353448</c:v>
                </c:pt>
                <c:pt idx="39">
                  <c:v>13689.539589895359</c:v>
                </c:pt>
                <c:pt idx="40">
                  <c:v>13507.684042781581</c:v>
                </c:pt>
                <c:pt idx="41">
                  <c:v>13293.325270897791</c:v>
                </c:pt>
                <c:pt idx="42">
                  <c:v>13082.096409661581</c:v>
                </c:pt>
                <c:pt idx="43">
                  <c:v>12907.97180291551</c:v>
                </c:pt>
                <c:pt idx="44">
                  <c:v>12699.673281972449</c:v>
                </c:pt>
                <c:pt idx="45">
                  <c:v>12495.87255164879</c:v>
                </c:pt>
                <c:pt idx="46">
                  <c:v>12331.23781716317</c:v>
                </c:pt>
                <c:pt idx="47">
                  <c:v>12134.307627560749</c:v>
                </c:pt>
                <c:pt idx="48">
                  <c:v>11938.299280855979</c:v>
                </c:pt>
                <c:pt idx="49">
                  <c:v>11775.672477859231</c:v>
                </c:pt>
                <c:pt idx="50">
                  <c:v>11582.52915435797</c:v>
                </c:pt>
                <c:pt idx="51">
                  <c:v>11393.7821829076</c:v>
                </c:pt>
                <c:pt idx="52">
                  <c:v>11205.702778574059</c:v>
                </c:pt>
                <c:pt idx="53">
                  <c:v>11018.973669589721</c:v>
                </c:pt>
                <c:pt idx="54">
                  <c:v>10833.83013133542</c:v>
                </c:pt>
                <c:pt idx="55">
                  <c:v>10649.45548749539</c:v>
                </c:pt>
                <c:pt idx="56">
                  <c:v>10465.973972791009</c:v>
                </c:pt>
                <c:pt idx="57">
                  <c:v>10282.493655021721</c:v>
                </c:pt>
                <c:pt idx="58">
                  <c:v>10100.170166038961</c:v>
                </c:pt>
                <c:pt idx="59">
                  <c:v>9916.1777779556323</c:v>
                </c:pt>
                <c:pt idx="60">
                  <c:v>9731.7973124327073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74-4728-932B-0ED4B8FB2DC6}"/>
            </c:ext>
          </c:extLst>
        </c:ser>
        <c:ser>
          <c:idx val="4"/>
          <c:order val="4"/>
          <c:tx>
            <c:strRef>
              <c:f>buildings_and_datacentre_demand!$B$63</c:f>
              <c:strCache>
                <c:ptCount val="1"/>
                <c:pt idx="0">
                  <c:v>Geothermal</c:v>
                </c:pt>
              </c:strCache>
            </c:strRef>
          </c:tx>
          <c:spPr>
            <a:solidFill>
              <a:srgbClr val="9C5E31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buildings_and_datacentre_demand!$C$63:$BK$63</c:f>
              <c:numCache>
                <c:formatCode>General</c:formatCode>
                <c:ptCount val="61"/>
                <c:pt idx="0">
                  <c:v>25.162044166800001</c:v>
                </c:pt>
                <c:pt idx="1">
                  <c:v>24.788121058800002</c:v>
                </c:pt>
                <c:pt idx="2">
                  <c:v>27.978462658800002</c:v>
                </c:pt>
                <c:pt idx="3">
                  <c:v>35.371555966800003</c:v>
                </c:pt>
                <c:pt idx="4">
                  <c:v>35.404326050400002</c:v>
                </c:pt>
                <c:pt idx="5">
                  <c:v>39.148422191999998</c:v>
                </c:pt>
                <c:pt idx="6">
                  <c:v>42.146715276000002</c:v>
                </c:pt>
                <c:pt idx="7">
                  <c:v>46.226969589600003</c:v>
                </c:pt>
                <c:pt idx="8">
                  <c:v>12.8442315456</c:v>
                </c:pt>
                <c:pt idx="9">
                  <c:v>12.739067503199999</c:v>
                </c:pt>
                <c:pt idx="10">
                  <c:v>18.900571723199999</c:v>
                </c:pt>
                <c:pt idx="11">
                  <c:v>19.095412834800001</c:v>
                </c:pt>
                <c:pt idx="12">
                  <c:v>19.5195021804</c:v>
                </c:pt>
                <c:pt idx="13">
                  <c:v>20.853986065200001</c:v>
                </c:pt>
                <c:pt idx="14">
                  <c:v>22.1157326736</c:v>
                </c:pt>
                <c:pt idx="15">
                  <c:v>23.125421361600001</c:v>
                </c:pt>
                <c:pt idx="16">
                  <c:v>24.675789214800002</c:v>
                </c:pt>
                <c:pt idx="17">
                  <c:v>24.6640117464</c:v>
                </c:pt>
                <c:pt idx="18">
                  <c:v>58.412303485199999</c:v>
                </c:pt>
                <c:pt idx="19">
                  <c:v>29.2443709464</c:v>
                </c:pt>
                <c:pt idx="20">
                  <c:v>28.808449704000001</c:v>
                </c:pt>
                <c:pt idx="21">
                  <c:v>30.442607985599999</c:v>
                </c:pt>
                <c:pt idx="22">
                  <c:v>31.9248775368</c:v>
                </c:pt>
                <c:pt idx="23">
                  <c:v>31.924877532</c:v>
                </c:pt>
                <c:pt idx="24">
                  <c:v>31.924877532</c:v>
                </c:pt>
                <c:pt idx="25">
                  <c:v>31.924877532</c:v>
                </c:pt>
                <c:pt idx="26">
                  <c:v>31.924877532</c:v>
                </c:pt>
                <c:pt idx="27">
                  <c:v>31.924877532</c:v>
                </c:pt>
                <c:pt idx="28">
                  <c:v>31.924877532</c:v>
                </c:pt>
                <c:pt idx="29">
                  <c:v>31.924877532</c:v>
                </c:pt>
                <c:pt idx="30">
                  <c:v>31.924877532</c:v>
                </c:pt>
                <c:pt idx="31">
                  <c:v>31.924877532</c:v>
                </c:pt>
                <c:pt idx="32">
                  <c:v>31.924877532</c:v>
                </c:pt>
                <c:pt idx="33">
                  <c:v>31.924877532</c:v>
                </c:pt>
                <c:pt idx="34">
                  <c:v>31.924877532</c:v>
                </c:pt>
                <c:pt idx="35">
                  <c:v>31.924877532</c:v>
                </c:pt>
                <c:pt idx="36">
                  <c:v>31.924877532</c:v>
                </c:pt>
                <c:pt idx="37">
                  <c:v>31.924877532</c:v>
                </c:pt>
                <c:pt idx="38">
                  <c:v>31.924877532</c:v>
                </c:pt>
                <c:pt idx="39">
                  <c:v>31.924877532</c:v>
                </c:pt>
                <c:pt idx="40">
                  <c:v>31.924877532</c:v>
                </c:pt>
                <c:pt idx="41">
                  <c:v>31.924877532</c:v>
                </c:pt>
                <c:pt idx="42">
                  <c:v>31.924877532</c:v>
                </c:pt>
                <c:pt idx="43">
                  <c:v>31.924877532</c:v>
                </c:pt>
                <c:pt idx="44">
                  <c:v>31.924877532</c:v>
                </c:pt>
                <c:pt idx="45">
                  <c:v>31.924877532</c:v>
                </c:pt>
                <c:pt idx="46">
                  <c:v>31.924877532</c:v>
                </c:pt>
                <c:pt idx="47">
                  <c:v>31.924877532</c:v>
                </c:pt>
                <c:pt idx="48">
                  <c:v>31.924877532</c:v>
                </c:pt>
                <c:pt idx="49">
                  <c:v>31.924877532</c:v>
                </c:pt>
                <c:pt idx="50">
                  <c:v>31.924877532</c:v>
                </c:pt>
                <c:pt idx="51">
                  <c:v>31.924877532</c:v>
                </c:pt>
                <c:pt idx="52">
                  <c:v>31.924877532</c:v>
                </c:pt>
                <c:pt idx="53">
                  <c:v>31.924877532</c:v>
                </c:pt>
                <c:pt idx="54">
                  <c:v>31.924877532</c:v>
                </c:pt>
                <c:pt idx="55">
                  <c:v>31.924877532</c:v>
                </c:pt>
                <c:pt idx="56">
                  <c:v>31.924877532</c:v>
                </c:pt>
                <c:pt idx="57">
                  <c:v>31.924877532</c:v>
                </c:pt>
                <c:pt idx="58">
                  <c:v>31.924877532</c:v>
                </c:pt>
                <c:pt idx="59">
                  <c:v>31.924877532</c:v>
                </c:pt>
                <c:pt idx="60">
                  <c:v>31.924877532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74-4728-932B-0ED4B8FB2DC6}"/>
            </c:ext>
          </c:extLst>
        </c:ser>
        <c:ser>
          <c:idx val="5"/>
          <c:order val="5"/>
          <c:tx>
            <c:strRef>
              <c:f>buildings_and_datacentre_demand!$B$64</c:f>
              <c:strCache>
                <c:ptCount val="1"/>
                <c:pt idx="0">
                  <c:v>Others</c:v>
                </c:pt>
              </c:strCache>
            </c:strRef>
          </c:tx>
          <c:spPr>
            <a:solidFill>
              <a:srgbClr val="FDADFD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buildings_and_datacentre_demand!$C$64:$BK$64</c:f>
              <c:numCache>
                <c:formatCode>General</c:formatCode>
                <c:ptCount val="61"/>
                <c:pt idx="0">
                  <c:v>5.8279376772000004</c:v>
                </c:pt>
                <c:pt idx="1">
                  <c:v>8.1010518804</c:v>
                </c:pt>
                <c:pt idx="2">
                  <c:v>38.445320307600007</c:v>
                </c:pt>
                <c:pt idx="3">
                  <c:v>46.255498444799997</c:v>
                </c:pt>
                <c:pt idx="4">
                  <c:v>49.073267481249601</c:v>
                </c:pt>
                <c:pt idx="5">
                  <c:v>42.07761549144</c:v>
                </c:pt>
                <c:pt idx="6">
                  <c:v>54.7440595992</c:v>
                </c:pt>
                <c:pt idx="7">
                  <c:v>48.993631682212794</c:v>
                </c:pt>
                <c:pt idx="8">
                  <c:v>55.828587931923408</c:v>
                </c:pt>
                <c:pt idx="9">
                  <c:v>56.152079843256949</c:v>
                </c:pt>
                <c:pt idx="10">
                  <c:v>61.550553600425417</c:v>
                </c:pt>
                <c:pt idx="11">
                  <c:v>95.243489974405193</c:v>
                </c:pt>
                <c:pt idx="12">
                  <c:v>92.012029433587799</c:v>
                </c:pt>
                <c:pt idx="13">
                  <c:v>87.862126751010919</c:v>
                </c:pt>
                <c:pt idx="14">
                  <c:v>67.109867163482136</c:v>
                </c:pt>
                <c:pt idx="15">
                  <c:v>85.786713568961858</c:v>
                </c:pt>
                <c:pt idx="16">
                  <c:v>91.282875897174605</c:v>
                </c:pt>
                <c:pt idx="17">
                  <c:v>104.78074310059139</c:v>
                </c:pt>
                <c:pt idx="18">
                  <c:v>99.421428505798815</c:v>
                </c:pt>
                <c:pt idx="19">
                  <c:v>95.437963354443696</c:v>
                </c:pt>
                <c:pt idx="20">
                  <c:v>96.749689070339258</c:v>
                </c:pt>
                <c:pt idx="21">
                  <c:v>85.243138477609193</c:v>
                </c:pt>
                <c:pt idx="22">
                  <c:v>89.428731458652592</c:v>
                </c:pt>
                <c:pt idx="23">
                  <c:v>91.707817088325555</c:v>
                </c:pt>
                <c:pt idx="24">
                  <c:v>94.865496529051384</c:v>
                </c:pt>
                <c:pt idx="25">
                  <c:v>113.2948738289211</c:v>
                </c:pt>
                <c:pt idx="26">
                  <c:v>125.9781606487213</c:v>
                </c:pt>
                <c:pt idx="27">
                  <c:v>137.89091149538879</c:v>
                </c:pt>
                <c:pt idx="28">
                  <c:v>148.88335402735089</c:v>
                </c:pt>
                <c:pt idx="29">
                  <c:v>160.0478719262338</c:v>
                </c:pt>
                <c:pt idx="30">
                  <c:v>171.38064144143331</c:v>
                </c:pt>
                <c:pt idx="31">
                  <c:v>181.5066323699987</c:v>
                </c:pt>
                <c:pt idx="32">
                  <c:v>193.22650997218369</c:v>
                </c:pt>
                <c:pt idx="33">
                  <c:v>204.19641781194531</c:v>
                </c:pt>
                <c:pt idx="34">
                  <c:v>216.34025960854461</c:v>
                </c:pt>
                <c:pt idx="35">
                  <c:v>227.24998136430861</c:v>
                </c:pt>
                <c:pt idx="36">
                  <c:v>237.3338875084327</c:v>
                </c:pt>
                <c:pt idx="37">
                  <c:v>249.43148126456421</c:v>
                </c:pt>
                <c:pt idx="38">
                  <c:v>261.23424814165662</c:v>
                </c:pt>
                <c:pt idx="39">
                  <c:v>273.95500203639227</c:v>
                </c:pt>
                <c:pt idx="40">
                  <c:v>288.24126963199723</c:v>
                </c:pt>
                <c:pt idx="41">
                  <c:v>299.82620085304802</c:v>
                </c:pt>
                <c:pt idx="42">
                  <c:v>311.71951832529442</c:v>
                </c:pt>
                <c:pt idx="43">
                  <c:v>327.08263195814982</c:v>
                </c:pt>
                <c:pt idx="44">
                  <c:v>340.78835067042672</c:v>
                </c:pt>
                <c:pt idx="45">
                  <c:v>352.42335086739467</c:v>
                </c:pt>
                <c:pt idx="46">
                  <c:v>364.98927758288681</c:v>
                </c:pt>
                <c:pt idx="47">
                  <c:v>373.98255165519538</c:v>
                </c:pt>
                <c:pt idx="48">
                  <c:v>383.71722840081958</c:v>
                </c:pt>
                <c:pt idx="49">
                  <c:v>397.5168263089804</c:v>
                </c:pt>
                <c:pt idx="50">
                  <c:v>405.49127695795761</c:v>
                </c:pt>
                <c:pt idx="51">
                  <c:v>412.64408781863222</c:v>
                </c:pt>
                <c:pt idx="52">
                  <c:v>419.55980449262688</c:v>
                </c:pt>
                <c:pt idx="53">
                  <c:v>425.37392056477768</c:v>
                </c:pt>
                <c:pt idx="54">
                  <c:v>429.66601732347169</c:v>
                </c:pt>
                <c:pt idx="55">
                  <c:v>433.05808059960628</c:v>
                </c:pt>
                <c:pt idx="56">
                  <c:v>435.29180883572081</c:v>
                </c:pt>
                <c:pt idx="57">
                  <c:v>437.21214422949993</c:v>
                </c:pt>
                <c:pt idx="58">
                  <c:v>437.7128190866855</c:v>
                </c:pt>
                <c:pt idx="59">
                  <c:v>439.5535422786939</c:v>
                </c:pt>
                <c:pt idx="60">
                  <c:v>441.40654580441242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74-4728-932B-0ED4B8FB2DC6}"/>
            </c:ext>
          </c:extLst>
        </c:ser>
        <c:ser>
          <c:idx val="6"/>
          <c:order val="6"/>
          <c:tx>
            <c:strRef>
              <c:f>buildings_and_datacentre_demand!$B$65</c:f>
              <c:strCache>
                <c:ptCount val="1"/>
                <c:pt idx="0">
                  <c:v>Solar thermal</c:v>
                </c:pt>
              </c:strCache>
            </c:strRef>
          </c:tx>
          <c:spPr>
            <a:solidFill>
              <a:srgbClr val="ABD7F5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buildings_and_datacentre_demand!$C$65:$BK$65</c:f>
              <c:numCache>
                <c:formatCode>General</c:formatCode>
                <c:ptCount val="61"/>
                <c:pt idx="0">
                  <c:v>106.26532396151759</c:v>
                </c:pt>
                <c:pt idx="1">
                  <c:v>100.36064254176721</c:v>
                </c:pt>
                <c:pt idx="2">
                  <c:v>96.924999528482402</c:v>
                </c:pt>
                <c:pt idx="3">
                  <c:v>91.7038914683976</c:v>
                </c:pt>
                <c:pt idx="4">
                  <c:v>90.632777249512799</c:v>
                </c:pt>
                <c:pt idx="5">
                  <c:v>88.556510941394407</c:v>
                </c:pt>
                <c:pt idx="6">
                  <c:v>89.568024421053593</c:v>
                </c:pt>
                <c:pt idx="7">
                  <c:v>92.417526068810403</c:v>
                </c:pt>
                <c:pt idx="8">
                  <c:v>92.812997812588677</c:v>
                </c:pt>
                <c:pt idx="9">
                  <c:v>94.293041293552278</c:v>
                </c:pt>
                <c:pt idx="10">
                  <c:v>117.8308435444098</c:v>
                </c:pt>
                <c:pt idx="11">
                  <c:v>121.7362180312961</c:v>
                </c:pt>
                <c:pt idx="12">
                  <c:v>125.189464858726</c:v>
                </c:pt>
                <c:pt idx="13">
                  <c:v>128.58744838530239</c:v>
                </c:pt>
                <c:pt idx="14">
                  <c:v>132.1051263697224</c:v>
                </c:pt>
                <c:pt idx="15">
                  <c:v>137.46380288893201</c:v>
                </c:pt>
                <c:pt idx="16">
                  <c:v>124.3894969056856</c:v>
                </c:pt>
                <c:pt idx="17">
                  <c:v>120.6445441852468</c:v>
                </c:pt>
                <c:pt idx="18">
                  <c:v>149.0985213782418</c:v>
                </c:pt>
                <c:pt idx="19">
                  <c:v>159.21302872909541</c:v>
                </c:pt>
                <c:pt idx="20">
                  <c:v>164.30769653369481</c:v>
                </c:pt>
                <c:pt idx="21">
                  <c:v>171.95181110797699</c:v>
                </c:pt>
                <c:pt idx="22">
                  <c:v>179.27267435132541</c:v>
                </c:pt>
                <c:pt idx="23">
                  <c:v>178.5860245232947</c:v>
                </c:pt>
                <c:pt idx="24">
                  <c:v>180.16795830872331</c:v>
                </c:pt>
                <c:pt idx="25">
                  <c:v>181.65837002134751</c:v>
                </c:pt>
                <c:pt idx="26">
                  <c:v>183.08095867374209</c:v>
                </c:pt>
                <c:pt idx="27">
                  <c:v>184.43913333762401</c:v>
                </c:pt>
                <c:pt idx="28">
                  <c:v>185.66409507425169</c:v>
                </c:pt>
                <c:pt idx="29">
                  <c:v>186.83630109622311</c:v>
                </c:pt>
                <c:pt idx="30">
                  <c:v>187.94900293844421</c:v>
                </c:pt>
                <c:pt idx="31">
                  <c:v>189.47377757573099</c:v>
                </c:pt>
                <c:pt idx="32">
                  <c:v>190.95206889273879</c:v>
                </c:pt>
                <c:pt idx="33">
                  <c:v>192.378806433677</c:v>
                </c:pt>
                <c:pt idx="34">
                  <c:v>193.75485643641619</c:v>
                </c:pt>
                <c:pt idx="35">
                  <c:v>195.08076455520231</c:v>
                </c:pt>
                <c:pt idx="36">
                  <c:v>196.3567217773562</c:v>
                </c:pt>
                <c:pt idx="37">
                  <c:v>197.5828295899687</c:v>
                </c:pt>
                <c:pt idx="38">
                  <c:v>198.7589761013522</c:v>
                </c:pt>
                <c:pt idx="39">
                  <c:v>199.88489772115861</c:v>
                </c:pt>
                <c:pt idx="40">
                  <c:v>200.9607497824079</c:v>
                </c:pt>
                <c:pt idx="41">
                  <c:v>201.9864196484271</c:v>
                </c:pt>
                <c:pt idx="42">
                  <c:v>202.96127502061131</c:v>
                </c:pt>
                <c:pt idx="43">
                  <c:v>203.88503863783711</c:v>
                </c:pt>
                <c:pt idx="44">
                  <c:v>204.7573939303096</c:v>
                </c:pt>
                <c:pt idx="45">
                  <c:v>205.5779796642627</c:v>
                </c:pt>
                <c:pt idx="46">
                  <c:v>206.34663955515359</c:v>
                </c:pt>
                <c:pt idx="47">
                  <c:v>207.06306910074761</c:v>
                </c:pt>
                <c:pt idx="48">
                  <c:v>207.72706133662501</c:v>
                </c:pt>
                <c:pt idx="49">
                  <c:v>208.33844542067939</c:v>
                </c:pt>
                <c:pt idx="50">
                  <c:v>208.89710930422871</c:v>
                </c:pt>
                <c:pt idx="51">
                  <c:v>209.40281180466229</c:v>
                </c:pt>
                <c:pt idx="52">
                  <c:v>209.8556164064247</c:v>
                </c:pt>
                <c:pt idx="53">
                  <c:v>210.25550084925021</c:v>
                </c:pt>
                <c:pt idx="54">
                  <c:v>210.60250038625429</c:v>
                </c:pt>
                <c:pt idx="55">
                  <c:v>210.89664184952011</c:v>
                </c:pt>
                <c:pt idx="56">
                  <c:v>211.13802879450151</c:v>
                </c:pt>
                <c:pt idx="57">
                  <c:v>211.32675355780361</c:v>
                </c:pt>
                <c:pt idx="58">
                  <c:v>211.46298198081911</c:v>
                </c:pt>
                <c:pt idx="59">
                  <c:v>211.54675685559531</c:v>
                </c:pt>
                <c:pt idx="60">
                  <c:v>211.57868697945079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74-4728-932B-0ED4B8FB2DC6}"/>
            </c:ext>
          </c:extLst>
        </c:ser>
        <c:ser>
          <c:idx val="7"/>
          <c:order val="7"/>
          <c:tx>
            <c:strRef>
              <c:f>buildings_and_datacentre_demand!$B$66</c:f>
              <c:strCache>
                <c:ptCount val="1"/>
                <c:pt idx="0">
                  <c:v>Biomass</c:v>
                </c:pt>
              </c:strCache>
            </c:strRef>
          </c:tx>
          <c:spPr>
            <a:solidFill>
              <a:srgbClr val="2E8B57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buildings_and_datacentre_demand!$C$66:$BK$66</c:f>
              <c:numCache>
                <c:formatCode>General</c:formatCode>
                <c:ptCount val="61"/>
                <c:pt idx="0">
                  <c:v>2515.1301904477841</c:v>
                </c:pt>
                <c:pt idx="1">
                  <c:v>2417.3584552152879</c:v>
                </c:pt>
                <c:pt idx="2">
                  <c:v>2392.3326903531338</c:v>
                </c:pt>
                <c:pt idx="3">
                  <c:v>2532.7383775409212</c:v>
                </c:pt>
                <c:pt idx="4">
                  <c:v>2572.961038108358</c:v>
                </c:pt>
                <c:pt idx="5">
                  <c:v>2591.20147334884</c:v>
                </c:pt>
                <c:pt idx="6">
                  <c:v>2494.3875766916622</c:v>
                </c:pt>
                <c:pt idx="7">
                  <c:v>2583.278879440797</c:v>
                </c:pt>
                <c:pt idx="8">
                  <c:v>2604.5342119161919</c:v>
                </c:pt>
                <c:pt idx="9">
                  <c:v>2598.0404524058599</c:v>
                </c:pt>
                <c:pt idx="10">
                  <c:v>2899.4708958406181</c:v>
                </c:pt>
                <c:pt idx="11">
                  <c:v>2887.352190302191</c:v>
                </c:pt>
                <c:pt idx="12">
                  <c:v>2730.1974704989238</c:v>
                </c:pt>
                <c:pt idx="13">
                  <c:v>2947.253745048959</c:v>
                </c:pt>
                <c:pt idx="14">
                  <c:v>2959.7165615565932</c:v>
                </c:pt>
                <c:pt idx="15">
                  <c:v>2729.6120824991472</c:v>
                </c:pt>
                <c:pt idx="16">
                  <c:v>2746.2384735005221</c:v>
                </c:pt>
                <c:pt idx="17">
                  <c:v>2647.805061927028</c:v>
                </c:pt>
                <c:pt idx="18">
                  <c:v>2783.0193667579319</c:v>
                </c:pt>
                <c:pt idx="19">
                  <c:v>2743.2054983560738</c:v>
                </c:pt>
                <c:pt idx="20">
                  <c:v>2483.7094019426131</c:v>
                </c:pt>
                <c:pt idx="21">
                  <c:v>2474.6461915310651</c:v>
                </c:pt>
                <c:pt idx="22">
                  <c:v>2216.3578464681468</c:v>
                </c:pt>
                <c:pt idx="23">
                  <c:v>2473.0475500681268</c:v>
                </c:pt>
                <c:pt idx="24">
                  <c:v>2435.909833974069</c:v>
                </c:pt>
                <c:pt idx="25">
                  <c:v>2393.0319046412019</c:v>
                </c:pt>
                <c:pt idx="26">
                  <c:v>2350.5459631701342</c:v>
                </c:pt>
                <c:pt idx="27">
                  <c:v>2308.4504145745432</c:v>
                </c:pt>
                <c:pt idx="28">
                  <c:v>2266.7944178527232</c:v>
                </c:pt>
                <c:pt idx="29">
                  <c:v>2225.8639878767381</c:v>
                </c:pt>
                <c:pt idx="30">
                  <c:v>2185.474036362441</c:v>
                </c:pt>
                <c:pt idx="31">
                  <c:v>2144.600849630137</c:v>
                </c:pt>
                <c:pt idx="32">
                  <c:v>2104.23018383715</c:v>
                </c:pt>
                <c:pt idx="33">
                  <c:v>2064.282591588079</c:v>
                </c:pt>
                <c:pt idx="34">
                  <c:v>2024.8783753208329</c:v>
                </c:pt>
                <c:pt idx="35">
                  <c:v>1985.8757067175691</c:v>
                </c:pt>
                <c:pt idx="36">
                  <c:v>1947.3125444910099</c:v>
                </c:pt>
                <c:pt idx="37">
                  <c:v>1909.161731518828</c:v>
                </c:pt>
                <c:pt idx="38">
                  <c:v>1871.443003313907</c:v>
                </c:pt>
                <c:pt idx="39">
                  <c:v>1834.1689497983691</c:v>
                </c:pt>
                <c:pt idx="40">
                  <c:v>1797.3151565597229</c:v>
                </c:pt>
                <c:pt idx="41">
                  <c:v>1759.499925814212</c:v>
                </c:pt>
                <c:pt idx="42">
                  <c:v>1722.01037328898</c:v>
                </c:pt>
                <c:pt idx="43">
                  <c:v>1684.842658397981</c:v>
                </c:pt>
                <c:pt idx="44">
                  <c:v>1648.01376838139</c:v>
                </c:pt>
                <c:pt idx="45">
                  <c:v>1611.512525659246</c:v>
                </c:pt>
                <c:pt idx="46">
                  <c:v>1575.317324413664</c:v>
                </c:pt>
                <c:pt idx="47">
                  <c:v>1539.4454353858159</c:v>
                </c:pt>
                <c:pt idx="48">
                  <c:v>1503.8736170196869</c:v>
                </c:pt>
                <c:pt idx="49">
                  <c:v>1468.5904496957271</c:v>
                </c:pt>
                <c:pt idx="50">
                  <c:v>1433.592006470089</c:v>
                </c:pt>
                <c:pt idx="51">
                  <c:v>1399.159315937228</c:v>
                </c:pt>
                <c:pt idx="52">
                  <c:v>1365.1241733714701</c:v>
                </c:pt>
                <c:pt idx="53">
                  <c:v>1331.494150461964</c:v>
                </c:pt>
                <c:pt idx="54">
                  <c:v>1298.3026338596339</c:v>
                </c:pt>
                <c:pt idx="55">
                  <c:v>1265.5622567257481</c:v>
                </c:pt>
                <c:pt idx="56">
                  <c:v>1233.879078371695</c:v>
                </c:pt>
                <c:pt idx="57">
                  <c:v>1202.638730309239</c:v>
                </c:pt>
                <c:pt idx="58">
                  <c:v>1171.887735410201</c:v>
                </c:pt>
                <c:pt idx="59">
                  <c:v>1141.657805265465</c:v>
                </c:pt>
                <c:pt idx="60">
                  <c:v>1111.9937966977441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A74-4728-932B-0ED4B8FB2DC6}"/>
            </c:ext>
          </c:extLst>
        </c:ser>
        <c:ser>
          <c:idx val="8"/>
          <c:order val="8"/>
          <c:tx>
            <c:strRef>
              <c:f>buildings_and_datacentre_demand!$B$67</c:f>
              <c:strCache>
                <c:ptCount val="1"/>
                <c:pt idx="0">
                  <c:v>Hydrogen</c:v>
                </c:pt>
              </c:strCache>
            </c:strRef>
          </c:tx>
          <c:spPr>
            <a:solidFill>
              <a:srgbClr val="F67AA3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buildings_and_datacentre_demand!$C$67:$BK$67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1.479748252</c:v>
                </c:pt>
                <c:pt idx="25">
                  <c:v>2.8712402429999999</c:v>
                </c:pt>
                <c:pt idx="26">
                  <c:v>4.1775284360000002</c:v>
                </c:pt>
                <c:pt idx="27">
                  <c:v>5.4016124699999999</c:v>
                </c:pt>
                <c:pt idx="28">
                  <c:v>6.5464392030000003</c:v>
                </c:pt>
                <c:pt idx="29">
                  <c:v>7.6149027739999999</c:v>
                </c:pt>
                <c:pt idx="30">
                  <c:v>8.6098446810000002</c:v>
                </c:pt>
                <c:pt idx="31">
                  <c:v>9.5340538969999997</c:v>
                </c:pt>
                <c:pt idx="32">
                  <c:v>10.390266990000001</c:v>
                </c:pt>
                <c:pt idx="33">
                  <c:v>11.18116829</c:v>
                </c:pt>
                <c:pt idx="34">
                  <c:v>11.90939009</c:v>
                </c:pt>
                <c:pt idx="35">
                  <c:v>12.57751288</c:v>
                </c:pt>
                <c:pt idx="36">
                  <c:v>13.1880656</c:v>
                </c:pt>
                <c:pt idx="37">
                  <c:v>13.74352603</c:v>
                </c:pt>
                <c:pt idx="38">
                  <c:v>14.24632111</c:v>
                </c:pt>
                <c:pt idx="39">
                  <c:v>14.69882745</c:v>
                </c:pt>
                <c:pt idx="40">
                  <c:v>15.10337183</c:v>
                </c:pt>
                <c:pt idx="41">
                  <c:v>15.46223187</c:v>
                </c:pt>
                <c:pt idx="42">
                  <c:v>15.77763674</c:v>
                </c:pt>
                <c:pt idx="43">
                  <c:v>16.051767999999999</c:v>
                </c:pt>
                <c:pt idx="44">
                  <c:v>16.28676068</c:v>
                </c:pt>
                <c:pt idx="45">
                  <c:v>16.48470438</c:v>
                </c:pt>
                <c:pt idx="46">
                  <c:v>16.647644750000001</c:v>
                </c:pt>
                <c:pt idx="47">
                  <c:v>16.777585080000001</c:v>
                </c:pt>
                <c:pt idx="48">
                  <c:v>16.876488269999999</c:v>
                </c:pt>
                <c:pt idx="49">
                  <c:v>16.94627917</c:v>
                </c:pt>
                <c:pt idx="50">
                  <c:v>16.988847320000001</c:v>
                </c:pt>
                <c:pt idx="51">
                  <c:v>17.00605028</c:v>
                </c:pt>
                <c:pt idx="52">
                  <c:v>16.999717660000002</c:v>
                </c:pt>
                <c:pt idx="53">
                  <c:v>16.971656029999998</c:v>
                </c:pt>
                <c:pt idx="54">
                  <c:v>16.923654890000002</c:v>
                </c:pt>
                <c:pt idx="55">
                  <c:v>16.857494119999998</c:v>
                </c:pt>
                <c:pt idx="56">
                  <c:v>16.7749533</c:v>
                </c:pt>
                <c:pt idx="57">
                  <c:v>16.677823549999999</c:v>
                </c:pt>
                <c:pt idx="58">
                  <c:v>16.567922710000001</c:v>
                </c:pt>
                <c:pt idx="59">
                  <c:v>16.447115239999999</c:v>
                </c:pt>
                <c:pt idx="60">
                  <c:v>16.317338840000001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74-4728-932B-0ED4B8FB2DC6}"/>
            </c:ext>
          </c:extLst>
        </c:ser>
        <c:ser>
          <c:idx val="9"/>
          <c:order val="9"/>
          <c:tx>
            <c:strRef>
              <c:f>buildings_and_datacentre_demand!$B$68</c:f>
              <c:strCache>
                <c:ptCount val="1"/>
                <c:pt idx="0">
                  <c:v>Heat</c:v>
                </c:pt>
              </c:strCache>
            </c:strRef>
          </c:tx>
          <c:spPr>
            <a:solidFill>
              <a:srgbClr val="DC143C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buildings_and_datacentre_demand!$C$68:$BK$68</c:f>
              <c:numCache>
                <c:formatCode>General</c:formatCode>
                <c:ptCount val="61"/>
                <c:pt idx="0">
                  <c:v>3802.8276446238001</c:v>
                </c:pt>
                <c:pt idx="1">
                  <c:v>3804.9243572199598</c:v>
                </c:pt>
                <c:pt idx="2">
                  <c:v>3641.013994292281</c:v>
                </c:pt>
                <c:pt idx="3">
                  <c:v>3837.682221225481</c:v>
                </c:pt>
                <c:pt idx="4">
                  <c:v>3866.833669928445</c:v>
                </c:pt>
                <c:pt idx="5">
                  <c:v>3244.4517429245238</c:v>
                </c:pt>
                <c:pt idx="6">
                  <c:v>3536.5126367122198</c:v>
                </c:pt>
                <c:pt idx="7">
                  <c:v>3357.9033936934352</c:v>
                </c:pt>
                <c:pt idx="8">
                  <c:v>3392.8686598949271</c:v>
                </c:pt>
                <c:pt idx="9">
                  <c:v>3318.6343929198879</c:v>
                </c:pt>
                <c:pt idx="10">
                  <c:v>3364.9823750717342</c:v>
                </c:pt>
                <c:pt idx="11">
                  <c:v>3395.116937059347</c:v>
                </c:pt>
                <c:pt idx="12">
                  <c:v>3506.7054688132171</c:v>
                </c:pt>
                <c:pt idx="13">
                  <c:v>3534.2703592336838</c:v>
                </c:pt>
                <c:pt idx="14">
                  <c:v>3490.3082326850872</c:v>
                </c:pt>
                <c:pt idx="15">
                  <c:v>3468.318615131006</c:v>
                </c:pt>
                <c:pt idx="16">
                  <c:v>3381.7189825634882</c:v>
                </c:pt>
                <c:pt idx="17">
                  <c:v>3525.7401808994541</c:v>
                </c:pt>
                <c:pt idx="18">
                  <c:v>4084.2838393502761</c:v>
                </c:pt>
                <c:pt idx="19">
                  <c:v>4063.4293169501252</c:v>
                </c:pt>
                <c:pt idx="20">
                  <c:v>4058.1336485170041</c:v>
                </c:pt>
                <c:pt idx="21">
                  <c:v>4318.5526715715296</c:v>
                </c:pt>
                <c:pt idx="22">
                  <c:v>4397.7313228697512</c:v>
                </c:pt>
                <c:pt idx="23">
                  <c:v>4398.2128262691967</c:v>
                </c:pt>
                <c:pt idx="24">
                  <c:v>4473.6509167897966</c:v>
                </c:pt>
                <c:pt idx="25">
                  <c:v>4547.1175777880844</c:v>
                </c:pt>
                <c:pt idx="26">
                  <c:v>4638.0019831086429</c:v>
                </c:pt>
                <c:pt idx="27">
                  <c:v>4729.4134022022517</c:v>
                </c:pt>
                <c:pt idx="28">
                  <c:v>4789.9947916589499</c:v>
                </c:pt>
                <c:pt idx="29">
                  <c:v>4882.4055139229413</c:v>
                </c:pt>
                <c:pt idx="30">
                  <c:v>4976.3501490160033</c:v>
                </c:pt>
                <c:pt idx="31">
                  <c:v>5039.017219737857</c:v>
                </c:pt>
                <c:pt idx="32">
                  <c:v>5134.5238798426917</c:v>
                </c:pt>
                <c:pt idx="33">
                  <c:v>5197.0375438379542</c:v>
                </c:pt>
                <c:pt idx="34">
                  <c:v>5293.820837110834</c:v>
                </c:pt>
                <c:pt idx="35">
                  <c:v>5357.1525976198618</c:v>
                </c:pt>
                <c:pt idx="36">
                  <c:v>5396.2384866165521</c:v>
                </c:pt>
                <c:pt idx="37">
                  <c:v>5469.7627193275248</c:v>
                </c:pt>
                <c:pt idx="38">
                  <c:v>5508.1658776307358</c:v>
                </c:pt>
                <c:pt idx="39">
                  <c:v>5545.8947475731829</c:v>
                </c:pt>
                <c:pt idx="40">
                  <c:v>5618.3062284790631</c:v>
                </c:pt>
                <c:pt idx="41">
                  <c:v>5629.9068814589946</c:v>
                </c:pt>
                <c:pt idx="42">
                  <c:v>5640.831634003438</c:v>
                </c:pt>
                <c:pt idx="43">
                  <c:v>5685.6695967223714</c:v>
                </c:pt>
                <c:pt idx="44">
                  <c:v>5695.1594570348798</c:v>
                </c:pt>
                <c:pt idx="45">
                  <c:v>5703.7729222947264</c:v>
                </c:pt>
                <c:pt idx="46">
                  <c:v>5745.2688691550347</c:v>
                </c:pt>
                <c:pt idx="47">
                  <c:v>5752.0027632691981</c:v>
                </c:pt>
                <c:pt idx="48">
                  <c:v>5757.6423637633179</c:v>
                </c:pt>
                <c:pt idx="49">
                  <c:v>5795.0532374799404</c:v>
                </c:pt>
                <c:pt idx="50">
                  <c:v>5798.3383965611274</c:v>
                </c:pt>
                <c:pt idx="51">
                  <c:v>5800.3225919783335</c:v>
                </c:pt>
                <c:pt idx="52">
                  <c:v>5801.0053764444756</c:v>
                </c:pt>
                <c:pt idx="53">
                  <c:v>5800.4088835354514</c:v>
                </c:pt>
                <c:pt idx="54">
                  <c:v>5798.5237530502454</c:v>
                </c:pt>
                <c:pt idx="55">
                  <c:v>5795.3541879387112</c:v>
                </c:pt>
                <c:pt idx="56">
                  <c:v>5790.9268213320793</c:v>
                </c:pt>
                <c:pt idx="57">
                  <c:v>5785.323779488861</c:v>
                </c:pt>
                <c:pt idx="58">
                  <c:v>5778.6884543980404</c:v>
                </c:pt>
                <c:pt idx="59">
                  <c:v>5771.1007408932228</c:v>
                </c:pt>
                <c:pt idx="60">
                  <c:v>5762.6389274831618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A74-4728-932B-0ED4B8FB2DC6}"/>
            </c:ext>
          </c:extLst>
        </c:ser>
        <c:ser>
          <c:idx val="10"/>
          <c:order val="10"/>
          <c:tx>
            <c:strRef>
              <c:f>buildings_and_datacentre_demand!$B$70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rgbClr val="FFD757"/>
            </a:solid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buildings_and_datacentre_demand!$C$70:$BK$70</c:f>
              <c:numCache>
                <c:formatCode>General</c:formatCode>
                <c:ptCount val="61"/>
                <c:pt idx="0">
                  <c:v>14645.0081654633</c:v>
                </c:pt>
                <c:pt idx="1">
                  <c:v>15035.18594273298</c:v>
                </c:pt>
                <c:pt idx="2">
                  <c:v>15590.477155544741</c:v>
                </c:pt>
                <c:pt idx="3">
                  <c:v>15919.540778539649</c:v>
                </c:pt>
                <c:pt idx="4">
                  <c:v>16485.198296810941</c:v>
                </c:pt>
                <c:pt idx="5">
                  <c:v>17220.841017646911</c:v>
                </c:pt>
                <c:pt idx="6">
                  <c:v>17591.888614416788</c:v>
                </c:pt>
                <c:pt idx="7">
                  <c:v>18489.55541285887</c:v>
                </c:pt>
                <c:pt idx="8">
                  <c:v>18771.56760211146</c:v>
                </c:pt>
                <c:pt idx="9">
                  <c:v>18988.804566188501</c:v>
                </c:pt>
                <c:pt idx="10">
                  <c:v>19815.84744163862</c:v>
                </c:pt>
                <c:pt idx="11">
                  <c:v>20058.539528741301</c:v>
                </c:pt>
                <c:pt idx="12">
                  <c:v>20370.58579516031</c:v>
                </c:pt>
                <c:pt idx="13">
                  <c:v>20929.219285640491</c:v>
                </c:pt>
                <c:pt idx="14">
                  <c:v>21433.018967979278</c:v>
                </c:pt>
                <c:pt idx="15">
                  <c:v>21716.196678997228</c:v>
                </c:pt>
                <c:pt idx="16">
                  <c:v>22367.455557295882</c:v>
                </c:pt>
                <c:pt idx="17">
                  <c:v>22676.117652966779</c:v>
                </c:pt>
                <c:pt idx="18">
                  <c:v>23709.57018507479</c:v>
                </c:pt>
                <c:pt idx="19">
                  <c:v>24019.907251233391</c:v>
                </c:pt>
                <c:pt idx="20">
                  <c:v>24151.415621537712</c:v>
                </c:pt>
                <c:pt idx="21">
                  <c:v>25088.820042479681</c:v>
                </c:pt>
                <c:pt idx="22">
                  <c:v>26098.805625923069</c:v>
                </c:pt>
                <c:pt idx="23">
                  <c:v>24606.481517331202</c:v>
                </c:pt>
                <c:pt idx="24">
                  <c:v>25308.04064744234</c:v>
                </c:pt>
                <c:pt idx="25">
                  <c:v>25952.211175498029</c:v>
                </c:pt>
                <c:pt idx="26">
                  <c:v>26543.537949716221</c:v>
                </c:pt>
                <c:pt idx="27">
                  <c:v>27117.98722561451</c:v>
                </c:pt>
                <c:pt idx="28">
                  <c:v>27558.17917254414</c:v>
                </c:pt>
                <c:pt idx="29">
                  <c:v>28010.732187172602</c:v>
                </c:pt>
                <c:pt idx="30">
                  <c:v>28477.765303045631</c:v>
                </c:pt>
                <c:pt idx="31">
                  <c:v>28963.06864517953</c:v>
                </c:pt>
                <c:pt idx="32">
                  <c:v>29467.688138258982</c:v>
                </c:pt>
                <c:pt idx="33">
                  <c:v>29883.866806409551</c:v>
                </c:pt>
                <c:pt idx="34">
                  <c:v>30322.208449280592</c:v>
                </c:pt>
                <c:pt idx="35">
                  <c:v>30722.913426787931</c:v>
                </c:pt>
                <c:pt idx="36">
                  <c:v>31181.658611940438</c:v>
                </c:pt>
                <c:pt idx="37">
                  <c:v>31555.54279330502</c:v>
                </c:pt>
                <c:pt idx="38">
                  <c:v>31951.9582956628</c:v>
                </c:pt>
                <c:pt idx="39">
                  <c:v>32311.600364718899</c:v>
                </c:pt>
                <c:pt idx="40">
                  <c:v>32696.29921387892</c:v>
                </c:pt>
                <c:pt idx="41">
                  <c:v>32994.737263680108</c:v>
                </c:pt>
                <c:pt idx="42">
                  <c:v>33319.767805359486</c:v>
                </c:pt>
                <c:pt idx="43">
                  <c:v>33607.096518715982</c:v>
                </c:pt>
                <c:pt idx="44">
                  <c:v>33922.208329073161</c:v>
                </c:pt>
                <c:pt idx="45">
                  <c:v>34148.483126716623</c:v>
                </c:pt>
                <c:pt idx="46">
                  <c:v>34402.334392316363</c:v>
                </c:pt>
                <c:pt idx="47">
                  <c:v>34617.29013012303</c:v>
                </c:pt>
                <c:pt idx="48">
                  <c:v>34860.468215817957</c:v>
                </c:pt>
                <c:pt idx="49">
                  <c:v>35011.33267342997</c:v>
                </c:pt>
                <c:pt idx="50">
                  <c:v>35190.946601813193</c:v>
                </c:pt>
                <c:pt idx="51">
                  <c:v>35328.370002405769</c:v>
                </c:pt>
                <c:pt idx="52">
                  <c:v>35494.15940152746</c:v>
                </c:pt>
                <c:pt idx="53">
                  <c:v>35566.491725888089</c:v>
                </c:pt>
                <c:pt idx="54">
                  <c:v>35667.991153911993</c:v>
                </c:pt>
                <c:pt idx="55">
                  <c:v>35729.015661267324</c:v>
                </c:pt>
                <c:pt idx="56">
                  <c:v>35819.265336459197</c:v>
                </c:pt>
                <c:pt idx="57">
                  <c:v>35817.143391600213</c:v>
                </c:pt>
                <c:pt idx="58">
                  <c:v>35845.343816081579</c:v>
                </c:pt>
                <c:pt idx="59">
                  <c:v>35835.971287116197</c:v>
                </c:pt>
                <c:pt idx="60">
                  <c:v>35857.414382510011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74-4728-932B-0ED4B8FB2DC6}"/>
            </c:ext>
          </c:extLst>
        </c:ser>
        <c:ser>
          <c:idx val="11"/>
          <c:order val="11"/>
          <c:tx>
            <c:strRef>
              <c:f>buildings_and_datacentre_demand!$B$71</c:f>
              <c:strCache>
                <c:ptCount val="1"/>
                <c:pt idx="0">
                  <c:v>Electricity - Data centres, including AI</c:v>
                </c:pt>
              </c:strCache>
            </c:strRef>
          </c:tx>
          <c:spPr>
            <a:pattFill prst="wdDnDiag">
              <a:fgClr>
                <a:srgbClr val="EC62BE"/>
              </a:fgClr>
              <a:bgClr>
                <a:srgbClr val="FFFFFF"/>
              </a:bgClr>
            </a:pattFill>
            <a:ln>
              <a:noFill/>
            </a:ln>
          </c:spPr>
          <c:cat>
            <c:numRef>
              <c:f>buildings_and_datacentre_demand!$C$58:$BK$58</c:f>
              <c:numCache>
                <c:formatCode>General</c:formatCode>
                <c:ptCount val="6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2057</c:v>
                </c:pt>
                <c:pt idx="58">
                  <c:v>2058</c:v>
                </c:pt>
                <c:pt idx="59">
                  <c:v>2059</c:v>
                </c:pt>
                <c:pt idx="60">
                  <c:v>2060</c:v>
                </c:pt>
              </c:numCache>
            </c:numRef>
          </c:cat>
          <c:val>
            <c:numRef>
              <c:f>buildings_and_datacentre_demand!$C$71:$BK$71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1797.617299665234</c:v>
                </c:pt>
                <c:pt idx="24">
                  <c:v>2021.519534355853</c:v>
                </c:pt>
                <c:pt idx="25">
                  <c:v>2356.6917240823932</c:v>
                </c:pt>
                <c:pt idx="26">
                  <c:v>2730.9039323635811</c:v>
                </c:pt>
                <c:pt idx="27">
                  <c:v>3159.4765969568898</c:v>
                </c:pt>
                <c:pt idx="28">
                  <c:v>3653.3075813288428</c:v>
                </c:pt>
                <c:pt idx="29">
                  <c:v>4123.2884746984182</c:v>
                </c:pt>
                <c:pt idx="30">
                  <c:v>4599.5971313947757</c:v>
                </c:pt>
                <c:pt idx="31">
                  <c:v>4838.9579702428309</c:v>
                </c:pt>
                <c:pt idx="32">
                  <c:v>5089.6364254765294</c:v>
                </c:pt>
                <c:pt idx="33">
                  <c:v>5341.8156906710255</c:v>
                </c:pt>
                <c:pt idx="34">
                  <c:v>5607.6847989451871</c:v>
                </c:pt>
                <c:pt idx="35">
                  <c:v>5753.3867416293142</c:v>
                </c:pt>
                <c:pt idx="36">
                  <c:v>5909.9213252648187</c:v>
                </c:pt>
                <c:pt idx="37">
                  <c:v>6071.1347817345477</c:v>
                </c:pt>
                <c:pt idx="38">
                  <c:v>6237.1813576389413</c:v>
                </c:pt>
                <c:pt idx="39">
                  <c:v>6408.220889858163</c:v>
                </c:pt>
                <c:pt idx="40">
                  <c:v>6503.4268465451269</c:v>
                </c:pt>
                <c:pt idx="41">
                  <c:v>6600.087020514492</c:v>
                </c:pt>
                <c:pt idx="42">
                  <c:v>6698.2243261994436</c:v>
                </c:pt>
                <c:pt idx="43">
                  <c:v>6797.7587641623522</c:v>
                </c:pt>
                <c:pt idx="44">
                  <c:v>6898.813392962832</c:v>
                </c:pt>
                <c:pt idx="45">
                  <c:v>6928.3551858634519</c:v>
                </c:pt>
                <c:pt idx="46">
                  <c:v>6958.0362619832058</c:v>
                </c:pt>
                <c:pt idx="47">
                  <c:v>6987.8573467451561</c:v>
                </c:pt>
                <c:pt idx="48">
                  <c:v>7017.8191686965101</c:v>
                </c:pt>
                <c:pt idx="49">
                  <c:v>7047.9224594462921</c:v>
                </c:pt>
                <c:pt idx="50">
                  <c:v>7078.1679587471071</c:v>
                </c:pt>
                <c:pt idx="51">
                  <c:v>7108.5564064748787</c:v>
                </c:pt>
                <c:pt idx="52">
                  <c:v>7139.088546776723</c:v>
                </c:pt>
                <c:pt idx="53">
                  <c:v>7169.7651321017811</c:v>
                </c:pt>
                <c:pt idx="54">
                  <c:v>7200.5869146700643</c:v>
                </c:pt>
                <c:pt idx="55">
                  <c:v>7231.5546527194474</c:v>
                </c:pt>
                <c:pt idx="56">
                  <c:v>7262.6691098125966</c:v>
                </c:pt>
                <c:pt idx="57">
                  <c:v>7293.9310548609374</c:v>
                </c:pt>
                <c:pt idx="58">
                  <c:v>7325.341256794768</c:v>
                </c:pt>
                <c:pt idx="59">
                  <c:v>7356.9004930622395</c:v>
                </c:pt>
                <c:pt idx="60">
                  <c:v>7388.5076977565477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A74-4728-932B-0ED4B8FB2D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600001"/>
        <c:axId val="52600002"/>
      </c:areaChart>
      <c:catAx>
        <c:axId val="5260000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>
            <a:solidFill>
              <a:srgbClr val="BEBEBE"/>
            </a:solidFill>
          </a:ln>
        </c:spPr>
        <c:txPr>
          <a:bodyPr/>
          <a:lstStyle/>
          <a:p>
            <a:pPr>
              <a:defRPr sz="1100" baseline="0">
                <a:solidFill>
                  <a:srgbClr val="323232"/>
                </a:solidFill>
                <a:latin typeface="Segoe UI"/>
              </a:defRPr>
            </a:pPr>
            <a:endParaRPr lang="en-US"/>
          </a:p>
        </c:txPr>
        <c:crossAx val="52600002"/>
        <c:crosses val="autoZero"/>
        <c:auto val="1"/>
        <c:lblAlgn val="ctr"/>
        <c:lblOffset val="100"/>
        <c:tickLblSkip val="10"/>
        <c:noMultiLvlLbl val="0"/>
      </c:catAx>
      <c:valAx>
        <c:axId val="52600002"/>
        <c:scaling>
          <c:orientation val="minMax"/>
          <c:max val="70000"/>
          <c:min val="0"/>
        </c:scaling>
        <c:delete val="0"/>
        <c:axPos val="l"/>
        <c:majorGridlines>
          <c:spPr>
            <a:ln>
              <a:solidFill>
                <a:srgbClr val="BEBEBE"/>
              </a:solidFill>
            </a:ln>
          </c:spPr>
        </c:majorGridlines>
        <c:numFmt formatCode="#\ ###\ ###\ ##0" sourceLinked="0"/>
        <c:majorTickMark val="none"/>
        <c:minorTickMark val="none"/>
        <c:tickLblPos val="low"/>
        <c:spPr>
          <a:ln w="12700">
            <a:solidFill>
              <a:srgbClr val="323232"/>
            </a:solidFill>
            <a:prstDash val="sysDash"/>
          </a:ln>
        </c:spPr>
        <c:txPr>
          <a:bodyPr/>
          <a:lstStyle/>
          <a:p>
            <a:pPr>
              <a:defRPr sz="1100" baseline="0">
                <a:solidFill>
                  <a:srgbClr val="323232"/>
                </a:solidFill>
                <a:latin typeface="Segoe UI"/>
              </a:defRPr>
            </a:pPr>
            <a:endParaRPr lang="en-US"/>
          </a:p>
        </c:txPr>
        <c:crossAx val="52600001"/>
        <c:crossesAt val="23"/>
        <c:crossBetween val="midCat"/>
      </c:valAx>
    </c:plotArea>
    <c:legend>
      <c:legendPos val="r"/>
      <c:layout>
        <c:manualLayout>
          <c:xMode val="edge"/>
          <c:yMode val="edge"/>
          <c:x val="0.66449383931175265"/>
          <c:y val="1.5271109404007426E-2"/>
          <c:w val="0.32346912365121022"/>
          <c:h val="0.98472878390201224"/>
        </c:manualLayout>
      </c:layout>
      <c:overlay val="0"/>
      <c:txPr>
        <a:bodyPr/>
        <a:lstStyle/>
        <a:p>
          <a:pPr>
            <a:defRPr sz="1050" baseline="0">
              <a:latin typeface="Segoe UI"/>
            </a:defRPr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Electricity_consumption!$B$77</c:f>
              <c:strCache>
                <c:ptCount val="1"/>
                <c:pt idx="0">
                  <c:v>…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Electricity_consumption!$C$76:$H$76</c:f>
              <c:strCache>
                <c:ptCount val="6"/>
                <c:pt idx="0">
                  <c:v>2022</c:v>
                </c:pt>
                <c:pt idx="2">
                  <c:v>2060 REF</c:v>
                </c:pt>
                <c:pt idx="3">
                  <c:v>-</c:v>
                </c:pt>
                <c:pt idx="4">
                  <c:v>+</c:v>
                </c:pt>
                <c:pt idx="5">
                  <c:v>2060 TGT</c:v>
                </c:pt>
              </c:strCache>
            </c:strRef>
          </c:cat>
          <c:val>
            <c:numRef>
              <c:f>Electricity_consumption!$C$77:$H$77</c:f>
              <c:numCache>
                <c:formatCode>0</c:formatCode>
                <c:ptCount val="6"/>
                <c:pt idx="1">
                  <c:v>16519.583333333332</c:v>
                </c:pt>
                <c:pt idx="3">
                  <c:v>28376.194444444442</c:v>
                </c:pt>
                <c:pt idx="4">
                  <c:v>28376.194444444442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F3-463F-BE7C-1B2952DF95A7}"/>
            </c:ext>
          </c:extLst>
        </c:ser>
        <c:ser>
          <c:idx val="7"/>
          <c:order val="3"/>
          <c:tx>
            <c:strRef>
              <c:f>Electricity_consumption!$B$85</c:f>
              <c:strCache>
                <c:ptCount val="1"/>
                <c:pt idx="0">
                  <c:v>Non-specified</c:v>
                </c:pt>
              </c:strCache>
            </c:strRef>
          </c:tx>
          <c:spPr>
            <a:solidFill>
              <a:srgbClr val="8A8A8A"/>
            </a:solidFill>
            <a:ln>
              <a:noFill/>
            </a:ln>
            <a:effectLst/>
          </c:spPr>
          <c:invertIfNegative val="0"/>
          <c:cat>
            <c:strRef>
              <c:f>Electricity_consumption!$C$76:$H$76</c:f>
              <c:strCache>
                <c:ptCount val="6"/>
                <c:pt idx="0">
                  <c:v>2022</c:v>
                </c:pt>
                <c:pt idx="2">
                  <c:v>2060 REF</c:v>
                </c:pt>
                <c:pt idx="3">
                  <c:v>-</c:v>
                </c:pt>
                <c:pt idx="4">
                  <c:v>+</c:v>
                </c:pt>
                <c:pt idx="5">
                  <c:v>2060 TGT</c:v>
                </c:pt>
              </c:strCache>
            </c:strRef>
          </c:cat>
          <c:val>
            <c:numRef>
              <c:f>Electricity_consumption!$C$85:$H$85</c:f>
              <c:numCache>
                <c:formatCode>0</c:formatCode>
                <c:ptCount val="6"/>
                <c:pt idx="0">
                  <c:v>1147.5277777777778</c:v>
                </c:pt>
                <c:pt idx="1">
                  <c:v>438.55555555555543</c:v>
                </c:pt>
                <c:pt idx="2">
                  <c:v>1586.0833333333333</c:v>
                </c:pt>
                <c:pt idx="3">
                  <c:v>252.63888888888891</c:v>
                </c:pt>
                <c:pt idx="4">
                  <c:v>0</c:v>
                </c:pt>
                <c:pt idx="5">
                  <c:v>1333.4444444444443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F3-463F-BE7C-1B2952DF95A7}"/>
            </c:ext>
          </c:extLst>
        </c:ser>
        <c:ser>
          <c:idx val="6"/>
          <c:order val="4"/>
          <c:tx>
            <c:strRef>
              <c:f>Electricity_consumption!$B$84</c:f>
              <c:strCache>
                <c:ptCount val="1"/>
                <c:pt idx="0">
                  <c:v>Agriculture</c:v>
                </c:pt>
              </c:strCache>
            </c:strRef>
          </c:tx>
          <c:spPr>
            <a:solidFill>
              <a:srgbClr val="00A249"/>
            </a:solidFill>
            <a:ln>
              <a:noFill/>
            </a:ln>
            <a:effectLst/>
          </c:spPr>
          <c:invertIfNegative val="0"/>
          <c:cat>
            <c:strRef>
              <c:f>Electricity_consumption!$C$76:$H$76</c:f>
              <c:strCache>
                <c:ptCount val="6"/>
                <c:pt idx="0">
                  <c:v>2022</c:v>
                </c:pt>
                <c:pt idx="2">
                  <c:v>2060 REF</c:v>
                </c:pt>
                <c:pt idx="3">
                  <c:v>-</c:v>
                </c:pt>
                <c:pt idx="4">
                  <c:v>+</c:v>
                </c:pt>
                <c:pt idx="5">
                  <c:v>2060 TGT</c:v>
                </c:pt>
              </c:strCache>
            </c:strRef>
          </c:cat>
          <c:val>
            <c:numRef>
              <c:f>Electricity_consumption!$C$84:$H$84</c:f>
              <c:numCache>
                <c:formatCode>0</c:formatCode>
                <c:ptCount val="6"/>
                <c:pt idx="0">
                  <c:v>340.05555555555554</c:v>
                </c:pt>
                <c:pt idx="1">
                  <c:v>124.97222222222217</c:v>
                </c:pt>
                <c:pt idx="2">
                  <c:v>465.02777777777771</c:v>
                </c:pt>
                <c:pt idx="3">
                  <c:v>0</c:v>
                </c:pt>
                <c:pt idx="4">
                  <c:v>148.5</c:v>
                </c:pt>
                <c:pt idx="5">
                  <c:v>613.52777777777771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F3-463F-BE7C-1B2952DF95A7}"/>
            </c:ext>
          </c:extLst>
        </c:ser>
        <c:ser>
          <c:idx val="3"/>
          <c:order val="5"/>
          <c:tx>
            <c:strRef>
              <c:f>Electricity_consumption!$B$80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rgbClr val="E11936"/>
            </a:solidFill>
            <a:ln>
              <a:noFill/>
            </a:ln>
            <a:effectLst/>
          </c:spPr>
          <c:invertIfNegative val="0"/>
          <c:cat>
            <c:strRef>
              <c:f>Electricity_consumption!$C$76:$H$76</c:f>
              <c:strCache>
                <c:ptCount val="6"/>
                <c:pt idx="0">
                  <c:v>2022</c:v>
                </c:pt>
                <c:pt idx="2">
                  <c:v>2060 REF</c:v>
                </c:pt>
                <c:pt idx="3">
                  <c:v>-</c:v>
                </c:pt>
                <c:pt idx="4">
                  <c:v>+</c:v>
                </c:pt>
                <c:pt idx="5">
                  <c:v>2060 TGT</c:v>
                </c:pt>
              </c:strCache>
            </c:strRef>
          </c:cat>
          <c:val>
            <c:numRef>
              <c:f>Electricity_consumption!$C$80:$H$80</c:f>
              <c:numCache>
                <c:formatCode>0</c:formatCode>
                <c:ptCount val="6"/>
                <c:pt idx="0">
                  <c:v>7425.7222222222217</c:v>
                </c:pt>
                <c:pt idx="1">
                  <c:v>4270.8611111111104</c:v>
                </c:pt>
                <c:pt idx="2">
                  <c:v>11696.583333333332</c:v>
                </c:pt>
                <c:pt idx="3">
                  <c:v>0</c:v>
                </c:pt>
                <c:pt idx="4">
                  <c:v>2013.2777777777792</c:v>
                </c:pt>
                <c:pt idx="5">
                  <c:v>13709.861111111111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F3-463F-BE7C-1B2952DF95A7}"/>
            </c:ext>
          </c:extLst>
        </c:ser>
        <c:ser>
          <c:idx val="8"/>
          <c:order val="6"/>
          <c:tx>
            <c:strRef>
              <c:f>Electricity_consumption!$B$83</c:f>
              <c:strCache>
                <c:ptCount val="1"/>
                <c:pt idx="0">
                  <c:v>Data centers</c:v>
                </c:pt>
              </c:strCache>
            </c:strRef>
          </c:tx>
          <c:spPr>
            <a:solidFill>
              <a:srgbClr val="511260"/>
            </a:solidFill>
            <a:ln>
              <a:noFill/>
            </a:ln>
            <a:effectLst/>
          </c:spPr>
          <c:invertIfNegative val="0"/>
          <c:val>
            <c:numRef>
              <c:f>Electricity_consumption!$C$83:$H$83</c:f>
              <c:numCache>
                <c:formatCode>0</c:formatCode>
                <c:ptCount val="6"/>
                <c:pt idx="0">
                  <c:v>0</c:v>
                </c:pt>
                <c:pt idx="1">
                  <c:v>2052.3611111111109</c:v>
                </c:pt>
                <c:pt idx="2">
                  <c:v>2052.3611111111109</c:v>
                </c:pt>
                <c:pt idx="3">
                  <c:v>0</c:v>
                </c:pt>
                <c:pt idx="4">
                  <c:v>0</c:v>
                </c:pt>
                <c:pt idx="5">
                  <c:v>2052.3611111111109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F3-463F-BE7C-1B2952DF95A7}"/>
            </c:ext>
          </c:extLst>
        </c:ser>
        <c:ser>
          <c:idx val="5"/>
          <c:order val="7"/>
          <c:tx>
            <c:strRef>
              <c:f>Electricity_consumption!$B$82</c:f>
              <c:strCache>
                <c:ptCount val="1"/>
                <c:pt idx="0">
                  <c:v>Buildings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Electricity_consumption!$C$76:$H$76</c:f>
              <c:strCache>
                <c:ptCount val="6"/>
                <c:pt idx="0">
                  <c:v>2022</c:v>
                </c:pt>
                <c:pt idx="2">
                  <c:v>2060 REF</c:v>
                </c:pt>
                <c:pt idx="3">
                  <c:v>-</c:v>
                </c:pt>
                <c:pt idx="4">
                  <c:v>+</c:v>
                </c:pt>
                <c:pt idx="5">
                  <c:v>2060 TGT</c:v>
                </c:pt>
              </c:strCache>
            </c:strRef>
          </c:cat>
          <c:val>
            <c:numRef>
              <c:f>Electricity_consumption!$C$82:$H$82</c:f>
              <c:numCache>
                <c:formatCode>0</c:formatCode>
                <c:ptCount val="6"/>
                <c:pt idx="0">
                  <c:v>7249.6666666666661</c:v>
                </c:pt>
                <c:pt idx="1">
                  <c:v>3111.6944444444453</c:v>
                </c:pt>
                <c:pt idx="2">
                  <c:v>10361.361111111111</c:v>
                </c:pt>
                <c:pt idx="3">
                  <c:v>399.88888888888869</c:v>
                </c:pt>
                <c:pt idx="4">
                  <c:v>0</c:v>
                </c:pt>
                <c:pt idx="5">
                  <c:v>9961.4722222222226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F3-463F-BE7C-1B2952DF95A7}"/>
            </c:ext>
          </c:extLst>
        </c:ser>
        <c:ser>
          <c:idx val="4"/>
          <c:order val="8"/>
          <c:tx>
            <c:strRef>
              <c:f>Electricity_consumption!$B$81</c:f>
              <c:strCache>
                <c:ptCount val="1"/>
                <c:pt idx="0">
                  <c:v>Transport</c:v>
                </c:pt>
              </c:strCache>
            </c:strRef>
          </c:tx>
          <c:spPr>
            <a:solidFill>
              <a:srgbClr val="0C8BBC"/>
            </a:solidFill>
            <a:ln>
              <a:noFill/>
            </a:ln>
            <a:effectLst/>
          </c:spPr>
          <c:invertIfNegative val="0"/>
          <c:cat>
            <c:strRef>
              <c:f>Electricity_consumption!$C$76:$H$76</c:f>
              <c:strCache>
                <c:ptCount val="6"/>
                <c:pt idx="0">
                  <c:v>2022</c:v>
                </c:pt>
                <c:pt idx="2">
                  <c:v>2060 REF</c:v>
                </c:pt>
                <c:pt idx="3">
                  <c:v>-</c:v>
                </c:pt>
                <c:pt idx="4">
                  <c:v>+</c:v>
                </c:pt>
                <c:pt idx="5">
                  <c:v>2060 TGT</c:v>
                </c:pt>
              </c:strCache>
            </c:strRef>
          </c:cat>
          <c:val>
            <c:numRef>
              <c:f>Electricity_consumption!$C$81:$H$81</c:f>
              <c:numCache>
                <c:formatCode>0</c:formatCode>
                <c:ptCount val="6"/>
                <c:pt idx="0">
                  <c:v>356.61111111111109</c:v>
                </c:pt>
                <c:pt idx="1">
                  <c:v>2510.6944444444443</c:v>
                </c:pt>
                <c:pt idx="2">
                  <c:v>2867.3055555555552</c:v>
                </c:pt>
                <c:pt idx="3">
                  <c:v>0</c:v>
                </c:pt>
                <c:pt idx="4">
                  <c:v>1883.8611111111118</c:v>
                </c:pt>
                <c:pt idx="5">
                  <c:v>4751.166666666667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F3-463F-BE7C-1B2952DF9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2963423"/>
        <c:axId val="2092968703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Electricity_consumption!$B$78</c15:sqref>
                        </c15:formulaRef>
                      </c:ext>
                    </c:extLst>
                    <c:strCache>
                      <c:ptCount val="1"/>
                      <c:pt idx="0">
                        <c:v>Own-use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Electricity_consumption!$C$76:$H$76</c15:sqref>
                        </c15:formulaRef>
                      </c:ext>
                    </c:extLst>
                    <c:strCache>
                      <c:ptCount val="6"/>
                      <c:pt idx="0">
                        <c:v>2022</c:v>
                      </c:pt>
                      <c:pt idx="2">
                        <c:v>2060 REF</c:v>
                      </c:pt>
                      <c:pt idx="3">
                        <c:v>-</c:v>
                      </c:pt>
                      <c:pt idx="4">
                        <c:v>+</c:v>
                      </c:pt>
                      <c:pt idx="5">
                        <c:v>2060 TGT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Electricity_consumption!$C$78:$H$78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1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A1F3-463F-BE7C-1B2952DF95A7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Electricity_consumption!$B$79</c15:sqref>
                        </c15:formulaRef>
                      </c:ext>
                    </c:extLst>
                    <c:strCache>
                      <c:ptCount val="1"/>
                      <c:pt idx="0">
                        <c:v>Losses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Electricity_consumption!$C$76:$H$76</c15:sqref>
                        </c15:formulaRef>
                      </c:ext>
                    </c:extLst>
                    <c:strCache>
                      <c:ptCount val="6"/>
                      <c:pt idx="0">
                        <c:v>2022</c:v>
                      </c:pt>
                      <c:pt idx="2">
                        <c:v>2060 REF</c:v>
                      </c:pt>
                      <c:pt idx="3">
                        <c:v>-</c:v>
                      </c:pt>
                      <c:pt idx="4">
                        <c:v>+</c:v>
                      </c:pt>
                      <c:pt idx="5">
                        <c:v>2060 TGT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Electricity_consumption!$C$79:$H$79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1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A1F3-463F-BE7C-1B2952DF95A7}"/>
                  </c:ext>
                </c:extLst>
              </c15:ser>
            </c15:filteredBarSeries>
          </c:ext>
        </c:extLst>
      </c:barChart>
      <c:catAx>
        <c:axId val="2092963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968703"/>
        <c:crosses val="autoZero"/>
        <c:auto val="1"/>
        <c:lblAlgn val="ctr"/>
        <c:lblOffset val="100"/>
        <c:noMultiLvlLbl val="0"/>
      </c:catAx>
      <c:valAx>
        <c:axId val="2092968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963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5.6337529907060327E-2"/>
          <c:y val="0.91097460090032689"/>
          <c:w val="0.89789868932666295"/>
          <c:h val="6.07284386330051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1.7468149854718635E-2"/>
          <c:y val="0.13452030139962018"/>
          <c:w val="0.9737977752179221"/>
          <c:h val="0.85426967348374494"/>
        </c:manualLayout>
      </c:layout>
      <c:areaChart>
        <c:grouping val="stacked"/>
        <c:varyColors val="0"/>
        <c:ser>
          <c:idx val="0"/>
          <c:order val="0"/>
          <c:tx>
            <c:v>United States</c:v>
          </c:tx>
          <c:spPr>
            <a:solidFill>
              <a:srgbClr val="457B9D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558.5</c:v>
              </c:pt>
              <c:pt idx="1">
                <c:v>637.29999999999995</c:v>
              </c:pt>
              <c:pt idx="2">
                <c:v>804.6</c:v>
              </c:pt>
              <c:pt idx="3">
                <c:v>1004.5</c:v>
              </c:pt>
              <c:pt idx="4">
                <c:v>1254.4000000000001</c:v>
              </c:pt>
              <c:pt idx="5">
                <c:v>1571.3</c:v>
              </c:pt>
              <c:pt idx="6">
                <c:v>1845.9</c:v>
              </c:pt>
              <c:pt idx="7">
                <c:v>2133.4</c:v>
              </c:pt>
              <c:pt idx="8">
                <c:v>2217.6999999999998</c:v>
              </c:pt>
              <c:pt idx="9">
                <c:v>2305.3000000000002</c:v>
              </c:pt>
              <c:pt idx="10">
                <c:v>2396.4</c:v>
              </c:pt>
              <c:pt idx="11">
                <c:v>2491</c:v>
              </c:pt>
              <c:pt idx="12">
                <c:v>2540.1</c:v>
              </c:pt>
              <c:pt idx="13">
                <c:v>2590.1</c:v>
              </c:pt>
              <c:pt idx="14">
                <c:v>2641.2</c:v>
              </c:pt>
              <c:pt idx="15">
                <c:v>2693.2</c:v>
              </c:pt>
              <c:pt idx="16">
                <c:v>2746.3</c:v>
              </c:pt>
              <c:pt idx="17">
                <c:v>2787.2</c:v>
              </c:pt>
              <c:pt idx="18">
                <c:v>2828.7</c:v>
              </c:pt>
              <c:pt idx="19">
                <c:v>2870.9</c:v>
              </c:pt>
              <c:pt idx="20">
                <c:v>2913.6</c:v>
              </c:pt>
              <c:pt idx="21">
                <c:v>2957</c:v>
              </c:pt>
              <c:pt idx="22">
                <c:v>2965.8</c:v>
              </c:pt>
              <c:pt idx="23">
                <c:v>2974.6</c:v>
              </c:pt>
              <c:pt idx="24">
                <c:v>2983.4</c:v>
              </c:pt>
              <c:pt idx="25">
                <c:v>2992.2</c:v>
              </c:pt>
              <c:pt idx="26">
                <c:v>3001.1</c:v>
              </c:pt>
              <c:pt idx="27">
                <c:v>3010</c:v>
              </c:pt>
              <c:pt idx="28">
                <c:v>3018.9</c:v>
              </c:pt>
              <c:pt idx="29">
                <c:v>3027.8</c:v>
              </c:pt>
              <c:pt idx="30">
                <c:v>3036.8</c:v>
              </c:pt>
              <c:pt idx="31">
                <c:v>3045.7</c:v>
              </c:pt>
              <c:pt idx="32">
                <c:v>3054.8</c:v>
              </c:pt>
              <c:pt idx="33">
                <c:v>3063.8</c:v>
              </c:pt>
              <c:pt idx="34">
                <c:v>3072.9</c:v>
              </c:pt>
              <c:pt idx="35">
                <c:v>3082</c:v>
              </c:pt>
              <c:pt idx="36">
                <c:v>3091.1</c:v>
              </c:pt>
              <c:pt idx="37">
                <c:v>3100.2</c:v>
              </c:pt>
            </c:numLit>
          </c:val>
          <c:extLst>
            <c:ext xmlns:c16="http://schemas.microsoft.com/office/drawing/2014/chart" uri="{C3380CC4-5D6E-409C-BE32-E72D297353CC}">
              <c16:uniqueId val="{00000000-CED6-4237-965E-465D8F81462D}"/>
            </c:ext>
          </c:extLst>
        </c:ser>
        <c:ser>
          <c:idx val="1"/>
          <c:order val="1"/>
          <c:tx>
            <c:v>China</c:v>
          </c:tx>
          <c:spPr>
            <a:solidFill>
              <a:srgbClr val="E63946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926.5</c:v>
              </c:pt>
              <c:pt idx="1">
                <c:v>980</c:v>
              </c:pt>
              <c:pt idx="2">
                <c:v>1032.4000000000001</c:v>
              </c:pt>
              <c:pt idx="3">
                <c:v>1101.7</c:v>
              </c:pt>
              <c:pt idx="4">
                <c:v>1169.7</c:v>
              </c:pt>
              <c:pt idx="5">
                <c:v>1236.3</c:v>
              </c:pt>
              <c:pt idx="6">
                <c:v>1319.6</c:v>
              </c:pt>
              <c:pt idx="7">
                <c:v>1414.4</c:v>
              </c:pt>
              <c:pt idx="8">
                <c:v>1498.2</c:v>
              </c:pt>
              <c:pt idx="9">
                <c:v>1587.1</c:v>
              </c:pt>
              <c:pt idx="10">
                <c:v>1681.2</c:v>
              </c:pt>
              <c:pt idx="11">
                <c:v>1780.9</c:v>
              </c:pt>
              <c:pt idx="12">
                <c:v>1833.6</c:v>
              </c:pt>
              <c:pt idx="13">
                <c:v>1887.9</c:v>
              </c:pt>
              <c:pt idx="14">
                <c:v>1943.8</c:v>
              </c:pt>
              <c:pt idx="15">
                <c:v>2001.3</c:v>
              </c:pt>
              <c:pt idx="16">
                <c:v>2060.5</c:v>
              </c:pt>
              <c:pt idx="17">
                <c:v>2091.1999999999998</c:v>
              </c:pt>
              <c:pt idx="18">
                <c:v>2122.4</c:v>
              </c:pt>
              <c:pt idx="19">
                <c:v>2154</c:v>
              </c:pt>
              <c:pt idx="20">
                <c:v>2186.1</c:v>
              </c:pt>
              <c:pt idx="21">
                <c:v>2218.6999999999998</c:v>
              </c:pt>
              <c:pt idx="22">
                <c:v>2229.6999999999998</c:v>
              </c:pt>
              <c:pt idx="23">
                <c:v>2240.6999999999998</c:v>
              </c:pt>
              <c:pt idx="24">
                <c:v>2251.8000000000002</c:v>
              </c:pt>
              <c:pt idx="25">
                <c:v>2263</c:v>
              </c:pt>
              <c:pt idx="26">
                <c:v>2274.1999999999998</c:v>
              </c:pt>
              <c:pt idx="27">
                <c:v>2285.4</c:v>
              </c:pt>
              <c:pt idx="28">
                <c:v>2296.6999999999998</c:v>
              </c:pt>
              <c:pt idx="29">
                <c:v>2308.1</c:v>
              </c:pt>
              <c:pt idx="30">
                <c:v>2319.5</c:v>
              </c:pt>
              <c:pt idx="31">
                <c:v>2331</c:v>
              </c:pt>
              <c:pt idx="32">
                <c:v>2342.5</c:v>
              </c:pt>
              <c:pt idx="33">
                <c:v>2354.1</c:v>
              </c:pt>
              <c:pt idx="34">
                <c:v>2365.8000000000002</c:v>
              </c:pt>
              <c:pt idx="35">
                <c:v>2377.5</c:v>
              </c:pt>
              <c:pt idx="36">
                <c:v>2389.3000000000002</c:v>
              </c:pt>
              <c:pt idx="37">
                <c:v>2401.1</c:v>
              </c:pt>
            </c:numLit>
          </c:val>
          <c:extLst>
            <c:ext xmlns:c16="http://schemas.microsoft.com/office/drawing/2014/chart" uri="{C3380CC4-5D6E-409C-BE32-E72D297353CC}">
              <c16:uniqueId val="{00000001-CED6-4237-965E-465D8F81462D}"/>
            </c:ext>
          </c:extLst>
        </c:ser>
        <c:ser>
          <c:idx val="2"/>
          <c:order val="2"/>
          <c:tx>
            <c:v>Southeast Asia</c:v>
          </c:tx>
          <c:spPr>
            <a:solidFill>
              <a:srgbClr val="F4A261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109.2</c:v>
              </c:pt>
              <c:pt idx="1">
                <c:v>159.6</c:v>
              </c:pt>
              <c:pt idx="2">
                <c:v>209.9</c:v>
              </c:pt>
              <c:pt idx="3">
                <c:v>262.8</c:v>
              </c:pt>
              <c:pt idx="4">
                <c:v>312.89999999999998</c:v>
              </c:pt>
              <c:pt idx="5">
                <c:v>360.8</c:v>
              </c:pt>
              <c:pt idx="6">
                <c:v>406.8</c:v>
              </c:pt>
              <c:pt idx="7">
                <c:v>451.3</c:v>
              </c:pt>
              <c:pt idx="8">
                <c:v>480.9</c:v>
              </c:pt>
              <c:pt idx="9">
                <c:v>510.2</c:v>
              </c:pt>
              <c:pt idx="10">
                <c:v>529.4</c:v>
              </c:pt>
              <c:pt idx="11">
                <c:v>549.20000000000005</c:v>
              </c:pt>
              <c:pt idx="12">
                <c:v>566.6</c:v>
              </c:pt>
              <c:pt idx="13">
                <c:v>591.59999999999991</c:v>
              </c:pt>
              <c:pt idx="14">
                <c:v>617.69999999999993</c:v>
              </c:pt>
              <c:pt idx="15">
                <c:v>644.9</c:v>
              </c:pt>
              <c:pt idx="16">
                <c:v>673.4</c:v>
              </c:pt>
              <c:pt idx="17">
                <c:v>685.3</c:v>
              </c:pt>
              <c:pt idx="18">
                <c:v>697.4</c:v>
              </c:pt>
              <c:pt idx="19">
                <c:v>710</c:v>
              </c:pt>
              <c:pt idx="20">
                <c:v>722.7</c:v>
              </c:pt>
              <c:pt idx="21">
                <c:v>735.5</c:v>
              </c:pt>
              <c:pt idx="22">
                <c:v>740.1</c:v>
              </c:pt>
              <c:pt idx="23">
                <c:v>744.5</c:v>
              </c:pt>
              <c:pt idx="24">
                <c:v>749.1</c:v>
              </c:pt>
              <c:pt idx="25">
                <c:v>753.69999999999993</c:v>
              </c:pt>
              <c:pt idx="26">
                <c:v>758.3</c:v>
              </c:pt>
              <c:pt idx="27">
                <c:v>763</c:v>
              </c:pt>
              <c:pt idx="28">
                <c:v>767.6</c:v>
              </c:pt>
              <c:pt idx="29">
                <c:v>772.4</c:v>
              </c:pt>
              <c:pt idx="30">
                <c:v>777.1</c:v>
              </c:pt>
              <c:pt idx="31">
                <c:v>782.1</c:v>
              </c:pt>
              <c:pt idx="32">
                <c:v>786.7</c:v>
              </c:pt>
              <c:pt idx="33">
                <c:v>791.8</c:v>
              </c:pt>
              <c:pt idx="34">
                <c:v>796.4</c:v>
              </c:pt>
              <c:pt idx="35">
                <c:v>801.4</c:v>
              </c:pt>
              <c:pt idx="36">
                <c:v>806.3</c:v>
              </c:pt>
              <c:pt idx="37">
                <c:v>811.4</c:v>
              </c:pt>
            </c:numLit>
          </c:val>
          <c:extLst>
            <c:ext xmlns:c16="http://schemas.microsoft.com/office/drawing/2014/chart" uri="{C3380CC4-5D6E-409C-BE32-E72D297353CC}">
              <c16:uniqueId val="{00000002-CED6-4237-965E-465D8F81462D}"/>
            </c:ext>
          </c:extLst>
        </c:ser>
        <c:ser>
          <c:idx val="3"/>
          <c:order val="3"/>
          <c:tx>
            <c:v>Northeast Asia</c:v>
          </c:tx>
          <c:spPr>
            <a:solidFill>
              <a:srgbClr val="FFC000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120.4</c:v>
              </c:pt>
              <c:pt idx="1">
                <c:v>147.69999999999999</c:v>
              </c:pt>
              <c:pt idx="2">
                <c:v>194</c:v>
              </c:pt>
              <c:pt idx="3">
                <c:v>225.1</c:v>
              </c:pt>
              <c:pt idx="4">
                <c:v>264.5</c:v>
              </c:pt>
              <c:pt idx="5">
                <c:v>303.8</c:v>
              </c:pt>
              <c:pt idx="6">
                <c:v>345.5</c:v>
              </c:pt>
              <c:pt idx="7">
                <c:v>380.6</c:v>
              </c:pt>
              <c:pt idx="8">
                <c:v>408.5</c:v>
              </c:pt>
              <c:pt idx="9">
                <c:v>438.5</c:v>
              </c:pt>
              <c:pt idx="10">
                <c:v>470.9</c:v>
              </c:pt>
              <c:pt idx="11">
                <c:v>505.7</c:v>
              </c:pt>
              <c:pt idx="12">
                <c:v>522.4</c:v>
              </c:pt>
              <c:pt idx="13">
                <c:v>539.4</c:v>
              </c:pt>
              <c:pt idx="14">
                <c:v>557</c:v>
              </c:pt>
              <c:pt idx="15">
                <c:v>575.4</c:v>
              </c:pt>
              <c:pt idx="16">
                <c:v>594.19999999999993</c:v>
              </c:pt>
              <c:pt idx="17">
                <c:v>601</c:v>
              </c:pt>
              <c:pt idx="18">
                <c:v>607.9</c:v>
              </c:pt>
              <c:pt idx="19">
                <c:v>614.9</c:v>
              </c:pt>
              <c:pt idx="20">
                <c:v>622</c:v>
              </c:pt>
              <c:pt idx="21">
                <c:v>629.09999999999991</c:v>
              </c:pt>
              <c:pt idx="22">
                <c:v>632.79999999999995</c:v>
              </c:pt>
              <c:pt idx="23">
                <c:v>636.29999999999995</c:v>
              </c:pt>
              <c:pt idx="24">
                <c:v>640</c:v>
              </c:pt>
              <c:pt idx="25">
                <c:v>643.6</c:v>
              </c:pt>
              <c:pt idx="26">
                <c:v>647.20000000000005</c:v>
              </c:pt>
              <c:pt idx="27">
                <c:v>650.9</c:v>
              </c:pt>
              <c:pt idx="28">
                <c:v>654.6</c:v>
              </c:pt>
              <c:pt idx="29">
                <c:v>658.3</c:v>
              </c:pt>
              <c:pt idx="30">
                <c:v>662</c:v>
              </c:pt>
              <c:pt idx="31">
                <c:v>665.90000000000009</c:v>
              </c:pt>
              <c:pt idx="32">
                <c:v>669.5</c:v>
              </c:pt>
              <c:pt idx="33">
                <c:v>673.4</c:v>
              </c:pt>
              <c:pt idx="34">
                <c:v>677.3</c:v>
              </c:pt>
              <c:pt idx="35">
                <c:v>681.1</c:v>
              </c:pt>
              <c:pt idx="36">
                <c:v>685</c:v>
              </c:pt>
              <c:pt idx="37">
                <c:v>688.9</c:v>
              </c:pt>
            </c:numLit>
          </c:val>
          <c:extLst>
            <c:ext xmlns:c16="http://schemas.microsoft.com/office/drawing/2014/chart" uri="{C3380CC4-5D6E-409C-BE32-E72D297353CC}">
              <c16:uniqueId val="{00000003-CED6-4237-965E-465D8F81462D}"/>
            </c:ext>
          </c:extLst>
        </c:ser>
        <c:ser>
          <c:idx val="4"/>
          <c:order val="4"/>
          <c:tx>
            <c:v>Other Americas</c:v>
          </c:tx>
          <c:spPr>
            <a:solidFill>
              <a:srgbClr val="2EC4B6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28.3</c:v>
              </c:pt>
              <c:pt idx="1">
                <c:v>35.5</c:v>
              </c:pt>
              <c:pt idx="2">
                <c:v>46.4</c:v>
              </c:pt>
              <c:pt idx="3">
                <c:v>58.8</c:v>
              </c:pt>
              <c:pt idx="4">
                <c:v>71.7</c:v>
              </c:pt>
              <c:pt idx="5">
                <c:v>86.1</c:v>
              </c:pt>
              <c:pt idx="6">
                <c:v>103.1</c:v>
              </c:pt>
              <c:pt idx="7">
                <c:v>109.1</c:v>
              </c:pt>
              <c:pt idx="8">
                <c:v>115.4</c:v>
              </c:pt>
              <c:pt idx="9">
                <c:v>122.1</c:v>
              </c:pt>
              <c:pt idx="10">
                <c:v>129.19999999999999</c:v>
              </c:pt>
              <c:pt idx="11">
                <c:v>136.69999999999999</c:v>
              </c:pt>
              <c:pt idx="12">
                <c:v>141.9</c:v>
              </c:pt>
              <c:pt idx="13">
                <c:v>147.19999999999999</c:v>
              </c:pt>
              <c:pt idx="14">
                <c:v>152.6</c:v>
              </c:pt>
              <c:pt idx="15">
                <c:v>158.30000000000001</c:v>
              </c:pt>
              <c:pt idx="16">
                <c:v>164.2</c:v>
              </c:pt>
              <c:pt idx="17">
                <c:v>166.7</c:v>
              </c:pt>
              <c:pt idx="18">
                <c:v>169.2</c:v>
              </c:pt>
              <c:pt idx="19">
                <c:v>171.6</c:v>
              </c:pt>
              <c:pt idx="20">
                <c:v>174.2</c:v>
              </c:pt>
              <c:pt idx="21">
                <c:v>176.7</c:v>
              </c:pt>
              <c:pt idx="22">
                <c:v>177.6</c:v>
              </c:pt>
              <c:pt idx="23">
                <c:v>178.5</c:v>
              </c:pt>
              <c:pt idx="24">
                <c:v>179.4</c:v>
              </c:pt>
              <c:pt idx="25">
                <c:v>180.2</c:v>
              </c:pt>
              <c:pt idx="26">
                <c:v>181.1</c:v>
              </c:pt>
              <c:pt idx="27">
                <c:v>182.2</c:v>
              </c:pt>
              <c:pt idx="28">
                <c:v>182.9</c:v>
              </c:pt>
              <c:pt idx="29">
                <c:v>183.9</c:v>
              </c:pt>
              <c:pt idx="30">
                <c:v>184.9</c:v>
              </c:pt>
              <c:pt idx="31">
                <c:v>185.7</c:v>
              </c:pt>
              <c:pt idx="32">
                <c:v>186.6</c:v>
              </c:pt>
              <c:pt idx="33">
                <c:v>187.6</c:v>
              </c:pt>
              <c:pt idx="34">
                <c:v>188.4</c:v>
              </c:pt>
              <c:pt idx="35">
                <c:v>189.4</c:v>
              </c:pt>
              <c:pt idx="36">
                <c:v>190.4</c:v>
              </c:pt>
              <c:pt idx="37">
                <c:v>191.3</c:v>
              </c:pt>
            </c:numLit>
          </c:val>
          <c:extLst>
            <c:ext xmlns:c16="http://schemas.microsoft.com/office/drawing/2014/chart" uri="{C3380CC4-5D6E-409C-BE32-E72D297353CC}">
              <c16:uniqueId val="{00000004-CED6-4237-965E-465D8F81462D}"/>
            </c:ext>
          </c:extLst>
        </c:ser>
        <c:ser>
          <c:idx val="5"/>
          <c:order val="5"/>
          <c:tx>
            <c:v>Russia</c:v>
          </c:tx>
          <c:spPr>
            <a:solidFill>
              <a:srgbClr val="8064A2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40.9</c:v>
              </c:pt>
              <c:pt idx="1">
                <c:v>46.1</c:v>
              </c:pt>
              <c:pt idx="2">
                <c:v>49.7</c:v>
              </c:pt>
              <c:pt idx="3">
                <c:v>53.5</c:v>
              </c:pt>
              <c:pt idx="4">
                <c:v>57.7</c:v>
              </c:pt>
              <c:pt idx="5">
                <c:v>62.2</c:v>
              </c:pt>
              <c:pt idx="6">
                <c:v>67.099999999999994</c:v>
              </c:pt>
              <c:pt idx="7">
                <c:v>71.400000000000006</c:v>
              </c:pt>
              <c:pt idx="8">
                <c:v>76</c:v>
              </c:pt>
              <c:pt idx="9">
                <c:v>80.8</c:v>
              </c:pt>
              <c:pt idx="10">
                <c:v>86</c:v>
              </c:pt>
              <c:pt idx="11">
                <c:v>91.6</c:v>
              </c:pt>
              <c:pt idx="12">
                <c:v>95.2</c:v>
              </c:pt>
              <c:pt idx="13">
                <c:v>98.9</c:v>
              </c:pt>
              <c:pt idx="14">
                <c:v>102.8</c:v>
              </c:pt>
              <c:pt idx="15">
                <c:v>106.9</c:v>
              </c:pt>
              <c:pt idx="16">
                <c:v>111.1</c:v>
              </c:pt>
              <c:pt idx="17">
                <c:v>112.8</c:v>
              </c:pt>
              <c:pt idx="18">
                <c:v>114.5</c:v>
              </c:pt>
              <c:pt idx="19">
                <c:v>116.2</c:v>
              </c:pt>
              <c:pt idx="20">
                <c:v>117.9</c:v>
              </c:pt>
              <c:pt idx="21">
                <c:v>119.7</c:v>
              </c:pt>
              <c:pt idx="22">
                <c:v>120.3</c:v>
              </c:pt>
              <c:pt idx="23">
                <c:v>120.9</c:v>
              </c:pt>
              <c:pt idx="24">
                <c:v>121.4</c:v>
              </c:pt>
              <c:pt idx="25">
                <c:v>122</c:v>
              </c:pt>
              <c:pt idx="26">
                <c:v>122.7</c:v>
              </c:pt>
              <c:pt idx="27">
                <c:v>123.3</c:v>
              </c:pt>
              <c:pt idx="28">
                <c:v>123.9</c:v>
              </c:pt>
              <c:pt idx="29">
                <c:v>124.5</c:v>
              </c:pt>
              <c:pt idx="30">
                <c:v>125.1</c:v>
              </c:pt>
              <c:pt idx="31">
                <c:v>125.7</c:v>
              </c:pt>
              <c:pt idx="32">
                <c:v>126.3</c:v>
              </c:pt>
              <c:pt idx="33">
                <c:v>127</c:v>
              </c:pt>
              <c:pt idx="34">
                <c:v>127.6</c:v>
              </c:pt>
              <c:pt idx="35">
                <c:v>128.19999999999999</c:v>
              </c:pt>
              <c:pt idx="36">
                <c:v>128.9</c:v>
              </c:pt>
              <c:pt idx="37">
                <c:v>129.5</c:v>
              </c:pt>
            </c:numLit>
          </c:val>
          <c:extLst>
            <c:ext xmlns:c16="http://schemas.microsoft.com/office/drawing/2014/chart" uri="{C3380CC4-5D6E-409C-BE32-E72D297353CC}">
              <c16:uniqueId val="{00000005-CED6-4237-965E-465D8F81462D}"/>
            </c:ext>
          </c:extLst>
        </c:ser>
        <c:ser>
          <c:idx val="6"/>
          <c:order val="6"/>
          <c:tx>
            <c:v>Oceania</c:v>
          </c:tx>
          <c:spPr>
            <a:solidFill>
              <a:srgbClr val="108E40"/>
            </a:solidFill>
            <a:ln>
              <a:noFill/>
            </a:ln>
          </c:spPr>
          <c:cat>
            <c:strLit>
              <c:ptCount val="38"/>
              <c:pt idx="2">
                <c:v>2025</c:v>
              </c:pt>
              <c:pt idx="7">
                <c:v>2030</c:v>
              </c:pt>
              <c:pt idx="12">
                <c:v>2035</c:v>
              </c:pt>
              <c:pt idx="17">
                <c:v>2040</c:v>
              </c:pt>
              <c:pt idx="22">
                <c:v>2045</c:v>
              </c:pt>
              <c:pt idx="27">
                <c:v>2050</c:v>
              </c:pt>
              <c:pt idx="32">
                <c:v>2055</c:v>
              </c:pt>
              <c:pt idx="37">
                <c:v>2060</c:v>
              </c:pt>
            </c:strLit>
          </c:cat>
          <c:val>
            <c:numLit>
              <c:formatCode>General</c:formatCode>
              <c:ptCount val="38"/>
              <c:pt idx="0">
                <c:v>13.9</c:v>
              </c:pt>
              <c:pt idx="1">
                <c:v>15.3</c:v>
              </c:pt>
              <c:pt idx="2">
                <c:v>19.5</c:v>
              </c:pt>
              <c:pt idx="3">
                <c:v>24.2</c:v>
              </c:pt>
              <c:pt idx="4">
                <c:v>28.6</c:v>
              </c:pt>
              <c:pt idx="5">
                <c:v>32.799999999999997</c:v>
              </c:pt>
              <c:pt idx="6">
                <c:v>35.5</c:v>
              </c:pt>
              <c:pt idx="7">
                <c:v>39.4</c:v>
              </c:pt>
              <c:pt idx="8">
                <c:v>42.3</c:v>
              </c:pt>
              <c:pt idx="9">
                <c:v>45.4</c:v>
              </c:pt>
              <c:pt idx="10">
                <c:v>48.8</c:v>
              </c:pt>
              <c:pt idx="11">
                <c:v>52.5</c:v>
              </c:pt>
              <c:pt idx="12">
                <c:v>53.8</c:v>
              </c:pt>
              <c:pt idx="13">
                <c:v>54.9</c:v>
              </c:pt>
              <c:pt idx="14">
                <c:v>56.1</c:v>
              </c:pt>
              <c:pt idx="15">
                <c:v>57.2</c:v>
              </c:pt>
              <c:pt idx="16">
                <c:v>58.4</c:v>
              </c:pt>
              <c:pt idx="17">
                <c:v>59.2</c:v>
              </c:pt>
              <c:pt idx="18">
                <c:v>59.9</c:v>
              </c:pt>
              <c:pt idx="19">
                <c:v>60.7</c:v>
              </c:pt>
              <c:pt idx="20">
                <c:v>61.4</c:v>
              </c:pt>
              <c:pt idx="21">
                <c:v>62</c:v>
              </c:pt>
              <c:pt idx="22">
                <c:v>62.2</c:v>
              </c:pt>
              <c:pt idx="23">
                <c:v>62.5</c:v>
              </c:pt>
              <c:pt idx="24">
                <c:v>62.8</c:v>
              </c:pt>
              <c:pt idx="25">
                <c:v>63</c:v>
              </c:pt>
              <c:pt idx="26">
                <c:v>63.3</c:v>
              </c:pt>
              <c:pt idx="27">
                <c:v>63.6</c:v>
              </c:pt>
              <c:pt idx="28">
                <c:v>63.8</c:v>
              </c:pt>
              <c:pt idx="29">
                <c:v>64.099999999999994</c:v>
              </c:pt>
              <c:pt idx="30">
                <c:v>64.400000000000006</c:v>
              </c:pt>
              <c:pt idx="31">
                <c:v>64.600000000000009</c:v>
              </c:pt>
              <c:pt idx="32">
                <c:v>64.899999999999991</c:v>
              </c:pt>
              <c:pt idx="33">
                <c:v>65.2</c:v>
              </c:pt>
              <c:pt idx="34">
                <c:v>65.5</c:v>
              </c:pt>
              <c:pt idx="35">
                <c:v>65.7</c:v>
              </c:pt>
              <c:pt idx="36">
                <c:v>66</c:v>
              </c:pt>
              <c:pt idx="37">
                <c:v>66.2</c:v>
              </c:pt>
            </c:numLit>
          </c:val>
          <c:extLst>
            <c:ext xmlns:c16="http://schemas.microsoft.com/office/drawing/2014/chart" uri="{C3380CC4-5D6E-409C-BE32-E72D297353CC}">
              <c16:uniqueId val="{00000006-CED6-4237-965E-465D8F814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010001"/>
        <c:axId val="50010002"/>
      </c:areaChart>
      <c:catAx>
        <c:axId val="50010001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txPr>
          <a:bodyPr rot="0" vert="horz"/>
          <a:lstStyle/>
          <a:p>
            <a:pPr>
              <a:defRPr lang="ja-JP" sz="900" baseline="0">
                <a:latin typeface="Segoe UI"/>
              </a:defRPr>
            </a:pPr>
            <a:endParaRPr lang="en-US"/>
          </a:p>
        </c:txPr>
        <c:crossAx val="50010002"/>
        <c:crosses val="autoZero"/>
        <c:auto val="1"/>
        <c:lblAlgn val="ctr"/>
        <c:lblOffset val="100"/>
        <c:noMultiLvlLbl val="0"/>
      </c:catAx>
      <c:valAx>
        <c:axId val="50010002"/>
        <c:scaling>
          <c:orientation val="minMax"/>
          <c:max val="8000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ja-JP"/>
                </a:pPr>
                <a:endParaRPr lang="en-AU" noProof="0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noFill/>
            <a:prstDash val="solid"/>
            <a:round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ysClr val="windowText" lastClr="000000">
                    <a:tint val="75000"/>
                  </a:sysClr>
                </a:solidFill>
                <a:prstDash val="solid"/>
                <a:round/>
              </a14:hiddenLine>
            </a:ext>
          </a:extLst>
        </c:spPr>
        <c:txPr>
          <a:bodyPr/>
          <a:lstStyle/>
          <a:p>
            <a:pPr>
              <a:defRPr lang="ja-JP" sz="800" baseline="0">
                <a:latin typeface="Segoe UI"/>
              </a:defRPr>
            </a:pPr>
            <a:endParaRPr lang="en-US"/>
          </a:p>
        </c:txPr>
        <c:crossAx val="50010001"/>
        <c:crosses val="autoZero"/>
        <c:crossBetween val="midCat"/>
        <c:majorUnit val="1000"/>
      </c:valAx>
      <c:spPr>
        <a:solidFill>
          <a:srgbClr val="FFFFFF"/>
        </a:solidFill>
        <a:ln>
          <a:noFill/>
        </a:ln>
      </c:spPr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1.7413684001966238E-2"/>
          <c:y val="0.12320424521084286"/>
          <c:w val="0.97387947399705066"/>
          <c:h val="0.85439498293264038"/>
        </c:manualLayout>
      </c:layout>
      <c:scatterChart>
        <c:scatterStyle val="lineMarker"/>
        <c:varyColors val="0"/>
        <c:ser>
          <c:idx val="0"/>
          <c:order val="0"/>
          <c:tx>
            <c:v>China</c:v>
          </c:tx>
          <c:spPr>
            <a:ln w="25400">
              <a:solidFill>
                <a:srgbClr val="E63946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3.3448221</c:v>
              </c:pt>
              <c:pt idx="1">
                <c:v>3.4049079</c:v>
              </c:pt>
              <c:pt idx="2">
                <c:v>3.4547843999999999</c:v>
              </c:pt>
              <c:pt idx="3">
                <c:v>3.56081</c:v>
              </c:pt>
              <c:pt idx="4">
                <c:v>3.6558741000000001</c:v>
              </c:pt>
              <c:pt idx="5">
                <c:v>3.7600248999999999</c:v>
              </c:pt>
              <c:pt idx="6">
                <c:v>3.9104043000000002</c:v>
              </c:pt>
              <c:pt idx="7">
                <c:v>4.0760196000000004</c:v>
              </c:pt>
              <c:pt idx="8">
                <c:v>4.2064463000000014</c:v>
              </c:pt>
              <c:pt idx="9">
                <c:v>4.3407217999999999</c:v>
              </c:pt>
              <c:pt idx="10">
                <c:v>4.4965866999999999</c:v>
              </c:pt>
              <c:pt idx="11">
                <c:v>4.6572319000000002</c:v>
              </c:pt>
              <c:pt idx="12">
                <c:v>4.7064591</c:v>
              </c:pt>
              <c:pt idx="13">
                <c:v>4.7571412999999998</c:v>
              </c:pt>
              <c:pt idx="14">
                <c:v>4.8235302000000004</c:v>
              </c:pt>
              <c:pt idx="15">
                <c:v>4.8916314999999999</c:v>
              </c:pt>
              <c:pt idx="16">
                <c:v>4.9708828</c:v>
              </c:pt>
              <c:pt idx="17">
                <c:v>4.9828656999999996</c:v>
              </c:pt>
              <c:pt idx="18">
                <c:v>5.0101066000000003</c:v>
              </c:pt>
              <c:pt idx="19">
                <c:v>5.0360222000000006</c:v>
              </c:pt>
              <c:pt idx="20">
                <c:v>5.0683969000000006</c:v>
              </c:pt>
              <c:pt idx="21">
                <c:v>5.1019674000000004</c:v>
              </c:pt>
              <c:pt idx="22">
                <c:v>5.1040738000000001</c:v>
              </c:pt>
              <c:pt idx="23">
                <c:v>5.1028709000000001</c:v>
              </c:pt>
              <c:pt idx="24">
                <c:v>5.1099190999999999</c:v>
              </c:pt>
              <c:pt idx="25">
                <c:v>5.1155768999999998</c:v>
              </c:pt>
              <c:pt idx="26">
                <c:v>5.1343158000000004</c:v>
              </c:pt>
              <c:pt idx="27">
                <c:v>5.1512108000000003</c:v>
              </c:pt>
              <c:pt idx="28">
                <c:v>5.1744168999999998</c:v>
              </c:pt>
              <c:pt idx="29">
                <c:v>5.1966066999999994</c:v>
              </c:pt>
              <c:pt idx="30">
                <c:v>5.2326230000000002</c:v>
              </c:pt>
              <c:pt idx="31">
                <c:v>5.2653121000000001</c:v>
              </c:pt>
              <c:pt idx="32">
                <c:v>5.3034202000000006</c:v>
              </c:pt>
              <c:pt idx="33">
                <c:v>5.3386090999999993</c:v>
              </c:pt>
              <c:pt idx="34">
                <c:v>5.3874693000000002</c:v>
              </c:pt>
              <c:pt idx="35">
                <c:v>5.4312999</c:v>
              </c:pt>
              <c:pt idx="36">
                <c:v>5.4811895000000002</c:v>
              </c:pt>
              <c:pt idx="37">
                <c:v>5.5290876999999998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F586-4C5F-880C-03ADCF244743}"/>
            </c:ext>
          </c:extLst>
        </c:ser>
        <c:ser>
          <c:idx val="1"/>
          <c:order val="1"/>
          <c:tx>
            <c:v>Northeast Asia</c:v>
          </c:tx>
          <c:spPr>
            <a:ln w="25400">
              <a:solidFill>
                <a:srgbClr val="FFC000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1.8814622000000001</c:v>
              </c:pt>
              <c:pt idx="1">
                <c:v>2.2585696</c:v>
              </c:pt>
              <c:pt idx="2">
                <c:v>2.9037544</c:v>
              </c:pt>
              <c:pt idx="3">
                <c:v>3.3108878000000002</c:v>
              </c:pt>
              <c:pt idx="4">
                <c:v>3.8169799000000002</c:v>
              </c:pt>
              <c:pt idx="5">
                <c:v>4.2978115999999993</c:v>
              </c:pt>
              <c:pt idx="6">
                <c:v>4.7910341000000001</c:v>
              </c:pt>
              <c:pt idx="7">
                <c:v>5.1738851000000006</c:v>
              </c:pt>
              <c:pt idx="8">
                <c:v>5.4515427999999986</c:v>
              </c:pt>
              <c:pt idx="9">
                <c:v>5.7479006999999998</c:v>
              </c:pt>
              <c:pt idx="10">
                <c:v>6.0681946</c:v>
              </c:pt>
              <c:pt idx="11">
                <c:v>6.4117204999999986</c:v>
              </c:pt>
              <c:pt idx="12">
                <c:v>6.5377302999999998</c:v>
              </c:pt>
              <c:pt idx="13">
                <c:v>6.6705072000000003</c:v>
              </c:pt>
              <c:pt idx="14">
                <c:v>6.8094355999999996</c:v>
              </c:pt>
              <c:pt idx="15">
                <c:v>6.9558641000000003</c:v>
              </c:pt>
              <c:pt idx="16">
                <c:v>7.1103139999999998</c:v>
              </c:pt>
              <c:pt idx="17">
                <c:v>7.1311243999999991</c:v>
              </c:pt>
              <c:pt idx="18">
                <c:v>7.1584250000000003</c:v>
              </c:pt>
              <c:pt idx="19">
                <c:v>7.190391</c:v>
              </c:pt>
              <c:pt idx="20">
                <c:v>7.2273527000000009</c:v>
              </c:pt>
              <c:pt idx="21">
                <c:v>7.2689391000000008</c:v>
              </c:pt>
              <c:pt idx="22">
                <c:v>7.2770187000000002</c:v>
              </c:pt>
              <c:pt idx="23">
                <c:v>7.2894449999999997</c:v>
              </c:pt>
              <c:pt idx="24">
                <c:v>7.3064282999999994</c:v>
              </c:pt>
              <c:pt idx="25">
                <c:v>7.3283931999999998</c:v>
              </c:pt>
              <c:pt idx="26">
                <c:v>7.3549670999999996</c:v>
              </c:pt>
              <c:pt idx="27">
                <c:v>7.3845003000000009</c:v>
              </c:pt>
              <c:pt idx="28">
                <c:v>7.4178816999999997</c:v>
              </c:pt>
              <c:pt idx="29">
                <c:v>7.4549510000000003</c:v>
              </c:pt>
              <c:pt idx="30">
                <c:v>7.4960218999999997</c:v>
              </c:pt>
              <c:pt idx="31">
                <c:v>7.5400657999999998</c:v>
              </c:pt>
              <c:pt idx="32">
                <c:v>7.5877498000000001</c:v>
              </c:pt>
              <c:pt idx="33">
                <c:v>7.6383844000000014</c:v>
              </c:pt>
              <c:pt idx="34">
                <c:v>7.6925670999999998</c:v>
              </c:pt>
              <c:pt idx="35">
                <c:v>7.7493747000000006</c:v>
              </c:pt>
              <c:pt idx="36">
                <c:v>7.8089921000000011</c:v>
              </c:pt>
              <c:pt idx="37">
                <c:v>7.8721245999999994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F586-4C5F-880C-03ADCF244743}"/>
            </c:ext>
          </c:extLst>
        </c:ser>
        <c:ser>
          <c:idx val="2"/>
          <c:order val="2"/>
          <c:tx>
            <c:v>Oceania</c:v>
          </c:tx>
          <c:spPr>
            <a:ln w="25400">
              <a:solidFill>
                <a:srgbClr val="108E40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1.4336690000000001</c:v>
              </c:pt>
              <c:pt idx="1">
                <c:v>1.5544636000000001</c:v>
              </c:pt>
              <c:pt idx="2">
                <c:v>1.9335119000000001</c:v>
              </c:pt>
              <c:pt idx="3">
                <c:v>2.3022912999999998</c:v>
              </c:pt>
              <c:pt idx="4">
                <c:v>2.6391168</c:v>
              </c:pt>
              <c:pt idx="5">
                <c:v>2.9325855000000001</c:v>
              </c:pt>
              <c:pt idx="6">
                <c:v>3.0633629</c:v>
              </c:pt>
              <c:pt idx="7">
                <c:v>3.2876846</c:v>
              </c:pt>
              <c:pt idx="8">
                <c:v>3.411381</c:v>
              </c:pt>
              <c:pt idx="9">
                <c:v>3.5402165000000001</c:v>
              </c:pt>
              <c:pt idx="10">
                <c:v>3.676376499999999</c:v>
              </c:pt>
              <c:pt idx="11">
                <c:v>3.8205426</c:v>
              </c:pt>
              <c:pt idx="12">
                <c:v>3.7765140000000001</c:v>
              </c:pt>
              <c:pt idx="13">
                <c:v>3.7368326999999999</c:v>
              </c:pt>
              <c:pt idx="14">
                <c:v>3.7005365000000001</c:v>
              </c:pt>
              <c:pt idx="15">
                <c:v>3.6673996999999998</c:v>
              </c:pt>
              <c:pt idx="16">
                <c:v>3.6409976999999998</c:v>
              </c:pt>
              <c:pt idx="17">
                <c:v>3.5852089</c:v>
              </c:pt>
              <c:pt idx="18">
                <c:v>3.5375819000000002</c:v>
              </c:pt>
              <c:pt idx="19">
                <c:v>3.4954171000000001</c:v>
              </c:pt>
              <c:pt idx="20">
                <c:v>3.4527896999999999</c:v>
              </c:pt>
              <c:pt idx="21">
                <c:v>3.4149948000000001</c:v>
              </c:pt>
              <c:pt idx="22">
                <c:v>3.3594509000000001</c:v>
              </c:pt>
              <c:pt idx="23">
                <c:v>3.3080577</c:v>
              </c:pt>
              <c:pt idx="24">
                <c:v>3.2603043</c:v>
              </c:pt>
              <c:pt idx="25">
                <c:v>3.2156600000000002</c:v>
              </c:pt>
              <c:pt idx="26">
                <c:v>3.1739654000000002</c:v>
              </c:pt>
              <c:pt idx="27">
                <c:v>3.1345290000000001</c:v>
              </c:pt>
              <c:pt idx="28">
                <c:v>3.0991634000000001</c:v>
              </c:pt>
              <c:pt idx="29">
                <c:v>3.0671314999999999</c:v>
              </c:pt>
              <c:pt idx="30">
                <c:v>3.0370773</c:v>
              </c:pt>
              <c:pt idx="31">
                <c:v>3.0084675999999999</c:v>
              </c:pt>
              <c:pt idx="32">
                <c:v>2.9814061000000001</c:v>
              </c:pt>
              <c:pt idx="33">
                <c:v>2.9557286</c:v>
              </c:pt>
              <c:pt idx="34">
                <c:v>2.9311734999999999</c:v>
              </c:pt>
              <c:pt idx="35">
                <c:v>2.9075031999999998</c:v>
              </c:pt>
              <c:pt idx="36">
                <c:v>2.8846582999999999</c:v>
              </c:pt>
              <c:pt idx="37">
                <c:v>2.8615447999999999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2-F586-4C5F-880C-03ADCF244743}"/>
            </c:ext>
          </c:extLst>
        </c:ser>
        <c:ser>
          <c:idx val="3"/>
          <c:order val="3"/>
          <c:tx>
            <c:v>Other Americas</c:v>
          </c:tx>
          <c:spPr>
            <a:ln w="25400">
              <a:solidFill>
                <a:srgbClr val="2EC4B6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0.80296880000000004</c:v>
              </c:pt>
              <c:pt idx="1">
                <c:v>0.97585290000000002</c:v>
              </c:pt>
              <c:pt idx="2">
                <c:v>1.2362211999999999</c:v>
              </c:pt>
              <c:pt idx="3">
                <c:v>1.5168249</c:v>
              </c:pt>
              <c:pt idx="4">
                <c:v>1.7875395000000001</c:v>
              </c:pt>
              <c:pt idx="5">
                <c:v>2.0842494</c:v>
              </c:pt>
              <c:pt idx="6">
                <c:v>2.4172297</c:v>
              </c:pt>
              <c:pt idx="7">
                <c:v>2.4829431</c:v>
              </c:pt>
              <c:pt idx="8">
                <c:v>2.5518660999999998</c:v>
              </c:pt>
              <c:pt idx="9">
                <c:v>2.6216656</c:v>
              </c:pt>
              <c:pt idx="10">
                <c:v>2.6950368</c:v>
              </c:pt>
              <c:pt idx="11">
                <c:v>2.7704971999999999</c:v>
              </c:pt>
              <c:pt idx="12">
                <c:v>2.794152</c:v>
              </c:pt>
              <c:pt idx="13">
                <c:v>2.8194126000000002</c:v>
              </c:pt>
              <c:pt idx="14">
                <c:v>2.8462171000000001</c:v>
              </c:pt>
              <c:pt idx="15">
                <c:v>2.8769684999999998</c:v>
              </c:pt>
              <c:pt idx="16">
                <c:v>2.9117158999999999</c:v>
              </c:pt>
              <c:pt idx="17">
                <c:v>2.8860928000000001</c:v>
              </c:pt>
              <c:pt idx="18">
                <c:v>2.8676309999999998</c:v>
              </c:pt>
              <c:pt idx="19">
                <c:v>2.8519291999999998</c:v>
              </c:pt>
              <c:pt idx="20">
                <c:v>2.8388955999999999</c:v>
              </c:pt>
              <c:pt idx="21">
                <c:v>2.8282911999999998</c:v>
              </c:pt>
              <c:pt idx="22">
                <c:v>2.7936751000000002</c:v>
              </c:pt>
              <c:pt idx="23">
                <c:v>2.7618081999999999</c:v>
              </c:pt>
              <c:pt idx="24">
                <c:v>2.7322715</c:v>
              </c:pt>
              <c:pt idx="25">
                <c:v>2.7050979000000002</c:v>
              </c:pt>
              <c:pt idx="26">
                <c:v>2.6802141000000002</c:v>
              </c:pt>
              <c:pt idx="27">
                <c:v>2.6571495000000001</c:v>
              </c:pt>
              <c:pt idx="28">
                <c:v>2.6374863999999998</c:v>
              </c:pt>
              <c:pt idx="29">
                <c:v>2.6199135</c:v>
              </c:pt>
              <c:pt idx="30">
                <c:v>2.6039675</c:v>
              </c:pt>
              <c:pt idx="31">
                <c:v>2.5902831000000002</c:v>
              </c:pt>
              <c:pt idx="32">
                <c:v>2.5780542</c:v>
              </c:pt>
              <c:pt idx="33">
                <c:v>2.5671529999999998</c:v>
              </c:pt>
              <c:pt idx="34">
                <c:v>2.5574943999999999</c:v>
              </c:pt>
              <c:pt idx="35">
                <c:v>2.5491450000000002</c:v>
              </c:pt>
              <c:pt idx="36">
                <c:v>2.54162</c:v>
              </c:pt>
              <c:pt idx="37">
                <c:v>2.5351330999999999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3-F586-4C5F-880C-03ADCF244743}"/>
            </c:ext>
          </c:extLst>
        </c:ser>
        <c:ser>
          <c:idx val="4"/>
          <c:order val="4"/>
          <c:tx>
            <c:v>Russia</c:v>
          </c:tx>
          <c:spPr>
            <a:ln w="25400">
              <a:solidFill>
                <a:srgbClr val="8064A2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1.2497254</c:v>
              </c:pt>
              <c:pt idx="1">
                <c:v>1.387373</c:v>
              </c:pt>
              <c:pt idx="2">
                <c:v>1.4818408000000001</c:v>
              </c:pt>
              <c:pt idx="3">
                <c:v>1.5799145000000001</c:v>
              </c:pt>
              <c:pt idx="4">
                <c:v>1.6847977000000001</c:v>
              </c:pt>
              <c:pt idx="5">
                <c:v>1.7966981</c:v>
              </c:pt>
              <c:pt idx="6">
                <c:v>1.9175378999999999</c:v>
              </c:pt>
              <c:pt idx="7">
                <c:v>2.0194787999999999</c:v>
              </c:pt>
              <c:pt idx="8">
                <c:v>2.1269863</c:v>
              </c:pt>
              <c:pt idx="9">
                <c:v>2.2424824999999999</c:v>
              </c:pt>
              <c:pt idx="10">
                <c:v>2.3617073</c:v>
              </c:pt>
              <c:pt idx="11">
                <c:v>2.4868070000000002</c:v>
              </c:pt>
              <c:pt idx="12">
                <c:v>2.5583450999999999</c:v>
              </c:pt>
              <c:pt idx="13">
                <c:v>2.6316392999999998</c:v>
              </c:pt>
              <c:pt idx="14">
                <c:v>2.7069977999999999</c:v>
              </c:pt>
              <c:pt idx="15">
                <c:v>2.7851919000000001</c:v>
              </c:pt>
              <c:pt idx="16">
                <c:v>2.8654134999999998</c:v>
              </c:pt>
              <c:pt idx="17">
                <c:v>2.8801383</c:v>
              </c:pt>
              <c:pt idx="18">
                <c:v>2.8977778000000001</c:v>
              </c:pt>
              <c:pt idx="19">
                <c:v>2.9161684000000001</c:v>
              </c:pt>
              <c:pt idx="20">
                <c:v>2.9347736000000002</c:v>
              </c:pt>
              <c:pt idx="21">
                <c:v>2.9537707000000002</c:v>
              </c:pt>
              <c:pt idx="22">
                <c:v>2.9447608000000001</c:v>
              </c:pt>
              <c:pt idx="23">
                <c:v>2.9362509999999999</c:v>
              </c:pt>
              <c:pt idx="24">
                <c:v>2.9279807999999998</c:v>
              </c:pt>
              <c:pt idx="25">
                <c:v>2.9193744000000001</c:v>
              </c:pt>
              <c:pt idx="26">
                <c:v>2.9112377999999999</c:v>
              </c:pt>
              <c:pt idx="27">
                <c:v>2.9035275999999999</c:v>
              </c:pt>
              <c:pt idx="28">
                <c:v>2.8968256999999999</c:v>
              </c:pt>
              <c:pt idx="29">
                <c:v>2.8900087999999999</c:v>
              </c:pt>
              <c:pt idx="30">
                <c:v>2.8834483999999998</c:v>
              </c:pt>
              <c:pt idx="31">
                <c:v>2.8772690999999999</c:v>
              </c:pt>
              <c:pt idx="32">
                <c:v>2.8714832000000001</c:v>
              </c:pt>
              <c:pt idx="33">
                <c:v>2.8666564000000001</c:v>
              </c:pt>
              <c:pt idx="34">
                <c:v>2.8623256000000001</c:v>
              </c:pt>
              <c:pt idx="35">
                <c:v>2.8583278999999999</c:v>
              </c:pt>
              <c:pt idx="36">
                <c:v>2.8547088999999999</c:v>
              </c:pt>
              <c:pt idx="37">
                <c:v>2.8514645999999999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4-F586-4C5F-880C-03ADCF244743}"/>
            </c:ext>
          </c:extLst>
        </c:ser>
        <c:ser>
          <c:idx val="5"/>
          <c:order val="5"/>
          <c:tx>
            <c:v>Southeast Asia</c:v>
          </c:tx>
          <c:spPr>
            <a:ln w="25400">
              <a:solidFill>
                <a:srgbClr val="F4A261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2.7291433</c:v>
              </c:pt>
              <c:pt idx="1">
                <c:v>3.6819839000000001</c:v>
              </c:pt>
              <c:pt idx="2">
                <c:v>4.4914588000000002</c:v>
              </c:pt>
              <c:pt idx="3">
                <c:v>5.2180090999999997</c:v>
              </c:pt>
              <c:pt idx="4">
                <c:v>5.7738835999999996</c:v>
              </c:pt>
              <c:pt idx="5">
                <c:v>6.2265383999999999</c:v>
              </c:pt>
              <c:pt idx="6">
                <c:v>6.5854308000000001</c:v>
              </c:pt>
              <c:pt idx="7">
                <c:v>6.8477338000000003</c:v>
              </c:pt>
              <c:pt idx="8">
                <c:v>6.8785672000000009</c:v>
              </c:pt>
              <c:pt idx="9">
                <c:v>6.9008277000000007</c:v>
              </c:pt>
              <c:pt idx="10">
                <c:v>6.7913704000000008</c:v>
              </c:pt>
              <c:pt idx="11">
                <c:v>6.7006194000000008</c:v>
              </c:pt>
              <c:pt idx="12">
                <c:v>6.5889028999999999</c:v>
              </c:pt>
              <c:pt idx="13">
                <c:v>6.5625830000000001</c:v>
              </c:pt>
              <c:pt idx="14">
                <c:v>6.5477569000000004</c:v>
              </c:pt>
              <c:pt idx="15">
                <c:v>6.5431613999999998</c:v>
              </c:pt>
              <c:pt idx="16">
                <c:v>6.5480651999999999</c:v>
              </c:pt>
              <c:pt idx="17">
                <c:v>6.4063978999999991</c:v>
              </c:pt>
              <c:pt idx="18">
                <c:v>6.2825545999999992</c:v>
              </c:pt>
              <c:pt idx="19">
                <c:v>6.1700727000000004</c:v>
              </c:pt>
              <c:pt idx="20">
                <c:v>6.0680021999999996</c:v>
              </c:pt>
              <c:pt idx="21">
                <c:v>5.9749884</c:v>
              </c:pt>
              <c:pt idx="22">
                <c:v>5.8269386000000001</c:v>
              </c:pt>
              <c:pt idx="23">
                <c:v>5.6894070999999986</c:v>
              </c:pt>
              <c:pt idx="24">
                <c:v>5.5612943000000001</c:v>
              </c:pt>
              <c:pt idx="25">
                <c:v>5.4418585999999998</c:v>
              </c:pt>
              <c:pt idx="26">
                <c:v>5.3301553000000004</c:v>
              </c:pt>
              <c:pt idx="27">
                <c:v>5.2254015999999996</c:v>
              </c:pt>
              <c:pt idx="28">
                <c:v>5.1271421999999998</c:v>
              </c:pt>
              <c:pt idx="29">
                <c:v>5.0367562000000001</c:v>
              </c:pt>
              <c:pt idx="30">
                <c:v>4.9529090999999994</c:v>
              </c:pt>
              <c:pt idx="31">
                <c:v>4.8743514000000001</c:v>
              </c:pt>
              <c:pt idx="32">
                <c:v>4.8012096</c:v>
              </c:pt>
              <c:pt idx="33">
                <c:v>4.7329802999999986</c:v>
              </c:pt>
              <c:pt idx="34">
                <c:v>4.6692518999999999</c:v>
              </c:pt>
              <c:pt idx="35">
                <c:v>4.6090425000000002</c:v>
              </c:pt>
              <c:pt idx="36">
                <c:v>4.5530233000000004</c:v>
              </c:pt>
              <c:pt idx="37">
                <c:v>4.5008280999999997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5-F586-4C5F-880C-03ADCF244743}"/>
            </c:ext>
          </c:extLst>
        </c:ser>
        <c:ser>
          <c:idx val="6"/>
          <c:order val="6"/>
          <c:tx>
            <c:v>United States</c:v>
          </c:tx>
          <c:spPr>
            <a:ln w="25400">
              <a:solidFill>
                <a:srgbClr val="457B9D"/>
              </a:solidFill>
            </a:ln>
          </c:spPr>
          <c:marker>
            <c:symbol val="none"/>
          </c:marker>
          <c:xVal>
            <c:numLit>
              <c:formatCode>General</c:formatCode>
              <c:ptCount val="38"/>
              <c:pt idx="0">
                <c:v>2023</c:v>
              </c:pt>
              <c:pt idx="1">
                <c:v>2024</c:v>
              </c:pt>
              <c:pt idx="2">
                <c:v>2025</c:v>
              </c:pt>
              <c:pt idx="3">
                <c:v>2026</c:v>
              </c:pt>
              <c:pt idx="4">
                <c:v>2027</c:v>
              </c:pt>
              <c:pt idx="5">
                <c:v>2028</c:v>
              </c:pt>
              <c:pt idx="6">
                <c:v>2029</c:v>
              </c:pt>
              <c:pt idx="7">
                <c:v>2030</c:v>
              </c:pt>
              <c:pt idx="8">
                <c:v>2031</c:v>
              </c:pt>
              <c:pt idx="9">
                <c:v>2032</c:v>
              </c:pt>
              <c:pt idx="10">
                <c:v>2033</c:v>
              </c:pt>
              <c:pt idx="11">
                <c:v>2034</c:v>
              </c:pt>
              <c:pt idx="12">
                <c:v>2035</c:v>
              </c:pt>
              <c:pt idx="13">
                <c:v>2036</c:v>
              </c:pt>
              <c:pt idx="14">
                <c:v>2037</c:v>
              </c:pt>
              <c:pt idx="15">
                <c:v>2038</c:v>
              </c:pt>
              <c:pt idx="16">
                <c:v>2039</c:v>
              </c:pt>
              <c:pt idx="17">
                <c:v>2040</c:v>
              </c:pt>
              <c:pt idx="18">
                <c:v>2041</c:v>
              </c:pt>
              <c:pt idx="19">
                <c:v>2042</c:v>
              </c:pt>
              <c:pt idx="20">
                <c:v>2043</c:v>
              </c:pt>
              <c:pt idx="21">
                <c:v>2044</c:v>
              </c:pt>
              <c:pt idx="22">
                <c:v>2045</c:v>
              </c:pt>
              <c:pt idx="23">
                <c:v>2046</c:v>
              </c:pt>
              <c:pt idx="24">
                <c:v>2047</c:v>
              </c:pt>
              <c:pt idx="25">
                <c:v>2048</c:v>
              </c:pt>
              <c:pt idx="26">
                <c:v>2049</c:v>
              </c:pt>
              <c:pt idx="27">
                <c:v>2050</c:v>
              </c:pt>
              <c:pt idx="28">
                <c:v>2051</c:v>
              </c:pt>
              <c:pt idx="29">
                <c:v>2052</c:v>
              </c:pt>
              <c:pt idx="30">
                <c:v>2053</c:v>
              </c:pt>
              <c:pt idx="31">
                <c:v>2054</c:v>
              </c:pt>
              <c:pt idx="32">
                <c:v>2055</c:v>
              </c:pt>
              <c:pt idx="33">
                <c:v>2056</c:v>
              </c:pt>
              <c:pt idx="34">
                <c:v>2057</c:v>
              </c:pt>
              <c:pt idx="35">
                <c:v>2058</c:v>
              </c:pt>
              <c:pt idx="36">
                <c:v>2059</c:v>
              </c:pt>
              <c:pt idx="37">
                <c:v>2060</c:v>
              </c:pt>
            </c:numLit>
          </c:xVal>
          <c:yVal>
            <c:numLit>
              <c:formatCode>General</c:formatCode>
              <c:ptCount val="38"/>
              <c:pt idx="0">
                <c:v>3.8218616000000001</c:v>
              </c:pt>
              <c:pt idx="1">
                <c:v>4.2326835999999997</c:v>
              </c:pt>
              <c:pt idx="2">
                <c:v>5.1580585999999986</c:v>
              </c:pt>
              <c:pt idx="3">
                <c:v>6.2067187000000006</c:v>
              </c:pt>
              <c:pt idx="4">
                <c:v>7.4505743999999998</c:v>
              </c:pt>
              <c:pt idx="5">
                <c:v>8.9463392000000006</c:v>
              </c:pt>
              <c:pt idx="6">
                <c:v>10.0782395</c:v>
              </c:pt>
              <c:pt idx="7">
                <c:v>11.172349199999999</c:v>
              </c:pt>
              <c:pt idx="8">
                <c:v>11.265426100000001</c:v>
              </c:pt>
              <c:pt idx="9">
                <c:v>11.365437200000001</c:v>
              </c:pt>
              <c:pt idx="10">
                <c:v>11.4732261</c:v>
              </c:pt>
              <c:pt idx="11">
                <c:v>11.5882004</c:v>
              </c:pt>
              <c:pt idx="12">
                <c:v>11.514991200000001</c:v>
              </c:pt>
              <c:pt idx="13">
                <c:v>11.4313041</c:v>
              </c:pt>
              <c:pt idx="14">
                <c:v>11.3572369</c:v>
              </c:pt>
              <c:pt idx="15">
                <c:v>11.291072399999999</c:v>
              </c:pt>
              <c:pt idx="16">
                <c:v>11.2317663</c:v>
              </c:pt>
              <c:pt idx="17">
                <c:v>11.1325389</c:v>
              </c:pt>
              <c:pt idx="18">
                <c:v>11.051400299999999</c:v>
              </c:pt>
              <c:pt idx="19">
                <c:v>10.982543099999999</c:v>
              </c:pt>
              <c:pt idx="20">
                <c:v>10.925680099999999</c:v>
              </c:pt>
              <c:pt idx="21">
                <c:v>10.8805423</c:v>
              </c:pt>
              <c:pt idx="22">
                <c:v>10.733233200000001</c:v>
              </c:pt>
              <c:pt idx="23">
                <c:v>10.598535</c:v>
              </c:pt>
              <c:pt idx="24">
                <c:v>10.4765756</c:v>
              </c:pt>
              <c:pt idx="25">
                <c:v>10.365612499999999</c:v>
              </c:pt>
              <c:pt idx="26">
                <c:v>10.265660499999999</c:v>
              </c:pt>
              <c:pt idx="27">
                <c:v>10.1749314</c:v>
              </c:pt>
              <c:pt idx="28">
                <c:v>10.0926448</c:v>
              </c:pt>
              <c:pt idx="29">
                <c:v>10.018519</c:v>
              </c:pt>
              <c:pt idx="30">
                <c:v>9.9519698000000005</c:v>
              </c:pt>
              <c:pt idx="31">
                <c:v>9.892468899999999</c:v>
              </c:pt>
              <c:pt idx="32">
                <c:v>9.8393660000000001</c:v>
              </c:pt>
              <c:pt idx="33">
                <c:v>9.7922288999999996</c:v>
              </c:pt>
              <c:pt idx="34">
                <c:v>9.7504796999999996</c:v>
              </c:pt>
              <c:pt idx="35">
                <c:v>9.7136995000000006</c:v>
              </c:pt>
              <c:pt idx="36">
                <c:v>9.6814244999999985</c:v>
              </c:pt>
              <c:pt idx="37">
                <c:v>9.6536027000000004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6-F586-4C5F-880C-03ADCF24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010001"/>
        <c:axId val="50010002"/>
      </c:scatterChart>
      <c:valAx>
        <c:axId val="50010001"/>
        <c:scaling>
          <c:orientation val="minMax"/>
          <c:max val="2060"/>
          <c:min val="2023"/>
        </c:scaling>
        <c:delete val="0"/>
        <c:axPos val="b"/>
        <c:numFmt formatCode="0" sourceLinked="0"/>
        <c:majorTickMark val="none"/>
        <c:minorTickMark val="none"/>
        <c:tickLblPos val="low"/>
        <c:spPr>
          <a:ln>
            <a:noFill/>
          </a:ln>
        </c:spPr>
        <c:txPr>
          <a:bodyPr/>
          <a:lstStyle/>
          <a:p>
            <a:pPr>
              <a:defRPr lang="ja-JP" sz="900" baseline="0">
                <a:latin typeface="Segoe UI"/>
              </a:defRPr>
            </a:pPr>
            <a:endParaRPr lang="en-US"/>
          </a:p>
        </c:txPr>
        <c:crossAx val="50010002"/>
        <c:crosses val="autoZero"/>
        <c:crossBetween val="midCat"/>
        <c:majorUnit val="5"/>
        <c:minorUnit val="1"/>
      </c:valAx>
      <c:valAx>
        <c:axId val="50010002"/>
        <c:scaling>
          <c:orientation val="minMax"/>
          <c:max val="15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&quot;%&quot;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lang="ja-JP" sz="800" baseline="0">
                <a:latin typeface="Segoe UI"/>
              </a:defRPr>
            </a:pPr>
            <a:endParaRPr lang="en-US"/>
          </a:p>
        </c:txPr>
        <c:crossAx val="50010001"/>
        <c:crosses val="autoZero"/>
        <c:crossBetween val="midCat"/>
        <c:majorUnit val="5"/>
      </c:valAx>
      <c:spPr>
        <a:solidFill>
          <a:srgbClr val="FFFFFF"/>
        </a:solidFill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n-US" sz="1800">
                <a:latin typeface="Segoe UI" panose="020B0502040204020203" pitchFamily="34" charset="0"/>
                <a:cs typeface="Segoe UI" panose="020B0502040204020203" pitchFamily="34" charset="0"/>
              </a:rPr>
              <a:t>Korea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1"/>
          <c:order val="0"/>
          <c:tx>
            <c:strRef>
              <c:f>MAS!$A$35</c:f>
              <c:strCache>
                <c:ptCount val="1"/>
                <c:pt idx="0">
                  <c:v>Other end-use sectors electricity demand</c:v>
                </c:pt>
              </c:strCache>
            </c:strRef>
          </c:tx>
          <c:spPr>
            <a:solidFill>
              <a:srgbClr val="848AD5"/>
            </a:solidFill>
            <a:ln>
              <a:noFill/>
            </a:ln>
            <a:effectLst/>
          </c:spPr>
          <c:cat>
            <c:numRef>
              <c:f>(MAS!$B$33,MAS!$D$33,MAS!$F$33,MAS!$H$33,MAS!$J$33,MAS!$L$33,MAS!$N$33,MAS!$P$33,MAS!$R$33,MAS!$T$33,MAS!$V$33,MAS!$X$33,MAS!$Z$33,MAS!$AB$33,MAS!$AD$33,MAS!$AF$33,MAS!$AH$33,MAS!$AJ$33)</c:f>
              <c:numCache>
                <c:formatCode>General</c:formatCode>
                <c:ptCount val="18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  <c:pt idx="11">
                  <c:v>2022</c:v>
                </c:pt>
                <c:pt idx="12">
                  <c:v>2024</c:v>
                </c:pt>
                <c:pt idx="13">
                  <c:v>2026</c:v>
                </c:pt>
                <c:pt idx="14">
                  <c:v>2028</c:v>
                </c:pt>
                <c:pt idx="15">
                  <c:v>2030</c:v>
                </c:pt>
                <c:pt idx="16">
                  <c:v>2032</c:v>
                </c:pt>
                <c:pt idx="17">
                  <c:v>2034</c:v>
                </c:pt>
              </c:numCache>
              <c:extLst/>
            </c:numRef>
          </c:cat>
          <c:val>
            <c:numRef>
              <c:f>(MAS!$B$35,MAS!$D$35,MAS!$F$35,MAS!$H$35,MAS!$J$35,MAS!$L$35,MAS!$N$35,MAS!$P$35,MAS!$R$35,MAS!$T$35,MAS!$V$35,MAS!$X$35,MAS!$Z$35,MAS!$AB$35,MAS!$AD$35,MAS!$AF$35,MAS!$AH$35,MAS!$AJ$35)</c:f>
              <c:numCache>
                <c:formatCode>General</c:formatCode>
                <c:ptCount val="18"/>
                <c:pt idx="0">
                  <c:v>1038.6968005291999</c:v>
                </c:pt>
                <c:pt idx="1">
                  <c:v>1188.6120022644002</c:v>
                </c:pt>
                <c:pt idx="2">
                  <c:v>1319.8579998703999</c:v>
                </c:pt>
                <c:pt idx="3">
                  <c:v>1448.5232016920002</c:v>
                </c:pt>
                <c:pt idx="4">
                  <c:v>1590.7199979192003</c:v>
                </c:pt>
                <c:pt idx="5">
                  <c:v>1784.2747970444002</c:v>
                </c:pt>
                <c:pt idx="6">
                  <c:v>1914.1803988587999</c:v>
                </c:pt>
                <c:pt idx="7">
                  <c:v>1942.2083977571999</c:v>
                </c:pt>
                <c:pt idx="8">
                  <c:v>2060.4092016703999</c:v>
                </c:pt>
                <c:pt idx="9">
                  <c:v>2117.3506000996003</c:v>
                </c:pt>
                <c:pt idx="10">
                  <c:v>2047.5143057727998</c:v>
                </c:pt>
                <c:pt idx="11">
                  <c:v>2195.5980074432005</c:v>
                </c:pt>
                <c:pt idx="12">
                  <c:v>2244.8857163000002</c:v>
                </c:pt>
                <c:pt idx="13">
                  <c:v>2361.9128304999999</c:v>
                </c:pt>
                <c:pt idx="14">
                  <c:v>2470.7232551000002</c:v>
                </c:pt>
                <c:pt idx="15">
                  <c:v>2575.8196099999996</c:v>
                </c:pt>
                <c:pt idx="16">
                  <c:v>2681.9799241000001</c:v>
                </c:pt>
                <c:pt idx="17">
                  <c:v>2786.6376688000005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F6B-4B9B-BCC7-DCDBD7F8005A}"/>
            </c:ext>
          </c:extLst>
        </c:ser>
        <c:ser>
          <c:idx val="0"/>
          <c:order val="1"/>
          <c:tx>
            <c:strRef>
              <c:f>MAS!$A$34</c:f>
              <c:strCache>
                <c:ptCount val="1"/>
                <c:pt idx="0">
                  <c:v>Data centres electricity demand</c:v>
                </c:pt>
              </c:strCache>
            </c:strRef>
          </c:tx>
          <c:spPr>
            <a:pattFill prst="lgCheck">
              <a:fgClr>
                <a:srgbClr val="99CCFF"/>
              </a:fgClr>
              <a:bgClr>
                <a:srgbClr val="7030A0"/>
              </a:bgClr>
            </a:pattFill>
            <a:ln>
              <a:noFill/>
            </a:ln>
            <a:effectLst/>
          </c:spPr>
          <c:cat>
            <c:numRef>
              <c:f>(MAS!$B$33,MAS!$D$33,MAS!$F$33,MAS!$H$33,MAS!$J$33,MAS!$L$33,MAS!$N$33,MAS!$P$33,MAS!$R$33,MAS!$T$33,MAS!$V$33,MAS!$X$33,MAS!$Z$33,MAS!$AB$33,MAS!$AD$33,MAS!$AF$33,MAS!$AH$33,MAS!$AJ$33)</c:f>
              <c:numCache>
                <c:formatCode>General</c:formatCode>
                <c:ptCount val="18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  <c:pt idx="11">
                  <c:v>2022</c:v>
                </c:pt>
                <c:pt idx="12">
                  <c:v>2024</c:v>
                </c:pt>
                <c:pt idx="13">
                  <c:v>2026</c:v>
                </c:pt>
                <c:pt idx="14">
                  <c:v>2028</c:v>
                </c:pt>
                <c:pt idx="15">
                  <c:v>2030</c:v>
                </c:pt>
                <c:pt idx="16">
                  <c:v>2032</c:v>
                </c:pt>
                <c:pt idx="17">
                  <c:v>2034</c:v>
                </c:pt>
              </c:numCache>
              <c:extLst/>
            </c:numRef>
          </c:cat>
          <c:val>
            <c:numRef>
              <c:f>(MAS!$B$34,MAS!$D$34,MAS!$F$34,MAS!$H$34,MAS!$J$34,MAS!$L$34,MAS!$N$34,MAS!$P$34,MAS!$R$34,MAS!$T$34,MAS!$V$34,MAS!$X$34,MAS!$Z$34,MAS!$AB$34,MAS!$AD$34,MAS!$AF$34,MAS!$AH$34,MAS!$AJ$34)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51.522934480000004</c:v>
                </c:pt>
                <c:pt idx="13">
                  <c:v>82.122386269999993</c:v>
                </c:pt>
                <c:pt idx="14">
                  <c:v>109.65228380000001</c:v>
                </c:pt>
                <c:pt idx="15">
                  <c:v>140.71081154999999</c:v>
                </c:pt>
                <c:pt idx="16">
                  <c:v>167.01605405999999</c:v>
                </c:pt>
                <c:pt idx="17">
                  <c:v>198.23894145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F6B-4B9B-BCC7-DCDBD7F800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6187775"/>
        <c:axId val="1496196415"/>
      </c:areaChart>
      <c:catAx>
        <c:axId val="14961877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1496196415"/>
        <c:crosses val="autoZero"/>
        <c:auto val="1"/>
        <c:lblAlgn val="ctr"/>
        <c:lblOffset val="100"/>
        <c:noMultiLvlLbl val="0"/>
      </c:catAx>
      <c:valAx>
        <c:axId val="1496196415"/>
        <c:scaling>
          <c:orientation val="minMax"/>
          <c:max val="32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r>
                  <a:rPr lang="en-US" sz="1600">
                    <a:latin typeface="Segoe UI" panose="020B0502040204020203" pitchFamily="34" charset="0"/>
                    <a:cs typeface="Segoe UI" panose="020B0502040204020203" pitchFamily="34" charset="0"/>
                  </a:rPr>
                  <a:t>Electricity Demand (PJ)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1496187775"/>
        <c:crosses val="autoZero"/>
        <c:crossBetween val="midCat"/>
        <c:minorUnit val="2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n-US" sz="1800" baseline="0" dirty="0">
                <a:latin typeface="Segoe UI" panose="020B0502040204020203" pitchFamily="34" charset="0"/>
                <a:cs typeface="Segoe UI" panose="020B0502040204020203" pitchFamily="34" charset="0"/>
              </a:rPr>
              <a:t>Malaysia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1"/>
          <c:order val="0"/>
          <c:tx>
            <c:strRef>
              <c:f>MAS!$B$13</c:f>
              <c:strCache>
                <c:ptCount val="1"/>
                <c:pt idx="0">
                  <c:v>Other end-use sectors electricity demand</c:v>
                </c:pt>
              </c:strCache>
            </c:strRef>
          </c:tx>
          <c:spPr>
            <a:solidFill>
              <a:srgbClr val="848AD5"/>
            </a:solidFill>
            <a:ln>
              <a:noFill/>
            </a:ln>
            <a:effectLst/>
          </c:spPr>
          <c:cat>
            <c:numRef>
              <c:f>(MAS!$C$11,MAS!$E$11,MAS!$G$11,MAS!$I$11,MAS!$K$11,MAS!$M$11,MAS!$O$11,MAS!$Q$11,MAS!$S$11,MAS!$U$11,MAS!$W$11,MAS!$Y$11,MAS!$AA$11,MAS!$AC$11,MAS!$AE$11,MAS!$AG$11,MAS!$AI$11,MAS!$AK$11)</c:f>
              <c:numCache>
                <c:formatCode>General</c:formatCode>
                <c:ptCount val="18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  <c:pt idx="11">
                  <c:v>2022</c:v>
                </c:pt>
                <c:pt idx="12">
                  <c:v>2024</c:v>
                </c:pt>
                <c:pt idx="13">
                  <c:v>2026</c:v>
                </c:pt>
                <c:pt idx="14">
                  <c:v>2028</c:v>
                </c:pt>
                <c:pt idx="15">
                  <c:v>2030</c:v>
                </c:pt>
                <c:pt idx="16">
                  <c:v>2032</c:v>
                </c:pt>
                <c:pt idx="17">
                  <c:v>2034</c:v>
                </c:pt>
              </c:numCache>
              <c:extLst/>
            </c:numRef>
          </c:cat>
          <c:val>
            <c:numRef>
              <c:f>(MAS!$C$13,MAS!$E$13,MAS!$G$13,MAS!$I$13,MAS!$K$13,MAS!$M$13,MAS!$O$13,MAS!$Q$13,MAS!$S$13,MAS!$U$13,MAS!$W$13,MAS!$Y$13,MAS!$AA$13,MAS!$AC$13,MAS!$AE$13,MAS!$AG$13,MAS!$AI$13,MAS!$AK$13)</c:f>
              <c:numCache>
                <c:formatCode>General</c:formatCode>
                <c:ptCount val="18"/>
                <c:pt idx="0">
                  <c:v>246.3147644</c:v>
                </c:pt>
                <c:pt idx="1">
                  <c:v>260.51196636960481</c:v>
                </c:pt>
                <c:pt idx="2">
                  <c:v>283.26681557220758</c:v>
                </c:pt>
                <c:pt idx="3">
                  <c:v>317.12104987401614</c:v>
                </c:pt>
                <c:pt idx="4">
                  <c:v>350.57131587190537</c:v>
                </c:pt>
                <c:pt idx="5">
                  <c:v>409.85108179463634</c:v>
                </c:pt>
                <c:pt idx="6">
                  <c:v>460.72687723235566</c:v>
                </c:pt>
                <c:pt idx="7">
                  <c:v>518.40112909986931</c:v>
                </c:pt>
                <c:pt idx="8">
                  <c:v>555.15957501711591</c:v>
                </c:pt>
                <c:pt idx="9">
                  <c:v>601.5258602123663</c:v>
                </c:pt>
                <c:pt idx="10">
                  <c:v>596.58464186946139</c:v>
                </c:pt>
                <c:pt idx="11">
                  <c:v>661.04895207274376</c:v>
                </c:pt>
                <c:pt idx="12">
                  <c:v>768.6835030519087</c:v>
                </c:pt>
                <c:pt idx="13">
                  <c:v>841.93143590789555</c:v>
                </c:pt>
                <c:pt idx="14">
                  <c:v>915.19129206887737</c:v>
                </c:pt>
                <c:pt idx="15">
                  <c:v>989.1299846249683</c:v>
                </c:pt>
                <c:pt idx="16">
                  <c:v>1060.1384497931508</c:v>
                </c:pt>
                <c:pt idx="17">
                  <c:v>1130.8922175200246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7449-4298-BD85-20CDCBDAA0FB}"/>
            </c:ext>
          </c:extLst>
        </c:ser>
        <c:ser>
          <c:idx val="0"/>
          <c:order val="1"/>
          <c:tx>
            <c:strRef>
              <c:f>MAS!$B$12</c:f>
              <c:strCache>
                <c:ptCount val="1"/>
                <c:pt idx="0">
                  <c:v>Data centres electricity demand</c:v>
                </c:pt>
              </c:strCache>
            </c:strRef>
          </c:tx>
          <c:spPr>
            <a:pattFill prst="lgCheck">
              <a:fgClr>
                <a:srgbClr val="99CCFF"/>
              </a:fgClr>
              <a:bgClr>
                <a:srgbClr val="7030A0"/>
              </a:bgClr>
            </a:pattFill>
            <a:ln>
              <a:noFill/>
            </a:ln>
            <a:effectLst/>
          </c:spPr>
          <c:cat>
            <c:numRef>
              <c:f>(MAS!$C$11,MAS!$E$11,MAS!$G$11,MAS!$I$11,MAS!$K$11,MAS!$M$11,MAS!$O$11,MAS!$Q$11,MAS!$S$11,MAS!$U$11,MAS!$W$11,MAS!$Y$11,MAS!$AA$11,MAS!$AC$11,MAS!$AE$11,MAS!$AG$11,MAS!$AI$11,MAS!$AK$11)</c:f>
              <c:numCache>
                <c:formatCode>General</c:formatCode>
                <c:ptCount val="18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  <c:pt idx="11">
                  <c:v>2022</c:v>
                </c:pt>
                <c:pt idx="12">
                  <c:v>2024</c:v>
                </c:pt>
                <c:pt idx="13">
                  <c:v>2026</c:v>
                </c:pt>
                <c:pt idx="14">
                  <c:v>2028</c:v>
                </c:pt>
                <c:pt idx="15">
                  <c:v>2030</c:v>
                </c:pt>
                <c:pt idx="16">
                  <c:v>2032</c:v>
                </c:pt>
                <c:pt idx="17">
                  <c:v>2034</c:v>
                </c:pt>
              </c:numCache>
              <c:extLst/>
            </c:numRef>
          </c:cat>
          <c:val>
            <c:numRef>
              <c:f>(MAS!$C$12,MAS!$E$12,MAS!$G$12,MAS!$I$12,MAS!$K$12,MAS!$M$12,MAS!$O$12,MAS!$Q$12,MAS!$S$12,MAS!$U$12,MAS!$W$12,MAS!$Y$12,MAS!$AA$12,MAS!$AC$12,MAS!$AE$12,MAS!$AG$12,MAS!$AI$12,MAS!$AK$12)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55.118950005669518</c:v>
                </c:pt>
                <c:pt idx="13">
                  <c:v>96.64513558544499</c:v>
                </c:pt>
                <c:pt idx="14">
                  <c:v>130.2827562162613</c:v>
                </c:pt>
                <c:pt idx="15">
                  <c:v>157.77865008101671</c:v>
                </c:pt>
                <c:pt idx="16">
                  <c:v>160.91451894440451</c:v>
                </c:pt>
                <c:pt idx="17">
                  <c:v>163.98798401741081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7449-4298-BD85-20CDCBDAA0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6270687"/>
        <c:axId val="1136279327"/>
      </c:areaChart>
      <c:catAx>
        <c:axId val="1136270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1136279327"/>
        <c:crosses val="autoZero"/>
        <c:auto val="1"/>
        <c:lblAlgn val="ctr"/>
        <c:lblOffset val="100"/>
        <c:noMultiLvlLbl val="0"/>
      </c:catAx>
      <c:valAx>
        <c:axId val="1136279327"/>
        <c:scaling>
          <c:orientation val="minMax"/>
          <c:max val="1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r>
                  <a:rPr lang="en-US" sz="16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Electricity</a:t>
                </a:r>
                <a:r>
                  <a:rPr lang="en-US" sz="1600" baseline="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 Demand (PJ)</a:t>
                </a:r>
                <a:endParaRPr lang="en-US" sz="16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egoe UI" panose="020B0502040204020203" pitchFamily="34" charset="0"/>
                  <a:ea typeface="+mn-ea"/>
                  <a:cs typeface="Segoe UI" panose="020B0502040204020203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n-US"/>
          </a:p>
        </c:txPr>
        <c:crossAx val="1136270687"/>
        <c:crosses val="autoZero"/>
        <c:crossBetween val="midCat"/>
        <c:minorUnit val="1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JLL*</c:v>
          </c:tx>
          <c:spPr>
            <a:ln w="63500" cap="rnd">
              <a:solidFill>
                <a:srgbClr val="649B3F"/>
              </a:solidFill>
              <a:round/>
            </a:ln>
            <a:effectLst/>
          </c:spPr>
          <c:marker>
            <c:symbol val="none"/>
          </c:marker>
          <c:xVal>
            <c:numRef>
              <c:f>Sheet5!$A$3:$A$11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xVal>
          <c:yVal>
            <c:numRef>
              <c:f>Sheet5!$B$3:$B$11</c:f>
              <c:numCache>
                <c:formatCode>General</c:formatCode>
                <c:ptCount val="9"/>
                <c:pt idx="1">
                  <c:v>367.92</c:v>
                </c:pt>
                <c:pt idx="2">
                  <c:v>438</c:v>
                </c:pt>
                <c:pt idx="3">
                  <c:v>499.32</c:v>
                </c:pt>
                <c:pt idx="4">
                  <c:v>569.4</c:v>
                </c:pt>
                <c:pt idx="5">
                  <c:v>665.76</c:v>
                </c:pt>
                <c:pt idx="6">
                  <c:v>762.12000000000012</c:v>
                </c:pt>
                <c:pt idx="7">
                  <c:v>867.24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AD9-4165-856B-D96AD69E25D5}"/>
            </c:ext>
          </c:extLst>
        </c:ser>
        <c:ser>
          <c:idx val="1"/>
          <c:order val="1"/>
          <c:tx>
            <c:v>Goldman Sachs</c:v>
          </c:tx>
          <c:spPr>
            <a:ln w="6350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Sheet5!$A$3:$A$11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xVal>
          <c:yVal>
            <c:numRef>
              <c:f>Sheet5!$C$3:$C$11</c:f>
              <c:numCache>
                <c:formatCode>General</c:formatCode>
                <c:ptCount val="9"/>
                <c:pt idx="1">
                  <c:v>411</c:v>
                </c:pt>
                <c:pt idx="2">
                  <c:v>504.14285714285711</c:v>
                </c:pt>
                <c:pt idx="3">
                  <c:v>597.28571428571422</c:v>
                </c:pt>
                <c:pt idx="4">
                  <c:v>690.42857142857133</c:v>
                </c:pt>
                <c:pt idx="5">
                  <c:v>783.57142857142844</c:v>
                </c:pt>
                <c:pt idx="6">
                  <c:v>876.71428571428555</c:v>
                </c:pt>
                <c:pt idx="7">
                  <c:v>969.85714285714255</c:v>
                </c:pt>
                <c:pt idx="8">
                  <c:v>1062.9999999999995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AD9-4165-856B-D96AD69E25D5}"/>
            </c:ext>
          </c:extLst>
        </c:ser>
        <c:ser>
          <c:idx val="2"/>
          <c:order val="2"/>
          <c:tx>
            <c:v>IEA Mid**</c:v>
          </c:tx>
          <c:spPr>
            <a:ln w="63500" cap="rnd">
              <a:solidFill>
                <a:srgbClr val="9723CB"/>
              </a:solidFill>
              <a:round/>
            </a:ln>
            <a:effectLst/>
          </c:spPr>
          <c:marker>
            <c:symbol val="none"/>
          </c:marker>
          <c:xVal>
            <c:numRef>
              <c:f>Sheet5!$A$3:$A$11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xVal>
          <c:yVal>
            <c:numRef>
              <c:f>Sheet5!$D$3:$D$11</c:f>
              <c:numCache>
                <c:formatCode>General</c:formatCode>
                <c:ptCount val="9"/>
                <c:pt idx="0">
                  <c:v>340</c:v>
                </c:pt>
                <c:pt idx="1">
                  <c:v>420</c:v>
                </c:pt>
                <c:pt idx="2">
                  <c:v>490</c:v>
                </c:pt>
                <c:pt idx="3">
                  <c:v>580</c:v>
                </c:pt>
                <c:pt idx="4">
                  <c:v>685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AD9-4165-856B-D96AD69E25D5}"/>
            </c:ext>
          </c:extLst>
        </c:ser>
        <c:ser>
          <c:idx val="3"/>
          <c:order val="3"/>
          <c:tx>
            <c:v>IEA Low**</c:v>
          </c:tx>
          <c:spPr>
            <a:ln w="63500" cap="rnd">
              <a:solidFill>
                <a:srgbClr val="DC4CE0"/>
              </a:solidFill>
              <a:round/>
            </a:ln>
            <a:effectLst/>
          </c:spPr>
          <c:marker>
            <c:symbol val="none"/>
          </c:marker>
          <c:xVal>
            <c:numRef>
              <c:f>Sheet5!$A$3:$A$11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xVal>
          <c:yVal>
            <c:numRef>
              <c:f>Sheet5!$E$3:$E$11</c:f>
              <c:numCache>
                <c:formatCode>General</c:formatCode>
                <c:ptCount val="9"/>
                <c:pt idx="0">
                  <c:v>340</c:v>
                </c:pt>
                <c:pt idx="1">
                  <c:v>380</c:v>
                </c:pt>
                <c:pt idx="2">
                  <c:v>410</c:v>
                </c:pt>
                <c:pt idx="3">
                  <c:v>440</c:v>
                </c:pt>
                <c:pt idx="4">
                  <c:v>490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AD9-4165-856B-D96AD69E25D5}"/>
            </c:ext>
          </c:extLst>
        </c:ser>
        <c:ser>
          <c:idx val="4"/>
          <c:order val="4"/>
          <c:tx>
            <c:v>IEA High**</c:v>
          </c:tx>
          <c:spPr>
            <a:ln w="63500" cap="rnd">
              <a:solidFill>
                <a:srgbClr val="44105C"/>
              </a:solidFill>
              <a:round/>
            </a:ln>
            <a:effectLst/>
          </c:spPr>
          <c:marker>
            <c:symbol val="none"/>
          </c:marker>
          <c:xVal>
            <c:numRef>
              <c:f>Sheet5!$A$3:$A$11</c:f>
              <c:numCache>
                <c:formatCode>General</c:formatCode>
                <c:ptCount val="9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</c:numCache>
            </c:numRef>
          </c:xVal>
          <c:yVal>
            <c:numRef>
              <c:f>Sheet5!$F$3:$F$11</c:f>
              <c:numCache>
                <c:formatCode>General</c:formatCode>
                <c:ptCount val="9"/>
                <c:pt idx="0">
                  <c:v>340</c:v>
                </c:pt>
                <c:pt idx="1">
                  <c:v>430</c:v>
                </c:pt>
                <c:pt idx="2">
                  <c:v>535</c:v>
                </c:pt>
                <c:pt idx="3">
                  <c:v>685</c:v>
                </c:pt>
                <c:pt idx="4">
                  <c:v>920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AD9-4165-856B-D96AD69E2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6310655"/>
        <c:axId val="856297695"/>
      </c:scatterChart>
      <c:valAx>
        <c:axId val="856310655"/>
        <c:scaling>
          <c:orientation val="minMax"/>
          <c:max val="2030"/>
          <c:min val="2022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6297695"/>
        <c:crosses val="autoZero"/>
        <c:crossBetween val="midCat"/>
      </c:valAx>
      <c:valAx>
        <c:axId val="856297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631065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680251597153471"/>
          <c:y val="0.45120454298066792"/>
          <c:w val="0.29195649480678854"/>
          <c:h val="0.4250325759233015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0.4824</cdr:x>
      <cdr:y>0.21523</cdr:y>
    </cdr:from>
    <cdr:to>
      <cdr:x>0.62114</cdr:x>
      <cdr:y>0.31023</cdr:y>
    </cdr:to>
    <cdr:sp macro="" textlink="">
      <cdr:nvSpPr>
        <cdr:cNvPr id="2" name="TextBox 8">
          <a:extLst xmlns:a="http://schemas.openxmlformats.org/drawingml/2006/main">
            <a:ext uri="{FF2B5EF4-FFF2-40B4-BE49-F238E27FC236}">
              <a16:creationId xmlns:a16="http://schemas.microsoft.com/office/drawing/2014/main" id="{12D46C6D-00B5-4614-A17F-DEBA65AC2E95}"/>
            </a:ext>
          </a:extLst>
        </cdr:cNvPr>
        <cdr:cNvSpPr txBox="1"/>
      </cdr:nvSpPr>
      <cdr:spPr>
        <a:xfrm xmlns:a="http://schemas.openxmlformats.org/drawingml/2006/main">
          <a:off x="4862639" y="697361"/>
          <a:ext cx="1398499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0" dirty="0">
              <a:solidFill>
                <a:sysClr val="windowText" lastClr="000000"/>
              </a:solidFill>
            </a:rPr>
            <a:t>73% increase</a:t>
          </a:r>
        </a:p>
      </cdr:txBody>
    </cdr:sp>
  </cdr:relSizeAnchor>
</c:userShape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1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15373" y="1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1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0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1" name="Google Shape;301;p10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9" name="Google Shape;309;p11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2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2" name="Google Shape;322;p12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3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0" name="Google Shape;330;p13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4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7" name="Google Shape;337;p14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2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9" name="Google Shape;199;p3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0" name="Google Shape;210;p4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>
              <a:solidFill>
                <a:srgbClr val="31343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5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5:notes"/>
          <p:cNvSpPr txBox="1"/>
          <p:nvPr>
            <p:ph idx="12" type="sldNum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6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6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6:notes"/>
          <p:cNvSpPr txBox="1"/>
          <p:nvPr>
            <p:ph idx="12" type="sldNum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7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7:notes"/>
          <p:cNvSpPr txBox="1"/>
          <p:nvPr>
            <p:ph idx="12" type="sldNum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1" name="Google Shape;241;p7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8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8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8:notes"/>
          <p:cNvSpPr txBox="1"/>
          <p:nvPr>
            <p:ph idx="12" type="sldNum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9:notes"/>
          <p:cNvSpPr/>
          <p:nvPr>
            <p:ph idx="2" type="sldImg"/>
          </p:nvPr>
        </p:nvSpPr>
        <p:spPr>
          <a:xfrm>
            <a:off x="409575" y="1233488"/>
            <a:ext cx="5916613" cy="3328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4" name="Google Shape;274;p9:notes"/>
          <p:cNvSpPr txBox="1"/>
          <p:nvPr>
            <p:ph idx="1" type="body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image" Target="../media/image7.jpg"/><Relationship Id="rId5" Type="http://schemas.openxmlformats.org/officeDocument/2006/relationships/image" Target="../media/image2.jpg"/><Relationship Id="rId6" Type="http://schemas.openxmlformats.org/officeDocument/2006/relationships/image" Target="../media/image13.jpg"/><Relationship Id="rId7" Type="http://schemas.openxmlformats.org/officeDocument/2006/relationships/image" Target="../media/image6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7.jpg"/><Relationship Id="rId4" Type="http://schemas.openxmlformats.org/officeDocument/2006/relationships/image" Target="../media/image2.jpg"/><Relationship Id="rId5" Type="http://schemas.openxmlformats.org/officeDocument/2006/relationships/image" Target="../media/image13.jpg"/><Relationship Id="rId6" Type="http://schemas.openxmlformats.org/officeDocument/2006/relationships/image" Target="../media/image6.jp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image" Target="../media/image7.jpg"/><Relationship Id="rId5" Type="http://schemas.openxmlformats.org/officeDocument/2006/relationships/image" Target="../media/image2.jpg"/><Relationship Id="rId6" Type="http://schemas.openxmlformats.org/officeDocument/2006/relationships/image" Target="../media/image13.jpg"/><Relationship Id="rId7" Type="http://schemas.openxmlformats.org/officeDocument/2006/relationships/image" Target="../media/image6.jp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7.jpg"/><Relationship Id="rId4" Type="http://schemas.openxmlformats.org/officeDocument/2006/relationships/image" Target="../media/image2.jpg"/><Relationship Id="rId5" Type="http://schemas.openxmlformats.org/officeDocument/2006/relationships/image" Target="../media/image13.jpg"/><Relationship Id="rId6" Type="http://schemas.openxmlformats.org/officeDocument/2006/relationships/image" Target="../media/image6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image" Target="../media/image7.jpg"/><Relationship Id="rId5" Type="http://schemas.openxmlformats.org/officeDocument/2006/relationships/image" Target="../media/image2.jpg"/><Relationship Id="rId6" Type="http://schemas.openxmlformats.org/officeDocument/2006/relationships/image" Target="../media/image13.jpg"/><Relationship Id="rId7" Type="http://schemas.openxmlformats.org/officeDocument/2006/relationships/image" Target="../media/image6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image" Target="../media/image7.jpg"/><Relationship Id="rId5" Type="http://schemas.openxmlformats.org/officeDocument/2006/relationships/image" Target="../media/image2.jpg"/><Relationship Id="rId6" Type="http://schemas.openxmlformats.org/officeDocument/2006/relationships/image" Target="../media/image13.jpg"/><Relationship Id="rId7" Type="http://schemas.openxmlformats.org/officeDocument/2006/relationships/image" Target="../media/image6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7.jpg"/><Relationship Id="rId4" Type="http://schemas.openxmlformats.org/officeDocument/2006/relationships/image" Target="../media/image2.jpg"/><Relationship Id="rId5" Type="http://schemas.openxmlformats.org/officeDocument/2006/relationships/image" Target="../media/image13.jpg"/><Relationship Id="rId6" Type="http://schemas.openxmlformats.org/officeDocument/2006/relationships/image" Target="../media/image6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image" Target="../media/image7.jpg"/><Relationship Id="rId5" Type="http://schemas.openxmlformats.org/officeDocument/2006/relationships/image" Target="../media/image2.jpg"/><Relationship Id="rId6" Type="http://schemas.openxmlformats.org/officeDocument/2006/relationships/image" Target="../media/image13.jpg"/><Relationship Id="rId7" Type="http://schemas.openxmlformats.org/officeDocument/2006/relationships/image" Target="../media/image6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2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, icon&#10;&#10;Description automatically generated" id="16" name="Google Shape;1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5985" y="202206"/>
            <a:ext cx="1433063" cy="829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oogle Shape;18;p16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19" name="Google Shape;19;p16"/>
            <p:cNvPicPr preferRelativeResize="0"/>
            <p:nvPr/>
          </p:nvPicPr>
          <p:blipFill rotWithShape="1">
            <a:blip r:embed="rId4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20" name="Google Shape;20;p16"/>
            <p:cNvPicPr preferRelativeResize="0"/>
            <p:nvPr/>
          </p:nvPicPr>
          <p:blipFill rotWithShape="1">
            <a:blip r:embed="rId5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21" name="Google Shape;21;p16"/>
            <p:cNvPicPr preferRelativeResize="0"/>
            <p:nvPr/>
          </p:nvPicPr>
          <p:blipFill rotWithShape="1">
            <a:blip r:embed="rId6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22" name="Google Shape;22;p16"/>
            <p:cNvPicPr preferRelativeResize="0"/>
            <p:nvPr/>
          </p:nvPicPr>
          <p:blipFill rotWithShape="1">
            <a:blip r:embed="rId7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23" name="Google Shape;23;p1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 4">
  <p:cSld name="2_Title and Content 4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5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" name="Google Shape;91;p25"/>
          <p:cNvSpPr txBox="1"/>
          <p:nvPr>
            <p:ph idx="1" type="body"/>
          </p:nvPr>
        </p:nvSpPr>
        <p:spPr>
          <a:xfrm>
            <a:off x="431802" y="5344253"/>
            <a:ext cx="11328400" cy="8823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92" name="Google Shape;92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5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5"/>
          <p:cNvSpPr/>
          <p:nvPr>
            <p:ph idx="2" type="chart"/>
          </p:nvPr>
        </p:nvSpPr>
        <p:spPr>
          <a:xfrm>
            <a:off x="431801" y="1268199"/>
            <a:ext cx="5588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25"/>
          <p:cNvSpPr/>
          <p:nvPr>
            <p:ph idx="3" type="chart"/>
          </p:nvPr>
        </p:nvSpPr>
        <p:spPr>
          <a:xfrm>
            <a:off x="6172201" y="1268199"/>
            <a:ext cx="5588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25"/>
          <p:cNvSpPr txBox="1"/>
          <p:nvPr>
            <p:ph idx="4" type="body"/>
          </p:nvPr>
        </p:nvSpPr>
        <p:spPr>
          <a:xfrm>
            <a:off x="431802" y="922317"/>
            <a:ext cx="5587999" cy="3458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5"/>
          <p:cNvSpPr txBox="1"/>
          <p:nvPr>
            <p:ph idx="5" type="body"/>
          </p:nvPr>
        </p:nvSpPr>
        <p:spPr>
          <a:xfrm>
            <a:off x="6172204" y="922319"/>
            <a:ext cx="5587999" cy="345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25"/>
          <p:cNvSpPr txBox="1"/>
          <p:nvPr>
            <p:ph idx="6" type="body"/>
          </p:nvPr>
        </p:nvSpPr>
        <p:spPr>
          <a:xfrm>
            <a:off x="431801" y="4982734"/>
            <a:ext cx="5587999" cy="2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i="1" sz="11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25"/>
          <p:cNvSpPr txBox="1"/>
          <p:nvPr>
            <p:ph idx="7" type="body"/>
          </p:nvPr>
        </p:nvSpPr>
        <p:spPr>
          <a:xfrm>
            <a:off x="6172204" y="4982734"/>
            <a:ext cx="5587999" cy="2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i="1" sz="11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/>
          <p:nvPr>
            <p:ph idx="2" type="chart"/>
          </p:nvPr>
        </p:nvSpPr>
        <p:spPr>
          <a:xfrm>
            <a:off x="431799" y="1026110"/>
            <a:ext cx="558800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Google Shape;102;p26"/>
          <p:cNvSpPr txBox="1"/>
          <p:nvPr>
            <p:ph idx="1" type="body"/>
          </p:nvPr>
        </p:nvSpPr>
        <p:spPr>
          <a:xfrm>
            <a:off x="431802" y="4679042"/>
            <a:ext cx="11328400" cy="15185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sz="18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sz="1600">
                <a:solidFill>
                  <a:schemeClr val="dk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26"/>
          <p:cNvSpPr/>
          <p:nvPr>
            <p:ph idx="3" type="chart"/>
          </p:nvPr>
        </p:nvSpPr>
        <p:spPr>
          <a:xfrm>
            <a:off x="6172200" y="1026110"/>
            <a:ext cx="558800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04" name="Google Shape;104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6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6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7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27"/>
          <p:cNvSpPr txBox="1"/>
          <p:nvPr>
            <p:ph idx="1" type="body"/>
          </p:nvPr>
        </p:nvSpPr>
        <p:spPr>
          <a:xfrm>
            <a:off x="431802" y="5102163"/>
            <a:ext cx="11328400" cy="1124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10" name="Google Shape;110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7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7"/>
          <p:cNvSpPr/>
          <p:nvPr>
            <p:ph idx="2" type="chart"/>
          </p:nvPr>
        </p:nvSpPr>
        <p:spPr>
          <a:xfrm>
            <a:off x="431801" y="1268199"/>
            <a:ext cx="5588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27"/>
          <p:cNvSpPr/>
          <p:nvPr>
            <p:ph idx="3" type="chart"/>
          </p:nvPr>
        </p:nvSpPr>
        <p:spPr>
          <a:xfrm>
            <a:off x="6172201" y="1268199"/>
            <a:ext cx="5588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7"/>
          <p:cNvSpPr txBox="1"/>
          <p:nvPr>
            <p:ph idx="4" type="body"/>
          </p:nvPr>
        </p:nvSpPr>
        <p:spPr>
          <a:xfrm>
            <a:off x="431802" y="922317"/>
            <a:ext cx="5587999" cy="2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27"/>
          <p:cNvSpPr txBox="1"/>
          <p:nvPr>
            <p:ph idx="5" type="body"/>
          </p:nvPr>
        </p:nvSpPr>
        <p:spPr>
          <a:xfrm>
            <a:off x="6172204" y="922317"/>
            <a:ext cx="5587999" cy="2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 5">
  <p:cSld name="1_Title and Content 5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/>
          <p:nvPr>
            <p:ph idx="2" type="chart"/>
          </p:nvPr>
        </p:nvSpPr>
        <p:spPr>
          <a:xfrm>
            <a:off x="1981201" y="1283836"/>
            <a:ext cx="8229600" cy="35567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28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28"/>
          <p:cNvSpPr txBox="1"/>
          <p:nvPr>
            <p:ph idx="1" type="body"/>
          </p:nvPr>
        </p:nvSpPr>
        <p:spPr>
          <a:xfrm>
            <a:off x="431802" y="5334002"/>
            <a:ext cx="11328400" cy="8926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0" name="Google Shape;120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8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8"/>
          <p:cNvSpPr txBox="1"/>
          <p:nvPr>
            <p:ph idx="3" type="body"/>
          </p:nvPr>
        </p:nvSpPr>
        <p:spPr>
          <a:xfrm>
            <a:off x="6268720" y="4871070"/>
            <a:ext cx="3942080" cy="2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i="1" sz="11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28"/>
          <p:cNvSpPr txBox="1"/>
          <p:nvPr>
            <p:ph idx="4" type="body"/>
          </p:nvPr>
        </p:nvSpPr>
        <p:spPr>
          <a:xfrm>
            <a:off x="1981201" y="922319"/>
            <a:ext cx="8229600" cy="331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5">
  <p:cSld name="Title and Content 5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9"/>
          <p:cNvSpPr/>
          <p:nvPr>
            <p:ph idx="2" type="chart"/>
          </p:nvPr>
        </p:nvSpPr>
        <p:spPr>
          <a:xfrm>
            <a:off x="1981201" y="1111323"/>
            <a:ext cx="8229600" cy="37292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6" name="Google Shape;126;p29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9"/>
          <p:cNvSpPr txBox="1"/>
          <p:nvPr>
            <p:ph idx="1" type="body"/>
          </p:nvPr>
        </p:nvSpPr>
        <p:spPr>
          <a:xfrm>
            <a:off x="431802" y="5102163"/>
            <a:ext cx="11328400" cy="1124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8" name="Google Shape;128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9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6">
  <p:cSld name="Title and Content 6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0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2" name="Google Shape;132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30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0"/>
          <p:cNvSpPr txBox="1"/>
          <p:nvPr>
            <p:ph idx="1" type="body"/>
          </p:nvPr>
        </p:nvSpPr>
        <p:spPr>
          <a:xfrm>
            <a:off x="431802" y="5196361"/>
            <a:ext cx="11328400" cy="1001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sz="18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sz="1600">
                <a:solidFill>
                  <a:schemeClr val="dk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30"/>
          <p:cNvSpPr/>
          <p:nvPr>
            <p:ph idx="2" type="chart"/>
          </p:nvPr>
        </p:nvSpPr>
        <p:spPr>
          <a:xfrm>
            <a:off x="1981201" y="1111323"/>
            <a:ext cx="8229600" cy="37292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1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8" name="Google Shape;13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1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hank you 1">
  <p:cSld name="1_Thank you 1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2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2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3" name="Google Shape;14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4" name="Google Shape;144;p32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145" name="Google Shape;145;p32"/>
            <p:cNvPicPr preferRelativeResize="0"/>
            <p:nvPr/>
          </p:nvPicPr>
          <p:blipFill rotWithShape="1">
            <a:blip r:embed="rId3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146" name="Google Shape;146;p32"/>
            <p:cNvPicPr preferRelativeResize="0"/>
            <p:nvPr/>
          </p:nvPicPr>
          <p:blipFill rotWithShape="1">
            <a:blip r:embed="rId4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147" name="Google Shape;147;p32"/>
            <p:cNvPicPr preferRelativeResize="0"/>
            <p:nvPr/>
          </p:nvPicPr>
          <p:blipFill rotWithShape="1">
            <a:blip r:embed="rId5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148" name="Google Shape;148;p32"/>
            <p:cNvPicPr preferRelativeResize="0"/>
            <p:nvPr/>
          </p:nvPicPr>
          <p:blipFill rotWithShape="1">
            <a:blip r:embed="rId6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149" name="Google Shape;149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hank you 2">
  <p:cSld name="1_Thank you 2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3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3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, icon&#10;&#10;Description automatically generated" id="153" name="Google Shape;153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5985" y="202206"/>
            <a:ext cx="1433063" cy="829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5" name="Google Shape;155;p33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156" name="Google Shape;156;p33"/>
            <p:cNvPicPr preferRelativeResize="0"/>
            <p:nvPr/>
          </p:nvPicPr>
          <p:blipFill rotWithShape="1">
            <a:blip r:embed="rId4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157" name="Google Shape;157;p33"/>
            <p:cNvPicPr preferRelativeResize="0"/>
            <p:nvPr/>
          </p:nvPicPr>
          <p:blipFill rotWithShape="1">
            <a:blip r:embed="rId5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158" name="Google Shape;158;p33"/>
            <p:cNvPicPr preferRelativeResize="0"/>
            <p:nvPr/>
          </p:nvPicPr>
          <p:blipFill rotWithShape="1">
            <a:blip r:embed="rId6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159" name="Google Shape;159;p33"/>
            <p:cNvPicPr preferRelativeResize="0"/>
            <p:nvPr/>
          </p:nvPicPr>
          <p:blipFill rotWithShape="1">
            <a:blip r:embed="rId7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160" name="Google Shape;160;p3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 1">
  <p:cSld name="Thank you 1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4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4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64" name="Google Shape;164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5" name="Google Shape;165;p34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166" name="Google Shape;166;p34"/>
            <p:cNvPicPr preferRelativeResize="0"/>
            <p:nvPr/>
          </p:nvPicPr>
          <p:blipFill rotWithShape="1">
            <a:blip r:embed="rId3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167" name="Google Shape;167;p34"/>
            <p:cNvPicPr preferRelativeResize="0"/>
            <p:nvPr/>
          </p:nvPicPr>
          <p:blipFill rotWithShape="1">
            <a:blip r:embed="rId4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168" name="Google Shape;168;p34"/>
            <p:cNvPicPr preferRelativeResize="0"/>
            <p:nvPr/>
          </p:nvPicPr>
          <p:blipFill rotWithShape="1">
            <a:blip r:embed="rId5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169" name="Google Shape;169;p34"/>
            <p:cNvPicPr preferRelativeResize="0"/>
            <p:nvPr/>
          </p:nvPicPr>
          <p:blipFill rotWithShape="1">
            <a:blip r:embed="rId6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170" name="Google Shape;170;p3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" type="body"/>
          </p:nvPr>
        </p:nvSpPr>
        <p:spPr>
          <a:xfrm>
            <a:off x="431802" y="1328060"/>
            <a:ext cx="11328400" cy="4869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sz="20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sz="18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sz="1600">
                <a:solidFill>
                  <a:schemeClr val="dk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8" name="Google Shape;28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hank you 2">
  <p:cSld name="2_Thank you 2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5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35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, icon&#10;&#10;Description automatically generated" id="174" name="Google Shape;174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5985" y="202206"/>
            <a:ext cx="1433063" cy="829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6" name="Google Shape;176;p35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177" name="Google Shape;177;p35"/>
            <p:cNvPicPr preferRelativeResize="0"/>
            <p:nvPr/>
          </p:nvPicPr>
          <p:blipFill rotWithShape="1">
            <a:blip r:embed="rId4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178" name="Google Shape;178;p35"/>
            <p:cNvPicPr preferRelativeResize="0"/>
            <p:nvPr/>
          </p:nvPicPr>
          <p:blipFill rotWithShape="1">
            <a:blip r:embed="rId5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179" name="Google Shape;179;p35"/>
            <p:cNvPicPr preferRelativeResize="0"/>
            <p:nvPr/>
          </p:nvPicPr>
          <p:blipFill rotWithShape="1">
            <a:blip r:embed="rId6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180" name="Google Shape;180;p35"/>
            <p:cNvPicPr preferRelativeResize="0"/>
            <p:nvPr/>
          </p:nvPicPr>
          <p:blipFill rotWithShape="1">
            <a:blip r:embed="rId7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181" name="Google Shape;181;p3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431800" y="1320801"/>
            <a:ext cx="5588000" cy="4881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sz="20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6172200" y="1320801"/>
            <a:ext cx="5588000" cy="4881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sz="20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sz="1800">
                <a:solidFill>
                  <a:schemeClr val="dk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3" name="Google Shape;33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8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utline/contents">
  <p:cSld name="outline/conten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19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19"/>
          <p:cNvSpPr txBox="1"/>
          <p:nvPr>
            <p:ph type="title"/>
          </p:nvPr>
        </p:nvSpPr>
        <p:spPr>
          <a:xfrm>
            <a:off x="0" y="3"/>
            <a:ext cx="12192000" cy="10284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Quattrocento Sa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" type="body"/>
          </p:nvPr>
        </p:nvSpPr>
        <p:spPr>
          <a:xfrm>
            <a:off x="501041" y="1197048"/>
            <a:ext cx="11136000" cy="47973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AutoNum type="arabicPeriod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3864"/>
              </a:buClr>
              <a:buSzPts val="1800"/>
              <a:buFont typeface="Calibri"/>
              <a:buAutoNum type="arabicPeriod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3864"/>
              </a:buClr>
              <a:buSzPts val="1800"/>
              <a:buFont typeface="Calibri"/>
              <a:buAutoNum type="arabicPeriod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0957"/>
              </a:buClr>
              <a:buSzPts val="1600"/>
              <a:buFont typeface="Quattrocento Sans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F0957"/>
              </a:buClr>
              <a:buSzPts val="1600"/>
              <a:buFont typeface="Quattrocento Sans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1" name="Google Shape;41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 2">
  <p:cSld name="Thank you 2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, icon&#10;&#10;Description automatically generated" id="45" name="Google Shape;4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5985" y="202206"/>
            <a:ext cx="1433063" cy="829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7" name="Google Shape;47;p20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48" name="Google Shape;48;p20"/>
            <p:cNvPicPr preferRelativeResize="0"/>
            <p:nvPr/>
          </p:nvPicPr>
          <p:blipFill rotWithShape="1">
            <a:blip r:embed="rId4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49" name="Google Shape;49;p20"/>
            <p:cNvPicPr preferRelativeResize="0"/>
            <p:nvPr/>
          </p:nvPicPr>
          <p:blipFill rotWithShape="1">
            <a:blip r:embed="rId5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50" name="Google Shape;50;p20"/>
            <p:cNvPicPr preferRelativeResize="0"/>
            <p:nvPr/>
          </p:nvPicPr>
          <p:blipFill rotWithShape="1">
            <a:blip r:embed="rId6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51" name="Google Shape;51;p20"/>
            <p:cNvPicPr preferRelativeResize="0"/>
            <p:nvPr/>
          </p:nvPicPr>
          <p:blipFill rotWithShape="1">
            <a:blip r:embed="rId7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52" name="Google Shape;52;p2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1">
  <p:cSld name="Cover 1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56" name="Google Shape;56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Google Shape;57;p21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58" name="Google Shape;58;p21"/>
            <p:cNvPicPr preferRelativeResize="0"/>
            <p:nvPr/>
          </p:nvPicPr>
          <p:blipFill rotWithShape="1">
            <a:blip r:embed="rId3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59" name="Google Shape;59;p21"/>
            <p:cNvPicPr preferRelativeResize="0"/>
            <p:nvPr/>
          </p:nvPicPr>
          <p:blipFill rotWithShape="1">
            <a:blip r:embed="rId4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60" name="Google Shape;60;p21"/>
            <p:cNvPicPr preferRelativeResize="0"/>
            <p:nvPr/>
          </p:nvPicPr>
          <p:blipFill rotWithShape="1">
            <a:blip r:embed="rId5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61" name="Google Shape;61;p21"/>
            <p:cNvPicPr preferRelativeResize="0"/>
            <p:nvPr/>
          </p:nvPicPr>
          <p:blipFill rotWithShape="1">
            <a:blip r:embed="rId6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62" name="Google Shape;62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ver 2">
  <p:cSld name="1_Cover 2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, icon&#10;&#10;Description automatically generated" id="64" name="Google Shape;6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5985" y="202206"/>
            <a:ext cx="1433063" cy="829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5819" y="273311"/>
            <a:ext cx="1666352" cy="588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6" name="Google Shape;66;p22"/>
          <p:cNvGrpSpPr/>
          <p:nvPr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descr="A picture containing several, city&#10;&#10;Description automatically generated" id="67" name="Google Shape;67;p22"/>
            <p:cNvPicPr preferRelativeResize="0"/>
            <p:nvPr/>
          </p:nvPicPr>
          <p:blipFill rotWithShape="1">
            <a:blip r:embed="rId4">
              <a:alphaModFix/>
            </a:blip>
            <a:srcRect b="616" l="-12226" r="77184" t="-616"/>
            <a:stretch/>
          </p:blipFill>
          <p:spPr>
            <a:xfrm>
              <a:off x="10600608" y="4652344"/>
              <a:ext cx="1410905" cy="2205656"/>
            </a:xfrm>
            <a:custGeom>
              <a:rect b="b" l="l" r="r" t="t"/>
              <a:pathLst>
                <a:path extrusionOk="0" h="1697355" w="107622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id="68" name="Google Shape;68;p22"/>
            <p:cNvPicPr preferRelativeResize="0"/>
            <p:nvPr/>
          </p:nvPicPr>
          <p:blipFill rotWithShape="1">
            <a:blip r:embed="rId5">
              <a:alphaModFix/>
            </a:blip>
            <a:srcRect b="0" l="0" r="15687" t="0"/>
            <a:stretch/>
          </p:blipFill>
          <p:spPr>
            <a:xfrm>
              <a:off x="1" y="4672221"/>
              <a:ext cx="3322562" cy="2205657"/>
            </a:xfrm>
            <a:custGeom>
              <a:rect b="b" l="l" r="r" t="t"/>
              <a:pathLst>
                <a:path extrusionOk="0" h="1697355" w="2544171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text, sky, outdoor, nature&#10;&#10;Description automatically generated" id="69" name="Google Shape;69;p22"/>
            <p:cNvPicPr preferRelativeResize="0"/>
            <p:nvPr/>
          </p:nvPicPr>
          <p:blipFill rotWithShape="1">
            <a:blip r:embed="rId6">
              <a:alphaModFix/>
            </a:blip>
            <a:srcRect b="0" l="0" r="12535" t="0"/>
            <a:stretch/>
          </p:blipFill>
          <p:spPr>
            <a:xfrm>
              <a:off x="2641684" y="4672221"/>
              <a:ext cx="3492370" cy="2205657"/>
            </a:xfrm>
            <a:custGeom>
              <a:rect b="b" l="l" r="r" t="t"/>
              <a:pathLst>
                <a:path extrusionOk="0" h="1697355" w="2674197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couple of ships in the water&#10;&#10;Description automatically generated with low confidence" id="70" name="Google Shape;70;p22"/>
            <p:cNvPicPr preferRelativeResize="0"/>
            <p:nvPr/>
          </p:nvPicPr>
          <p:blipFill rotWithShape="1">
            <a:blip r:embed="rId7">
              <a:alphaModFix/>
            </a:blip>
            <a:srcRect b="0" l="22673" r="0" t="0"/>
            <a:stretch/>
          </p:blipFill>
          <p:spPr>
            <a:xfrm>
              <a:off x="5885897" y="4672221"/>
              <a:ext cx="3087572" cy="2205657"/>
            </a:xfrm>
            <a:custGeom>
              <a:rect b="b" l="l" r="r" t="t"/>
              <a:pathLst>
                <a:path extrusionOk="0" h="2205656" w="3099453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  <a:noFill/>
            <a:ln>
              <a:noFill/>
            </a:ln>
          </p:spPr>
        </p:pic>
        <p:pic>
          <p:nvPicPr>
            <p:cNvPr descr="A picture containing several, city&#10;&#10;Description automatically generated" id="71" name="Google Shape;71;p2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181239" y="4672221"/>
              <a:ext cx="4010762" cy="2205657"/>
            </a:xfrm>
            <a:custGeom>
              <a:rect b="b" l="l" r="r" t="t"/>
              <a:pathLst>
                <a:path extrusionOk="0" h="1697355" w="3071143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sp>
        <p:nvSpPr>
          <p:cNvPr id="72" name="Google Shape;72;p22"/>
          <p:cNvSpPr txBox="1"/>
          <p:nvPr/>
        </p:nvSpPr>
        <p:spPr>
          <a:xfrm>
            <a:off x="1524002" y="2212678"/>
            <a:ext cx="9144000" cy="1216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br>
              <a:rPr b="1" lang="en-US" sz="2400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endParaRPr b="0" sz="2400">
              <a:solidFill>
                <a:srgbClr val="00206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3" name="Google Shape;73;p22"/>
          <p:cNvSpPr txBox="1"/>
          <p:nvPr/>
        </p:nvSpPr>
        <p:spPr>
          <a:xfrm>
            <a:off x="1524003" y="3748479"/>
            <a:ext cx="7429500" cy="10016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218" lvl="0" marL="174618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400"/>
              <a:buFont typeface="Quattrocento Sans"/>
              <a:buNone/>
            </a:pPr>
            <a:r>
              <a:t/>
            </a:r>
            <a:endParaRPr b="0" i="0" sz="24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22"/>
          <p:cNvSpPr txBox="1"/>
          <p:nvPr>
            <p:ph type="ctrTitle"/>
          </p:nvPr>
        </p:nvSpPr>
        <p:spPr>
          <a:xfrm>
            <a:off x="1524002" y="1230337"/>
            <a:ext cx="9144000" cy="13295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Quattrocento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/>
        </p:nvSpPr>
        <p:spPr>
          <a:xfrm>
            <a:off x="1524002" y="2579747"/>
            <a:ext cx="9144000" cy="100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br>
              <a:rPr b="1" lang="en-US" sz="2400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b="0" lang="en-US" sz="2400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Meeting info</a:t>
            </a:r>
            <a:endParaRPr/>
          </a:p>
        </p:txBody>
      </p:sp>
      <p:sp>
        <p:nvSpPr>
          <p:cNvPr id="76" name="Google Shape;76;p22"/>
          <p:cNvSpPr txBox="1"/>
          <p:nvPr/>
        </p:nvSpPr>
        <p:spPr>
          <a:xfrm>
            <a:off x="1533987" y="3804318"/>
            <a:ext cx="7429500" cy="889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Quattrocento Sans"/>
              <a:buNone/>
            </a:pPr>
            <a:r>
              <a:rPr b="0" i="0" lang="en-US" sz="2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Presenter, title</a:t>
            </a:r>
            <a:endParaRPr/>
          </a:p>
          <a:p>
            <a:pPr indent="-22218" lvl="0" marL="174618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400"/>
              <a:buFont typeface="Quattrocento Sans"/>
              <a:buNone/>
            </a:pPr>
            <a:r>
              <a:t/>
            </a:r>
            <a:endParaRPr b="0" i="0" sz="24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Cover Plain">
  <p:cSld name="Section Cover Plain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3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23"/>
          <p:cNvSpPr txBox="1"/>
          <p:nvPr>
            <p:ph type="title"/>
          </p:nvPr>
        </p:nvSpPr>
        <p:spPr>
          <a:xfrm>
            <a:off x="431802" y="1709740"/>
            <a:ext cx="11328399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" type="body"/>
          </p:nvPr>
        </p:nvSpPr>
        <p:spPr>
          <a:xfrm>
            <a:off x="431802" y="4589464"/>
            <a:ext cx="1132839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Quattrocento Sans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Quattrocento Sans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Quattrocento Sans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81" name="Google Shape;81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 4">
  <p:cSld name="1_Title and Content 4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Google Shape;84;p24"/>
          <p:cNvSpPr txBox="1"/>
          <p:nvPr>
            <p:ph idx="1" type="body"/>
          </p:nvPr>
        </p:nvSpPr>
        <p:spPr>
          <a:xfrm>
            <a:off x="431802" y="5102163"/>
            <a:ext cx="11328400" cy="1124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85" name="Google Shape;85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1802" y="6356351"/>
            <a:ext cx="1033311" cy="365237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4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/>
          <p:nvPr>
            <p:ph idx="2" type="chart"/>
          </p:nvPr>
        </p:nvSpPr>
        <p:spPr>
          <a:xfrm>
            <a:off x="431799" y="1026112"/>
            <a:ext cx="5588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4"/>
          <p:cNvSpPr/>
          <p:nvPr>
            <p:ph idx="3" type="chart"/>
          </p:nvPr>
        </p:nvSpPr>
        <p:spPr>
          <a:xfrm>
            <a:off x="6172200" y="1026112"/>
            <a:ext cx="5588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21" Type="http://schemas.openxmlformats.org/officeDocument/2006/relationships/theme" Target="../theme/theme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Quattrocento Sans"/>
              <a:buNone/>
              <a:defRPr b="1" i="0" sz="32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7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iea.org/reports/energy-and-ai" TargetMode="External"/><Relationship Id="rId4" Type="http://schemas.openxmlformats.org/officeDocument/2006/relationships/hyperlink" Target="https://www.iea.org/data-and-statistics/charts/global-growth-in-final-electricity-demand-by-use-in-the-stated-policies-scenario-2023-2030" TargetMode="External"/><Relationship Id="rId5" Type="http://schemas.openxmlformats.org/officeDocument/2006/relationships/hyperlink" Target="https://iea.blob.core.windows.net/assets/140a0470-5b90-4922-a0e9-838b3ac6918c/WorldEnergyOutlook2024.pdf" TargetMode="External"/><Relationship Id="rId6" Type="http://schemas.openxmlformats.org/officeDocument/2006/relationships/hyperlink" Target="https://iea.blob.core.windows.net/assets/6b2fd954-2017-408e-bf08-952fdd62118a/Electricity2024-Analysisandforecastto2026.pdf" TargetMode="External"/><Relationship Id="rId7" Type="http://schemas.openxmlformats.org/officeDocument/2006/relationships/hyperlink" Target="https://www.us.jll.com/en/trends-and-insights/research/data-center-outlook" TargetMode="External"/><Relationship Id="rId8" Type="http://schemas.openxmlformats.org/officeDocument/2006/relationships/hyperlink" Target="https://www.mckinsey.com/industries/private-capital/our-insights/how-data-centers-and-the-energy-sector-can-sate-ais-hunger-for-power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1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3.xml"/><Relationship Id="rId4" Type="http://schemas.openxmlformats.org/officeDocument/2006/relationships/image" Target="../media/image16.png"/><Relationship Id="rId5" Type="http://schemas.openxmlformats.org/officeDocument/2006/relationships/chart" Target="../charts/chart4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"/>
          <p:cNvSpPr txBox="1"/>
          <p:nvPr>
            <p:ph type="ctrTitle"/>
          </p:nvPr>
        </p:nvSpPr>
        <p:spPr>
          <a:xfrm>
            <a:off x="1524000" y="1231327"/>
            <a:ext cx="9144000" cy="12163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</a:pPr>
            <a:r>
              <a:rPr lang="en-US"/>
              <a:t>Preview of the 9</a:t>
            </a:r>
            <a:r>
              <a:rPr baseline="30000" lang="en-US"/>
              <a:t>th</a:t>
            </a:r>
            <a:r>
              <a:rPr lang="en-US"/>
              <a:t> APEC Energy Outlook on Data Centre Electricity Demand</a:t>
            </a:r>
            <a:endParaRPr/>
          </a:p>
        </p:txBody>
      </p:sp>
      <p:sp>
        <p:nvSpPr>
          <p:cNvPr id="187" name="Google Shape;187;p1"/>
          <p:cNvSpPr txBox="1"/>
          <p:nvPr/>
        </p:nvSpPr>
        <p:spPr>
          <a:xfrm>
            <a:off x="1523999" y="2663805"/>
            <a:ext cx="9563101" cy="1216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65</a:t>
            </a:r>
            <a:r>
              <a:rPr b="1" baseline="30000" i="0" lang="en-US" sz="22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</a:t>
            </a:r>
            <a:r>
              <a:rPr b="1" i="0" lang="en-US" sz="22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Meeting of the APEC Expert Group on Energy Efficiency and Conservation (EGEEC65)</a:t>
            </a:r>
            <a:br>
              <a:rPr b="1" i="0" lang="en-US" sz="22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b="0" i="0" lang="en-US" sz="22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 November 2025 – Seoul, Republic of Korea</a:t>
            </a:r>
            <a:endParaRPr b="0" i="0" sz="2200" u="none" cap="none" strike="noStrike">
              <a:solidFill>
                <a:srgbClr val="00206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88" name="Google Shape;188;p1"/>
          <p:cNvSpPr txBox="1"/>
          <p:nvPr/>
        </p:nvSpPr>
        <p:spPr>
          <a:xfrm>
            <a:off x="1556658" y="3931423"/>
            <a:ext cx="7429500" cy="4108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400"/>
              <a:buFont typeface="Quattrocento Sans"/>
              <a:buNone/>
            </a:pPr>
            <a:r>
              <a:rPr b="0" i="0" lang="en-US" sz="2400" u="none" cap="none" strike="noStrike">
                <a:solidFill>
                  <a:srgbClr val="1F386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Jungyoon KIM, Senior Researcher, APERC</a:t>
            </a:r>
            <a:endParaRPr b="0" i="0" sz="24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, icon&#10;&#10;Description automatically generated" id="189" name="Google Shape;1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5988" y="202205"/>
            <a:ext cx="1433063" cy="8296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4" name="Google Shape;304;p10"/>
          <p:cNvSpPr txBox="1"/>
          <p:nvPr/>
        </p:nvSpPr>
        <p:spPr>
          <a:xfrm>
            <a:off x="8280400" y="18028"/>
            <a:ext cx="39114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3. Opportunities and Challenges</a:t>
            </a:r>
            <a:endParaRPr/>
          </a:p>
        </p:txBody>
      </p:sp>
      <p:sp>
        <p:nvSpPr>
          <p:cNvPr id="305" name="Google Shape;305;p10"/>
          <p:cNvSpPr txBox="1"/>
          <p:nvPr/>
        </p:nvSpPr>
        <p:spPr>
          <a:xfrm>
            <a:off x="431804" y="388712"/>
            <a:ext cx="11328400" cy="9574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Opportunities: Data centres and AI expansion driving economic and energy innovation.</a:t>
            </a:r>
            <a:endParaRPr/>
          </a:p>
        </p:txBody>
      </p:sp>
      <p:sp>
        <p:nvSpPr>
          <p:cNvPr id="306" name="Google Shape;306;p10"/>
          <p:cNvSpPr txBox="1"/>
          <p:nvPr>
            <p:ph idx="1" type="body"/>
          </p:nvPr>
        </p:nvSpPr>
        <p:spPr>
          <a:xfrm>
            <a:off x="431804" y="1619609"/>
            <a:ext cx="10992459" cy="387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Economic opportunity</a:t>
            </a:r>
            <a:r>
              <a:rPr b="1" i="0" lang="en-US" sz="2400" u="none" cap="none" strike="noStrike"/>
              <a:t>: </a:t>
            </a:r>
            <a:r>
              <a:rPr i="0" lang="en-US" sz="2400" u="none" cap="none" strike="noStrike"/>
              <a:t>Data centres are considered as </a:t>
            </a:r>
            <a:r>
              <a:rPr lang="en-US" sz="2400"/>
              <a:t>strategic assets,</a:t>
            </a:r>
            <a:r>
              <a:rPr i="0" lang="en-US" sz="2400" u="none" cap="none" strike="noStrike"/>
              <a:t> creating jobs, attracting investment, and supporting economic development.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Investment catalyst</a:t>
            </a:r>
            <a:r>
              <a:rPr b="1" i="0" lang="en-US" sz="2400" u="none" cap="none" strike="noStrike"/>
              <a:t>:</a:t>
            </a:r>
            <a:r>
              <a:rPr b="0" i="0" lang="en-US" sz="2400" u="none" cap="none" strike="noStrike"/>
              <a:t> </a:t>
            </a:r>
            <a:r>
              <a:rPr lang="en-US" sz="2400"/>
              <a:t>Rising data-centre demand </a:t>
            </a:r>
            <a:r>
              <a:rPr b="1" lang="en-US" sz="2400"/>
              <a:t>stimulates new generation capacity</a:t>
            </a:r>
            <a:r>
              <a:rPr lang="en-US" sz="2400"/>
              <a:t>, grid upgrades, and broader power-sector investment.</a:t>
            </a:r>
            <a:endParaRPr b="0" i="0" sz="2400" u="none" cap="none" strike="noStrike"/>
          </a:p>
          <a:p>
            <a:pPr indent="-342900" lvl="0" marL="3429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Low-carbon transition</a:t>
            </a:r>
            <a:r>
              <a:rPr b="1" i="0" lang="en-US" sz="2400" u="none" cap="none" strike="noStrike"/>
              <a:t>:</a:t>
            </a:r>
            <a:r>
              <a:rPr b="0" i="0" lang="en-US" sz="2400" u="none" cap="none" strike="noStrike"/>
              <a:t> </a:t>
            </a:r>
            <a:r>
              <a:rPr b="1" lang="en-US" sz="2400"/>
              <a:t>24/7 clean-energy commitments</a:t>
            </a:r>
            <a:r>
              <a:rPr lang="en-US" sz="2400"/>
              <a:t> from major tech companies are accelerating the </a:t>
            </a:r>
            <a:r>
              <a:rPr b="1" lang="en-US" sz="2400"/>
              <a:t>expansion of low-carbon generation.</a:t>
            </a:r>
            <a:endParaRPr b="0" i="0" sz="2400" u="none" cap="none" strike="noStrike"/>
          </a:p>
          <a:p>
            <a:pPr indent="-342900" lvl="0" marL="3429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Operational innovation</a:t>
            </a:r>
            <a:r>
              <a:rPr b="1" lang="en-US" sz="2400"/>
              <a:t>:</a:t>
            </a:r>
            <a:r>
              <a:rPr lang="en-US" sz="2400"/>
              <a:t> AI in energy applications can enhance </a:t>
            </a:r>
            <a:r>
              <a:rPr b="1" lang="en-US" sz="2400"/>
              <a:t>grid reliability</a:t>
            </a:r>
            <a:r>
              <a:rPr lang="en-US" sz="2400"/>
              <a:t> and </a:t>
            </a:r>
            <a:r>
              <a:rPr b="1" lang="en-US" sz="2400"/>
              <a:t>demand-side flexibility</a:t>
            </a:r>
            <a:r>
              <a:rPr lang="en-US" sz="2400"/>
              <a:t>, enabling continuous power supply for data centres</a:t>
            </a:r>
            <a:r>
              <a:rPr b="0" i="0" lang="en-US" sz="2400" u="none" cap="none" strike="noStrike"/>
              <a:t>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2" name="Google Shape;312;p11"/>
          <p:cNvSpPr txBox="1"/>
          <p:nvPr/>
        </p:nvSpPr>
        <p:spPr>
          <a:xfrm>
            <a:off x="8280400" y="18028"/>
            <a:ext cx="39114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3. Opportunities and Challenges</a:t>
            </a:r>
            <a:endParaRPr/>
          </a:p>
        </p:txBody>
      </p:sp>
      <p:sp>
        <p:nvSpPr>
          <p:cNvPr id="313" name="Google Shape;313;p11"/>
          <p:cNvSpPr txBox="1"/>
          <p:nvPr/>
        </p:nvSpPr>
        <p:spPr>
          <a:xfrm>
            <a:off x="431804" y="363313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Challenges: Uncertainties remain in long-term energy planning</a:t>
            </a:r>
            <a:endParaRPr/>
          </a:p>
        </p:txBody>
      </p:sp>
      <p:sp>
        <p:nvSpPr>
          <p:cNvPr id="314" name="Google Shape;314;p11"/>
          <p:cNvSpPr txBox="1"/>
          <p:nvPr>
            <p:ph idx="1" type="body"/>
          </p:nvPr>
        </p:nvSpPr>
        <p:spPr>
          <a:xfrm>
            <a:off x="334528" y="1275678"/>
            <a:ext cx="5876100" cy="460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100"/>
              <a:buFont typeface="Arial"/>
              <a:buChar char="•"/>
            </a:pPr>
            <a:r>
              <a:rPr b="1" lang="en-US" sz="21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Unpredictable projections</a:t>
            </a:r>
            <a:r>
              <a:rPr b="1" lang="en-US" sz="2100"/>
              <a:t>:</a:t>
            </a:r>
            <a:r>
              <a:rPr lang="en-US" sz="2100"/>
              <a:t> The scale and pace of data-centre expansion, energy efficiency gains, and AI workloads make </a:t>
            </a:r>
            <a:r>
              <a:rPr b="1" lang="en-US" sz="2100"/>
              <a:t>future electricity demand highly uncertain</a:t>
            </a:r>
            <a:r>
              <a:rPr b="0" i="1" lang="en-US" sz="2100" u="none" cap="none" strike="noStrike"/>
              <a:t>.</a:t>
            </a:r>
            <a:endParaRPr b="0" i="0" sz="2100" u="none" cap="none" strike="noStrike"/>
          </a:p>
          <a:p>
            <a:pPr indent="-342900" lvl="0" marL="3429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ts val="2100"/>
              <a:buFont typeface="Arial"/>
              <a:buChar char="•"/>
            </a:pPr>
            <a:r>
              <a:rPr b="1" lang="en-US" sz="21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Clustered load stress</a:t>
            </a:r>
            <a:r>
              <a:rPr b="1" lang="en-US" sz="2100"/>
              <a:t>:</a:t>
            </a:r>
            <a:r>
              <a:rPr lang="en-US" sz="2100"/>
              <a:t> Rapid, </a:t>
            </a:r>
            <a:r>
              <a:rPr b="1" lang="en-US" sz="2100"/>
              <a:t>localized growth</a:t>
            </a:r>
            <a:r>
              <a:rPr lang="en-US" sz="2100"/>
              <a:t> likely outpaces </a:t>
            </a:r>
            <a:r>
              <a:rPr b="1" lang="en-US" sz="2100"/>
              <a:t>grid infrastructure upgrades</a:t>
            </a:r>
            <a:r>
              <a:rPr lang="en-US" sz="2100"/>
              <a:t> and connection timelines, leading to </a:t>
            </a:r>
            <a:r>
              <a:rPr b="1" lang="en-US" sz="2100"/>
              <a:t>congestion and reliability risks</a:t>
            </a:r>
            <a:r>
              <a:rPr lang="en-US" sz="2100"/>
              <a:t>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70C0"/>
              </a:buClr>
              <a:buSzPts val="2100"/>
              <a:buFont typeface="Arial"/>
              <a:buChar char="•"/>
            </a:pPr>
            <a:r>
              <a:rPr b="1" lang="en-US" sz="21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Clean-energy tension</a:t>
            </a:r>
            <a:r>
              <a:rPr b="1" lang="en-US" sz="2100"/>
              <a:t>:</a:t>
            </a:r>
            <a:r>
              <a:rPr lang="en-US" sz="2100"/>
              <a:t> The </a:t>
            </a:r>
            <a:r>
              <a:rPr b="1" lang="en-US" sz="2100"/>
              <a:t>24/7 electricity demand</a:t>
            </a:r>
            <a:r>
              <a:rPr lang="en-US" sz="2100"/>
              <a:t> of data centres conflicts with the </a:t>
            </a:r>
            <a:r>
              <a:rPr b="1" lang="en-US" sz="2100"/>
              <a:t>intermittency of renewables</a:t>
            </a:r>
            <a:r>
              <a:rPr lang="en-US" sz="2100"/>
              <a:t>, while </a:t>
            </a:r>
            <a:r>
              <a:rPr b="1" lang="en-US" sz="2100"/>
              <a:t>nuclear and storage solutions</a:t>
            </a:r>
            <a:r>
              <a:rPr lang="en-US" sz="2100"/>
              <a:t> face </a:t>
            </a:r>
            <a:r>
              <a:rPr b="1" lang="en-US" sz="2100"/>
              <a:t>cost and deployment challenges</a:t>
            </a:r>
            <a:r>
              <a:rPr lang="en-US" sz="2100"/>
              <a:t>.</a:t>
            </a:r>
            <a:endParaRPr b="0" i="0" sz="2100" u="none" cap="none" strike="noStrike"/>
          </a:p>
        </p:txBody>
      </p:sp>
      <p:sp>
        <p:nvSpPr>
          <p:cNvPr id="315" name="Google Shape;315;p11"/>
          <p:cNvSpPr txBox="1"/>
          <p:nvPr/>
        </p:nvSpPr>
        <p:spPr>
          <a:xfrm>
            <a:off x="7184294" y="972582"/>
            <a:ext cx="4562977" cy="715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Data Centre Global Demand Projections </a:t>
            </a:r>
            <a:br>
              <a:rPr b="0" i="0" lang="en-US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2000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1"/>
          <p:cNvSpPr txBox="1"/>
          <p:nvPr/>
        </p:nvSpPr>
        <p:spPr>
          <a:xfrm rot="-5400000">
            <a:off x="4798944" y="2935206"/>
            <a:ext cx="2844715" cy="3969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Electricity Demand (TWh)</a:t>
            </a:r>
            <a:endParaRPr/>
          </a:p>
        </p:txBody>
      </p:sp>
      <p:graphicFrame>
        <p:nvGraphicFramePr>
          <p:cNvPr id="317" name="Google Shape;317;p11"/>
          <p:cNvGraphicFramePr/>
          <p:nvPr/>
        </p:nvGraphicFramePr>
        <p:xfrm>
          <a:off x="6373227" y="1427207"/>
          <a:ext cx="5634086" cy="3785004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318" name="Google Shape;318;p11"/>
          <p:cNvSpPr txBox="1"/>
          <p:nvPr/>
        </p:nvSpPr>
        <p:spPr>
          <a:xfrm>
            <a:off x="6587919" y="5180669"/>
            <a:ext cx="5419394" cy="6773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APERC Analysis of JLL, Goldman Sachs, and IEA data.</a:t>
            </a:r>
            <a:br>
              <a:rPr lang="en-US" sz="190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90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Not for public distribution. </a:t>
            </a:r>
            <a:endParaRPr/>
          </a:p>
        </p:txBody>
      </p:sp>
      <p:sp>
        <p:nvSpPr>
          <p:cNvPr id="319" name="Google Shape;319;p11"/>
          <p:cNvSpPr txBox="1"/>
          <p:nvPr/>
        </p:nvSpPr>
        <p:spPr>
          <a:xfrm>
            <a:off x="6567869" y="5824268"/>
            <a:ext cx="5130136" cy="10272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*Jones Lang LaSalle Incorporated (US investment company).</a:t>
            </a:r>
            <a:b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**IEA data originally included electricity demand from cryptocurrencies. </a:t>
            </a:r>
            <a:b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ensure consistency across data sets, 2023 IEA electricity demand for  cryptocurrencies (130 TWh) was subtracted from all years for IEA data. </a:t>
            </a:r>
            <a:b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APERC-adjusted IEA values are displayed.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5" name="Google Shape;325;p12"/>
          <p:cNvSpPr txBox="1"/>
          <p:nvPr>
            <p:ph idx="1" type="body"/>
          </p:nvPr>
        </p:nvSpPr>
        <p:spPr>
          <a:xfrm>
            <a:off x="393704" y="1085268"/>
            <a:ext cx="11455396" cy="5144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7472" lvl="0" marL="34747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Rapid expansion</a:t>
            </a:r>
            <a:r>
              <a:rPr b="1" lang="en-US" sz="2200"/>
              <a:t>:</a:t>
            </a:r>
            <a:r>
              <a:rPr lang="en-US" sz="2200"/>
              <a:t> APEC Electricity demand is projected to </a:t>
            </a:r>
            <a:r>
              <a:rPr b="1" lang="en-US" sz="2200"/>
              <a:t>grow rapidly</a:t>
            </a:r>
            <a:r>
              <a:rPr lang="en-US" sz="2200"/>
              <a:t>, primarily driven by </a:t>
            </a:r>
            <a:r>
              <a:rPr b="1" lang="en-US" sz="2200"/>
              <a:t>industrial electrification </a:t>
            </a:r>
            <a:r>
              <a:rPr lang="en-US" sz="2200"/>
              <a:t>and</a:t>
            </a:r>
            <a:r>
              <a:rPr b="1" lang="en-US" sz="2200"/>
              <a:t> data-centre growth</a:t>
            </a:r>
            <a:r>
              <a:rPr lang="en-US" sz="2200"/>
              <a:t>.</a:t>
            </a:r>
            <a:endParaRPr/>
          </a:p>
          <a:p>
            <a:pPr indent="-3474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Diverse pathways</a:t>
            </a:r>
            <a:r>
              <a:rPr b="1" lang="en-US" sz="2200"/>
              <a:t>:</a:t>
            </a:r>
            <a:r>
              <a:rPr lang="en-US" sz="2200"/>
              <a:t> Data-centre electricity use </a:t>
            </a:r>
            <a:r>
              <a:rPr b="1" lang="en-US" sz="2200"/>
              <a:t>nearly triples by 2030</a:t>
            </a:r>
            <a:r>
              <a:rPr lang="en-US" sz="2200"/>
              <a:t> and </a:t>
            </a:r>
            <a:r>
              <a:rPr b="1" lang="en-US" sz="2200"/>
              <a:t>quadruples by 2035</a:t>
            </a:r>
            <a:r>
              <a:rPr lang="en-US" sz="2200"/>
              <a:t>, but growth rates differ by economy depending on </a:t>
            </a:r>
            <a:r>
              <a:rPr b="1" lang="en-US" sz="2200"/>
              <a:t>efficiency and policy.</a:t>
            </a:r>
            <a:endParaRPr/>
          </a:p>
          <a:p>
            <a:pPr indent="-3474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High uncertainty</a:t>
            </a:r>
            <a:r>
              <a:rPr b="1" lang="en-US" sz="2200"/>
              <a:t>:</a:t>
            </a:r>
            <a:r>
              <a:rPr lang="en-US" sz="2200"/>
              <a:t> The </a:t>
            </a:r>
            <a:r>
              <a:rPr b="1" lang="en-US" sz="2200"/>
              <a:t>scale and efficiency of AI deployment</a:t>
            </a:r>
            <a:r>
              <a:rPr lang="en-US" sz="2200"/>
              <a:t>, as well as </a:t>
            </a:r>
            <a:r>
              <a:rPr b="1" lang="en-US" sz="2200"/>
              <a:t>grid readiness</a:t>
            </a:r>
            <a:r>
              <a:rPr lang="en-US" sz="2200"/>
              <a:t>, remain uncertain, making long-term energy planning complex.</a:t>
            </a:r>
            <a:endParaRPr/>
          </a:p>
          <a:p>
            <a:pPr indent="-3474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Concentrated impacts</a:t>
            </a:r>
            <a:r>
              <a:rPr b="1" lang="en-US" sz="2200"/>
              <a:t>:</a:t>
            </a:r>
            <a:r>
              <a:rPr lang="en-US" sz="2200"/>
              <a:t> </a:t>
            </a:r>
            <a:r>
              <a:rPr b="1" lang="en-US" sz="2200"/>
              <a:t>Localized surges in demand</a:t>
            </a:r>
            <a:r>
              <a:rPr lang="en-US" sz="2200"/>
              <a:t> could strain grids and </a:t>
            </a:r>
            <a:r>
              <a:rPr b="1" lang="en-US" sz="2200"/>
              <a:t>conflict with clean-energy goals</a:t>
            </a:r>
            <a:r>
              <a:rPr lang="en-US" sz="2200"/>
              <a:t> where power capacity or transmission is limited.</a:t>
            </a:r>
            <a:endParaRPr/>
          </a:p>
          <a:p>
            <a:pPr indent="-3474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Balancing priorities</a:t>
            </a:r>
            <a:r>
              <a:rPr b="1" lang="en-US" sz="2200"/>
              <a:t>:</a:t>
            </a:r>
            <a:r>
              <a:rPr lang="en-US" sz="2200"/>
              <a:t> It is </a:t>
            </a:r>
            <a:r>
              <a:rPr lang="en-US" sz="2200"/>
              <a:t>important</a:t>
            </a:r>
            <a:r>
              <a:rPr lang="en-US" sz="2200"/>
              <a:t> to balance securing </a:t>
            </a:r>
            <a:r>
              <a:rPr b="1" lang="en-US" sz="2200"/>
              <a:t>fast and reliable power</a:t>
            </a:r>
            <a:r>
              <a:rPr lang="en-US" sz="2200"/>
              <a:t> for data centre competitiveness with the need to meet </a:t>
            </a:r>
            <a:r>
              <a:rPr b="1" lang="en-US" sz="2200"/>
              <a:t>clean energy goals</a:t>
            </a:r>
            <a:r>
              <a:rPr b="1" lang="en-US" sz="2200"/>
              <a:t> and maintain grid stability.</a:t>
            </a:r>
            <a:endParaRPr/>
          </a:p>
          <a:p>
            <a:pPr indent="-3474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Cooperation needed</a:t>
            </a:r>
            <a:r>
              <a:rPr b="1" lang="en-US" sz="2200"/>
              <a:t>:</a:t>
            </a:r>
            <a:r>
              <a:rPr lang="en-US" sz="2200"/>
              <a:t> Collaboration among </a:t>
            </a:r>
            <a:r>
              <a:rPr b="1" lang="en-US" sz="2200"/>
              <a:t>governments and industry</a:t>
            </a:r>
            <a:r>
              <a:rPr lang="en-US" sz="2200"/>
              <a:t> is essential to manage grid bottlenecks, scale clean energy, and secure sustainable data-centre growth.</a:t>
            </a:r>
            <a:endParaRPr/>
          </a:p>
          <a:p>
            <a:pPr indent="-2077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sz="2200"/>
          </a:p>
          <a:p>
            <a:pPr indent="-207772" lvl="0" marL="347472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200"/>
          </a:p>
        </p:txBody>
      </p:sp>
      <p:sp>
        <p:nvSpPr>
          <p:cNvPr id="326" name="Google Shape;326;p12"/>
          <p:cNvSpPr txBox="1"/>
          <p:nvPr/>
        </p:nvSpPr>
        <p:spPr>
          <a:xfrm>
            <a:off x="8280400" y="18028"/>
            <a:ext cx="39114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4. Key Takeaways</a:t>
            </a:r>
            <a:endParaRPr/>
          </a:p>
        </p:txBody>
      </p:sp>
      <p:sp>
        <p:nvSpPr>
          <p:cNvPr id="327" name="Google Shape;327;p12"/>
          <p:cNvSpPr txBox="1"/>
          <p:nvPr/>
        </p:nvSpPr>
        <p:spPr>
          <a:xfrm>
            <a:off x="431804" y="363313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b="1" lang="en-US" sz="2800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 Takeaways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3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lang="en-US"/>
              <a:t>Sources</a:t>
            </a:r>
            <a:endParaRPr/>
          </a:p>
        </p:txBody>
      </p:sp>
      <p:sp>
        <p:nvSpPr>
          <p:cNvPr id="333" name="Google Shape;333;p13"/>
          <p:cNvSpPr txBox="1"/>
          <p:nvPr>
            <p:ph idx="1" type="body"/>
          </p:nvPr>
        </p:nvSpPr>
        <p:spPr>
          <a:xfrm>
            <a:off x="431802" y="1097054"/>
            <a:ext cx="11328400" cy="44278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590" lvl="0" marL="22859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APEC (forthcoming), </a:t>
            </a:r>
            <a:r>
              <a:rPr i="1" lang="en-US" sz="1400"/>
              <a:t>APEC Energy Demand and Supply Outlook, 9th Edition</a:t>
            </a:r>
            <a:r>
              <a:rPr lang="en-US" sz="1400"/>
              <a:t> (not yet published).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IEA (2025), Energy and AI, IEA, Paris. Available at: 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Energy and AI – Analysis – IEA, </a:t>
            </a:r>
            <a:r>
              <a:rPr lang="en-US" sz="1400"/>
              <a:t> Licence: CC BY 4.0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IEA (2024), Global growth in final electricity demand by use in the Stated Policies Scenario, 2023-2030, IEA, Paris. Available at: </a:t>
            </a:r>
            <a:r>
              <a:rPr lang="en-US" sz="1400" u="sng">
                <a:solidFill>
                  <a:schemeClr val="hlink"/>
                </a:solidFill>
                <a:hlinkClick r:id="rId4"/>
              </a:rPr>
              <a:t>https://www.iea.org/data-and-statistics/charts/global-growth-in-final-electricity-demand-by-use-in-the-stated-policies-scenario-2023-2030</a:t>
            </a:r>
            <a:r>
              <a:rPr lang="en-US" sz="1400"/>
              <a:t>, Licence: CC BY 4.0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IEA (2024), World Energy Outlook 2024, IEA, Paris. Available at: </a:t>
            </a:r>
            <a:r>
              <a:rPr lang="en-US" sz="1400" u="sng">
                <a:solidFill>
                  <a:schemeClr val="hlink"/>
                </a:solidFill>
                <a:hlinkClick r:id="rId5"/>
              </a:rPr>
              <a:t>https://iea.blob.core.windows.net/assets/140a0470-5b90-4922-a0e9-838b3ac6918c/WorldEnergyOutlook2024.pdf</a:t>
            </a:r>
            <a:endParaRPr sz="1400"/>
          </a:p>
          <a:p>
            <a:pPr indent="-228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IEA (2024), Electricity 2024, IEA, Paris. Available at: </a:t>
            </a:r>
            <a:r>
              <a:rPr lang="en-US" sz="1400" u="sng">
                <a:solidFill>
                  <a:schemeClr val="hlink"/>
                </a:solidFill>
                <a:hlinkClick r:id="rId6"/>
              </a:rPr>
              <a:t>https://iea.blob.core.windows.net/assets/6b2fd954-2017-408e-bf08-952fdd62118a/Electricity2024-Analysisandforecastto2026.pdf</a:t>
            </a:r>
            <a:r>
              <a:rPr lang="en-US" sz="1400"/>
              <a:t> 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JLL (2025), 2025 Global Data Center Outlook, JLL. Available at: </a:t>
            </a:r>
            <a:r>
              <a:rPr lang="en-US" sz="1400" u="sng">
                <a:solidFill>
                  <a:schemeClr val="hlink"/>
                </a:solidFill>
                <a:hlinkClick r:id="rId7"/>
              </a:rPr>
              <a:t>https://www.us.jll.com/en/trends-and-insights/research/data-center-outlook</a:t>
            </a:r>
            <a:endParaRPr sz="1400"/>
          </a:p>
          <a:p>
            <a:pPr indent="-228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sz="1400"/>
              <a:t>McKinsey (2024), How data centers and the energy sector can sate AI’s hunger for power, McKinsey, &amp; Company. Available at: </a:t>
            </a:r>
            <a:r>
              <a:rPr lang="en-US" sz="1400" u="sng">
                <a:solidFill>
                  <a:schemeClr val="hlink"/>
                </a:solidFill>
                <a:hlinkClick r:id="rId8"/>
              </a:rPr>
              <a:t>https://www.mckinsey.com/industries/private-capital/our-insights/how-data-centers-and-the-energy-sector-can-sate-ais-hunger-for-power</a:t>
            </a:r>
            <a:r>
              <a:rPr lang="en-US" sz="1400"/>
              <a:t> </a:t>
            </a:r>
            <a:endParaRPr/>
          </a:p>
          <a:p>
            <a:pPr indent="-1396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</p:txBody>
      </p:sp>
      <p:sp>
        <p:nvSpPr>
          <p:cNvPr id="334" name="Google Shape;334;p13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4"/>
          <p:cNvSpPr txBox="1"/>
          <p:nvPr>
            <p:ph type="ctrTitle"/>
          </p:nvPr>
        </p:nvSpPr>
        <p:spPr>
          <a:xfrm>
            <a:off x="1524002" y="106272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attrocento Sans"/>
              <a:buNone/>
            </a:pPr>
            <a:r>
              <a:rPr lang="en-US"/>
              <a:t>Thank you.</a:t>
            </a:r>
            <a:endParaRPr/>
          </a:p>
        </p:txBody>
      </p:sp>
      <p:sp>
        <p:nvSpPr>
          <p:cNvPr id="340" name="Google Shape;340;p14"/>
          <p:cNvSpPr txBox="1"/>
          <p:nvPr>
            <p:ph idx="1" type="subTitle"/>
          </p:nvPr>
        </p:nvSpPr>
        <p:spPr>
          <a:xfrm>
            <a:off x="1524002" y="3561731"/>
            <a:ext cx="9144000" cy="109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Jungyoon.kim@aperc.or.jp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"/>
          <p:cNvSpPr txBox="1"/>
          <p:nvPr>
            <p:ph type="title"/>
          </p:nvPr>
        </p:nvSpPr>
        <p:spPr>
          <a:xfrm>
            <a:off x="431802" y="314327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lang="en-US"/>
              <a:t>Outline</a:t>
            </a:r>
            <a:endParaRPr/>
          </a:p>
        </p:txBody>
      </p:sp>
      <p:sp>
        <p:nvSpPr>
          <p:cNvPr id="195" name="Google Shape;195;p2"/>
          <p:cNvSpPr txBox="1"/>
          <p:nvPr>
            <p:ph idx="1" type="body"/>
          </p:nvPr>
        </p:nvSpPr>
        <p:spPr>
          <a:xfrm>
            <a:off x="431802" y="1328061"/>
            <a:ext cx="11328400" cy="3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590" lvl="0" marL="22859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Introduction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Preview of the 9</a:t>
            </a:r>
            <a:r>
              <a:rPr baseline="30000" lang="en-US" sz="2800"/>
              <a:t>th</a:t>
            </a:r>
            <a:r>
              <a:rPr lang="en-US" sz="2800"/>
              <a:t> APEC Energy Demand and Supply Outlook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  – Electricity demand for data centres and AI in APEC region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Opportunities and Challenges</a:t>
            </a:r>
            <a:endParaRPr/>
          </a:p>
          <a:p>
            <a:pPr indent="-228590" lvl="0" marL="22859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Key Takeaways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50790" lvl="0" marL="22859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50790" lvl="0" marL="22859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</p:txBody>
      </p:sp>
      <p:sp>
        <p:nvSpPr>
          <p:cNvPr id="196" name="Google Shape;196;p2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"/>
          <p:cNvSpPr txBox="1"/>
          <p:nvPr>
            <p:ph idx="12" type="sldNum"/>
          </p:nvPr>
        </p:nvSpPr>
        <p:spPr>
          <a:xfrm>
            <a:off x="9017003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02" name="Google Shape;202;p3"/>
          <p:cNvSpPr txBox="1"/>
          <p:nvPr>
            <p:ph idx="1" type="body"/>
          </p:nvPr>
        </p:nvSpPr>
        <p:spPr>
          <a:xfrm>
            <a:off x="385009" y="1338944"/>
            <a:ext cx="6405536" cy="4423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590" lvl="0" marL="22859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The rapid deployment of AI is expected to cause a sharp increase in electricity demand in many economies.</a:t>
            </a:r>
            <a:endParaRPr sz="2200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28590" lvl="0" marL="22859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This surge creates new challenges for energy infrastructure and planning, as economies must balance:</a:t>
            </a:r>
            <a:endParaRPr/>
          </a:p>
          <a:p>
            <a:pPr indent="-288914" lvl="1" marL="690537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1430"/>
              <a:buFont typeface="Courier New"/>
              <a:buChar char="o"/>
            </a:pPr>
            <a:r>
              <a:rPr lang="en-US" sz="2200">
                <a:latin typeface="Quattrocento Sans"/>
                <a:ea typeface="Quattrocento Sans"/>
                <a:cs typeface="Quattrocento Sans"/>
                <a:sym typeface="Quattrocento Sans"/>
              </a:rPr>
              <a:t>Immediate and fast-growing demand;</a:t>
            </a:r>
            <a:endParaRPr/>
          </a:p>
          <a:p>
            <a:pPr indent="-288914" lvl="1" marL="690537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1430"/>
              <a:buFont typeface="Courier New"/>
              <a:buChar char="o"/>
            </a:pPr>
            <a:r>
              <a:rPr lang="en-US" sz="2200">
                <a:latin typeface="Quattrocento Sans"/>
                <a:ea typeface="Quattrocento Sans"/>
                <a:cs typeface="Quattrocento Sans"/>
                <a:sym typeface="Quattrocento Sans"/>
              </a:rPr>
              <a:t>Regionally concentrated load increases;</a:t>
            </a:r>
            <a:endParaRPr/>
          </a:p>
          <a:p>
            <a:pPr indent="-288914" lvl="1" marL="690537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1430"/>
              <a:buFont typeface="Courier New"/>
              <a:buChar char="o"/>
            </a:pPr>
            <a:r>
              <a:rPr lang="en-US" sz="2200"/>
              <a:t>Commitments to low-carbon energy supply</a:t>
            </a:r>
            <a:endParaRPr/>
          </a:p>
          <a:p>
            <a:pPr indent="-88890" lvl="0" marL="22859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sz="2200">
              <a:highlight>
                <a:srgbClr val="FFFF00"/>
              </a:highlight>
            </a:endParaRPr>
          </a:p>
        </p:txBody>
      </p:sp>
      <p:sp>
        <p:nvSpPr>
          <p:cNvPr id="203" name="Google Shape;203;p3"/>
          <p:cNvSpPr txBox="1"/>
          <p:nvPr>
            <p:ph type="title"/>
          </p:nvPr>
        </p:nvSpPr>
        <p:spPr>
          <a:xfrm>
            <a:off x="431804" y="379642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br>
              <a:rPr lang="en-US"/>
            </a:br>
            <a:r>
              <a:rPr lang="en-US"/>
              <a:t>Data centres are essential to powering the digital economy</a:t>
            </a:r>
            <a:endParaRPr/>
          </a:p>
        </p:txBody>
      </p:sp>
      <p:grpSp>
        <p:nvGrpSpPr>
          <p:cNvPr id="204" name="Google Shape;204;p3"/>
          <p:cNvGrpSpPr/>
          <p:nvPr/>
        </p:nvGrpSpPr>
        <p:grpSpPr>
          <a:xfrm>
            <a:off x="6970426" y="1338943"/>
            <a:ext cx="4836565" cy="5002494"/>
            <a:chOff x="6172202" y="1131587"/>
            <a:chExt cx="5588000" cy="5210607"/>
          </a:xfrm>
        </p:grpSpPr>
        <p:pic>
          <p:nvPicPr>
            <p:cNvPr descr="What is a Data Center? | History, Design, Cooling &amp; Types" id="205" name="Google Shape;205;p3"/>
            <p:cNvPicPr preferRelativeResize="0"/>
            <p:nvPr/>
          </p:nvPicPr>
          <p:blipFill rotWithShape="1">
            <a:blip r:embed="rId3">
              <a:alphaModFix/>
            </a:blip>
            <a:srcRect b="0" l="18398" r="22649" t="0"/>
            <a:stretch/>
          </p:blipFill>
          <p:spPr>
            <a:xfrm>
              <a:off x="6172202" y="1131587"/>
              <a:ext cx="5588000" cy="48815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206" name="Google Shape;206;p3"/>
            <p:cNvSpPr txBox="1"/>
            <p:nvPr/>
          </p:nvSpPr>
          <p:spPr>
            <a:xfrm>
              <a:off x="6172202" y="5987018"/>
              <a:ext cx="2550273" cy="3551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1" lang="en-US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Image source: Google</a:t>
              </a:r>
              <a:endParaRPr/>
            </a:p>
          </p:txBody>
        </p:sp>
      </p:grpSp>
      <p:sp>
        <p:nvSpPr>
          <p:cNvPr id="207" name="Google Shape;207;p3"/>
          <p:cNvSpPr txBox="1"/>
          <p:nvPr/>
        </p:nvSpPr>
        <p:spPr>
          <a:xfrm>
            <a:off x="9637942" y="18029"/>
            <a:ext cx="255394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3" name="Google Shape;213;p4"/>
          <p:cNvSpPr txBox="1"/>
          <p:nvPr>
            <p:ph idx="1" type="body"/>
          </p:nvPr>
        </p:nvSpPr>
        <p:spPr>
          <a:xfrm>
            <a:off x="256676" y="1209842"/>
            <a:ext cx="5376681" cy="4733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28626" lvl="0" marL="62862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None/>
            </a:pPr>
            <a:r>
              <a:rPr b="1" lang="en-US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Projections (non-exhaustive)</a:t>
            </a:r>
            <a:endParaRPr/>
          </a:p>
          <a:p>
            <a:pPr indent="-342887" lvl="0" marL="457183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1" lang="en-US"/>
              <a:t>Korea:</a:t>
            </a:r>
            <a:r>
              <a:rPr lang="en-US"/>
              <a:t> Data centre electricity demand projected to reach </a:t>
            </a:r>
            <a:r>
              <a:rPr b="1" lang="en-US"/>
              <a:t>30 TWh by 2038</a:t>
            </a:r>
            <a:r>
              <a:rPr lang="en-US"/>
              <a:t>, accounting for </a:t>
            </a:r>
            <a:r>
              <a:rPr b="1" lang="en-US"/>
              <a:t>5.5% of total demand, </a:t>
            </a:r>
            <a:r>
              <a:rPr lang="en-US"/>
              <a:t>a </a:t>
            </a:r>
            <a:r>
              <a:rPr b="1" lang="en-US"/>
              <a:t>265% increase</a:t>
            </a:r>
            <a:r>
              <a:rPr lang="en-US"/>
              <a:t> from current levels.</a:t>
            </a:r>
            <a:endParaRPr/>
          </a:p>
          <a:p>
            <a:pPr indent="-342887" lvl="0" marL="457183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1" lang="en-US"/>
              <a:t>Malaysia:</a:t>
            </a:r>
            <a:r>
              <a:rPr lang="en-US"/>
              <a:t> Preparing for a </a:t>
            </a:r>
            <a:r>
              <a:rPr b="1" lang="en-US"/>
              <a:t>3–5× expansion</a:t>
            </a:r>
            <a:r>
              <a:rPr lang="en-US"/>
              <a:t> in data centre capacity.</a:t>
            </a:r>
            <a:endParaRPr/>
          </a:p>
          <a:p>
            <a:pPr indent="-342887" lvl="0" marL="457183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1" lang="en-US"/>
              <a:t>Singapore:</a:t>
            </a:r>
            <a:r>
              <a:rPr lang="en-US"/>
              <a:t> Projects a </a:t>
            </a:r>
            <a:r>
              <a:rPr b="1" lang="en-US"/>
              <a:t>35% increase</a:t>
            </a:r>
            <a:r>
              <a:rPr lang="en-US"/>
              <a:t> in data centre capacity.</a:t>
            </a:r>
            <a:endParaRPr/>
          </a:p>
          <a:p>
            <a:pPr indent="-342887" lvl="0" marL="457183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1" lang="en-US"/>
              <a:t>Thailand:</a:t>
            </a:r>
            <a:r>
              <a:rPr lang="en-US"/>
              <a:t> Data centres expected to consume </a:t>
            </a:r>
            <a:r>
              <a:rPr b="1" lang="en-US"/>
              <a:t>2.5% of national electricity demand by 2030</a:t>
            </a:r>
            <a:r>
              <a:rPr lang="en-US"/>
              <a:t>.</a:t>
            </a:r>
            <a:endParaRPr/>
          </a:p>
          <a:p>
            <a:pPr indent="0" lvl="0" marL="114296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215886" lvl="0" marL="457183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/>
          </a:p>
          <a:p>
            <a:pPr indent="-215886" lvl="0" marL="457183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/>
          </a:p>
          <a:p>
            <a:pPr indent="-101590" lvl="0" marL="22859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214" name="Google Shape;214;p4"/>
          <p:cNvSpPr txBox="1"/>
          <p:nvPr>
            <p:ph idx="2" type="body"/>
          </p:nvPr>
        </p:nvSpPr>
        <p:spPr>
          <a:xfrm>
            <a:off x="5759115" y="1209842"/>
            <a:ext cx="6176209" cy="4881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None/>
            </a:pPr>
            <a:r>
              <a:rPr b="1" lang="en-US" sz="2200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Policies and Investments (non-exhaustive)</a:t>
            </a:r>
            <a:endParaRPr/>
          </a:p>
          <a:p>
            <a:pPr indent="-342887" lvl="0" marL="457183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1" lang="en-US"/>
              <a:t>Indonesia:</a:t>
            </a:r>
            <a:r>
              <a:rPr lang="en-US"/>
              <a:t> </a:t>
            </a:r>
            <a:r>
              <a:rPr b="1" lang="en-US"/>
              <a:t>Tencent</a:t>
            </a:r>
            <a:r>
              <a:rPr lang="en-US"/>
              <a:t> to invest </a:t>
            </a:r>
            <a:r>
              <a:rPr b="1" lang="en-US"/>
              <a:t>US $500 million</a:t>
            </a:r>
            <a:r>
              <a:rPr lang="en-US"/>
              <a:t> in data centre development.</a:t>
            </a:r>
            <a:endParaRPr b="1"/>
          </a:p>
          <a:p>
            <a:pPr indent="-342887" lvl="0" marL="457183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1" lang="en-US"/>
              <a:t>Korea:</a:t>
            </a:r>
            <a:r>
              <a:rPr lang="en-US"/>
              <a:t> Government announced a </a:t>
            </a:r>
            <a:r>
              <a:rPr b="1" lang="en-US"/>
              <a:t>US $70 billion</a:t>
            </a:r>
            <a:r>
              <a:rPr lang="en-US"/>
              <a:t> initiative for </a:t>
            </a:r>
            <a:r>
              <a:rPr b="1" lang="en-US"/>
              <a:t>AI and data centre investment</a:t>
            </a:r>
            <a:r>
              <a:rPr lang="en-US"/>
              <a:t> (April 2025).</a:t>
            </a:r>
            <a:endParaRPr/>
          </a:p>
          <a:p>
            <a:pPr indent="-342887" lvl="0" marL="457183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1" lang="en-US"/>
              <a:t>Korea:</a:t>
            </a:r>
            <a:r>
              <a:rPr lang="en-US"/>
              <a:t> </a:t>
            </a:r>
            <a:r>
              <a:rPr b="1" lang="en-US"/>
              <a:t>Canada Pension Plan Investment Board</a:t>
            </a:r>
            <a:r>
              <a:rPr lang="en-US"/>
              <a:t> and </a:t>
            </a:r>
            <a:r>
              <a:rPr b="1" lang="en-US"/>
              <a:t>Pacific Asset Management Company</a:t>
            </a:r>
            <a:r>
              <a:rPr lang="en-US"/>
              <a:t> to invest </a:t>
            </a:r>
            <a:r>
              <a:rPr b="1" lang="en-US"/>
              <a:t>US $711 million</a:t>
            </a:r>
            <a:r>
              <a:rPr lang="en-US"/>
              <a:t> in data centres</a:t>
            </a:r>
            <a:endParaRPr b="1"/>
          </a:p>
          <a:p>
            <a:pPr indent="-342887" lvl="0" marL="457183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1" lang="en-US"/>
              <a:t>Malaysia:</a:t>
            </a:r>
            <a:r>
              <a:rPr lang="en-US"/>
              <a:t> </a:t>
            </a:r>
            <a:r>
              <a:rPr b="1" lang="en-US"/>
              <a:t>Amazon</a:t>
            </a:r>
            <a:r>
              <a:rPr lang="en-US"/>
              <a:t> to invest </a:t>
            </a:r>
            <a:r>
              <a:rPr b="1" lang="en-US"/>
              <a:t>US $6.2 billion</a:t>
            </a:r>
            <a:r>
              <a:rPr lang="en-US"/>
              <a:t> for a new cloud region.</a:t>
            </a:r>
            <a:endParaRPr/>
          </a:p>
          <a:p>
            <a:pPr indent="-342887" lvl="0" marL="457183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b="1" lang="en-US"/>
              <a:t>Thailand:</a:t>
            </a:r>
            <a:r>
              <a:rPr lang="en-US"/>
              <a:t> </a:t>
            </a:r>
            <a:r>
              <a:rPr b="1" lang="en-US"/>
              <a:t>TikTok</a:t>
            </a:r>
            <a:r>
              <a:rPr lang="en-US"/>
              <a:t> to spend </a:t>
            </a:r>
            <a:r>
              <a:rPr b="1" lang="en-US"/>
              <a:t>US $3.76 billion</a:t>
            </a:r>
            <a:r>
              <a:rPr lang="en-US"/>
              <a:t> on a new data centre, operational by </a:t>
            </a:r>
            <a:r>
              <a:rPr b="1" lang="en-US"/>
              <a:t>2026</a:t>
            </a:r>
            <a:endParaRPr/>
          </a:p>
          <a:p>
            <a:pPr indent="-225411" lvl="0" marL="457183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/>
          </a:p>
        </p:txBody>
      </p:sp>
      <p:sp>
        <p:nvSpPr>
          <p:cNvPr id="215" name="Google Shape;215;p4"/>
          <p:cNvSpPr txBox="1"/>
          <p:nvPr>
            <p:ph type="title"/>
          </p:nvPr>
        </p:nvSpPr>
        <p:spPr>
          <a:xfrm>
            <a:off x="256677" y="394368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lang="en-US"/>
              <a:t>Growth and Investments in Selected Economies</a:t>
            </a:r>
            <a:endParaRPr/>
          </a:p>
        </p:txBody>
      </p:sp>
      <p:sp>
        <p:nvSpPr>
          <p:cNvPr id="216" name="Google Shape;216;p4"/>
          <p:cNvSpPr txBox="1"/>
          <p:nvPr/>
        </p:nvSpPr>
        <p:spPr>
          <a:xfrm>
            <a:off x="9621613" y="18029"/>
            <a:ext cx="255394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5"/>
          <p:cNvSpPr txBox="1"/>
          <p:nvPr>
            <p:ph type="title"/>
          </p:nvPr>
        </p:nvSpPr>
        <p:spPr>
          <a:xfrm>
            <a:off x="431802" y="412301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lang="en-US"/>
              <a:t>Preview of the 9</a:t>
            </a:r>
            <a:r>
              <a:rPr baseline="30000" lang="en-US"/>
              <a:t>th</a:t>
            </a:r>
            <a:r>
              <a:rPr lang="en-US"/>
              <a:t> APEC Energy Demand and Supply Outlook </a:t>
            </a:r>
            <a:endParaRPr/>
          </a:p>
        </p:txBody>
      </p:sp>
      <p:sp>
        <p:nvSpPr>
          <p:cNvPr id="223" name="Google Shape;223;p5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4" name="Google Shape;224;p5"/>
          <p:cNvSpPr txBox="1"/>
          <p:nvPr/>
        </p:nvSpPr>
        <p:spPr>
          <a:xfrm>
            <a:off x="647087" y="1432323"/>
            <a:ext cx="10897800" cy="44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Reference scenario (REF)</a:t>
            </a:r>
            <a:r>
              <a:rPr b="0" i="0" lang="en-US" sz="2400" u="none" cap="none" strike="noStrike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b="0" i="0" sz="24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087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Economy-specific pathways based 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historical trends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, recent developments, and APERC’s assumptions about the continuation of those trends in each APEC economy, while acknowledging technical restraints. REF offers a </a:t>
            </a:r>
            <a:r>
              <a:rPr b="1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baseline to compare with TGT projections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0070C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Target scenario (TGT)</a:t>
            </a:r>
            <a:endParaRPr b="0" i="0" sz="24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087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 </a:t>
            </a:r>
            <a:r>
              <a:rPr b="1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hypothetical pathway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where each economy </a:t>
            </a:r>
            <a:r>
              <a:rPr b="1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achieves its energy-related policy targets, assuming implementation 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regardless of cost-effectiveness. When implementation details are lacking, assumptions are inferred from the targets themselves or emissions-related goals.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5"/>
          <p:cNvSpPr txBox="1"/>
          <p:nvPr/>
        </p:nvSpPr>
        <p:spPr>
          <a:xfrm>
            <a:off x="9274629" y="18028"/>
            <a:ext cx="291725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2. The 9</a:t>
            </a:r>
            <a:r>
              <a:rPr b="1" baseline="30000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APEC Outlook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6"/>
          <p:cNvSpPr txBox="1"/>
          <p:nvPr>
            <p:ph type="title"/>
          </p:nvPr>
        </p:nvSpPr>
        <p:spPr>
          <a:xfrm>
            <a:off x="431802" y="326035"/>
            <a:ext cx="11383366" cy="6944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lang="en-US"/>
              <a:t>Introduction of data centres demand projections in the 9</a:t>
            </a:r>
            <a:r>
              <a:rPr baseline="30000" lang="en-US"/>
              <a:t>th</a:t>
            </a:r>
            <a:r>
              <a:rPr lang="en-US"/>
              <a:t> Outlook </a:t>
            </a:r>
            <a:endParaRPr/>
          </a:p>
        </p:txBody>
      </p:sp>
      <p:sp>
        <p:nvSpPr>
          <p:cNvPr id="232" name="Google Shape;232;p6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3" name="Google Shape;233;p6"/>
          <p:cNvSpPr txBox="1"/>
          <p:nvPr/>
        </p:nvSpPr>
        <p:spPr>
          <a:xfrm>
            <a:off x="431802" y="1180307"/>
            <a:ext cx="5664198" cy="51090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Data centre energy demand is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modelled the same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 both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REF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and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TGT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scenarios.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Treated as a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subsector within the buildings sector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 the model.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Projections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are based on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economy-specific indicators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, such as announced expansion plans and capacity.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Historical data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were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not separately identified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from total electricity demand before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2023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Potential constraints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, including hardware availability or grid capacity, are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not reflected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 the projections.</a:t>
            </a:r>
            <a:endParaRPr/>
          </a:p>
        </p:txBody>
      </p:sp>
      <p:sp>
        <p:nvSpPr>
          <p:cNvPr id="234" name="Google Shape;234;p6"/>
          <p:cNvSpPr txBox="1"/>
          <p:nvPr/>
        </p:nvSpPr>
        <p:spPr>
          <a:xfrm>
            <a:off x="9274629" y="18028"/>
            <a:ext cx="291725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2. The 9</a:t>
            </a:r>
            <a:r>
              <a:rPr b="1" baseline="30000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APEC Outlook</a:t>
            </a:r>
            <a:endParaRPr/>
          </a:p>
        </p:txBody>
      </p:sp>
      <p:graphicFrame>
        <p:nvGraphicFramePr>
          <p:cNvPr id="235" name="Google Shape;235;p6"/>
          <p:cNvGraphicFramePr/>
          <p:nvPr/>
        </p:nvGraphicFramePr>
        <p:xfrm>
          <a:off x="6328768" y="2002255"/>
          <a:ext cx="5486400" cy="3931920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236" name="Google Shape;236;p6"/>
          <p:cNvSpPr txBox="1"/>
          <p:nvPr/>
        </p:nvSpPr>
        <p:spPr>
          <a:xfrm>
            <a:off x="6518554" y="1245865"/>
            <a:ext cx="503157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APEC Buildings electricity demand in TGT (PJ)</a:t>
            </a:r>
            <a:endParaRPr/>
          </a:p>
        </p:txBody>
      </p:sp>
      <p:sp>
        <p:nvSpPr>
          <p:cNvPr id="237" name="Google Shape;237;p6"/>
          <p:cNvSpPr txBox="1"/>
          <p:nvPr/>
        </p:nvSpPr>
        <p:spPr>
          <a:xfrm>
            <a:off x="8053756" y="1797429"/>
            <a:ext cx="1495091" cy="329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Projection</a:t>
            </a:r>
            <a:endParaRPr b="0" i="0" sz="15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7"/>
          <p:cNvSpPr txBox="1"/>
          <p:nvPr>
            <p:ph type="title"/>
          </p:nvPr>
        </p:nvSpPr>
        <p:spPr>
          <a:xfrm>
            <a:off x="431800" y="338589"/>
            <a:ext cx="11328400" cy="5354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lang="en-US"/>
              <a:t>Strong growth in electricity consumption in APEC (</a:t>
            </a:r>
            <a:r>
              <a:rPr lang="en-US">
                <a:solidFill>
                  <a:srgbClr val="FF0000"/>
                </a:solidFill>
              </a:rPr>
              <a:t>preview</a:t>
            </a:r>
            <a:r>
              <a:rPr lang="en-US"/>
              <a:t>)</a:t>
            </a:r>
            <a:endParaRPr/>
          </a:p>
        </p:txBody>
      </p:sp>
      <p:sp>
        <p:nvSpPr>
          <p:cNvPr id="244" name="Google Shape;244;p7"/>
          <p:cNvSpPr txBox="1"/>
          <p:nvPr>
            <p:ph idx="12" type="sldNum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5" name="Google Shape;245;p7"/>
          <p:cNvSpPr txBox="1"/>
          <p:nvPr/>
        </p:nvSpPr>
        <p:spPr>
          <a:xfrm>
            <a:off x="306387" y="4927939"/>
            <a:ext cx="11453814" cy="1184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Electricity demand in APEC grows by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73% in REF 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and by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93% in TGT 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by 2060.</a:t>
            </a:r>
            <a:endParaRPr b="1" i="0" sz="2200" u="none" cap="none" strike="noStrike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Industry and data centres 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together account for </a:t>
            </a:r>
            <a:r>
              <a:rPr b="1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about half </a:t>
            </a:r>
            <a:r>
              <a:rPr b="0" i="0" lang="en-US" sz="2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of this growth, which require a stable, 24/7 electricity supply.</a:t>
            </a:r>
            <a:endParaRPr/>
          </a:p>
        </p:txBody>
      </p:sp>
      <p:graphicFrame>
        <p:nvGraphicFramePr>
          <p:cNvPr id="246" name="Google Shape;246;p7"/>
          <p:cNvGraphicFramePr/>
          <p:nvPr/>
        </p:nvGraphicFramePr>
        <p:xfrm>
          <a:off x="840357" y="1413819"/>
          <a:ext cx="10080000" cy="3240000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247" name="Google Shape;247;p7"/>
          <p:cNvSpPr txBox="1"/>
          <p:nvPr/>
        </p:nvSpPr>
        <p:spPr>
          <a:xfrm>
            <a:off x="2397508" y="957642"/>
            <a:ext cx="739697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APEC electricity consumption by end-use sectors (TWh)</a:t>
            </a:r>
            <a:endParaRPr/>
          </a:p>
        </p:txBody>
      </p:sp>
      <p:cxnSp>
        <p:nvCxnSpPr>
          <p:cNvPr id="248" name="Google Shape;248;p7"/>
          <p:cNvCxnSpPr/>
          <p:nvPr/>
        </p:nvCxnSpPr>
        <p:spPr>
          <a:xfrm>
            <a:off x="1765769" y="2772317"/>
            <a:ext cx="853169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miter lim="800000"/>
            <a:headEnd len="sm" w="sm" type="none"/>
            <a:tailEnd len="sm" w="sm" type="none"/>
          </a:ln>
        </p:spPr>
      </p:cxnSp>
      <p:cxnSp>
        <p:nvCxnSpPr>
          <p:cNvPr id="249" name="Google Shape;249;p7"/>
          <p:cNvCxnSpPr/>
          <p:nvPr/>
        </p:nvCxnSpPr>
        <p:spPr>
          <a:xfrm>
            <a:off x="3369783" y="1942774"/>
            <a:ext cx="2200275" cy="3226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250" name="Google Shape;250;p7"/>
          <p:cNvSpPr/>
          <p:nvPr/>
        </p:nvSpPr>
        <p:spPr>
          <a:xfrm>
            <a:off x="5641643" y="1949458"/>
            <a:ext cx="149256" cy="799748"/>
          </a:xfrm>
          <a:prstGeom prst="rightBrace">
            <a:avLst>
              <a:gd fmla="val 8333" name="adj1"/>
              <a:gd fmla="val 49723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7"/>
          <p:cNvSpPr/>
          <p:nvPr/>
        </p:nvSpPr>
        <p:spPr>
          <a:xfrm>
            <a:off x="10344151" y="1746482"/>
            <a:ext cx="149256" cy="943229"/>
          </a:xfrm>
          <a:prstGeom prst="rightBrace">
            <a:avLst>
              <a:gd fmla="val 8333" name="adj1"/>
              <a:gd fmla="val 47503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7"/>
          <p:cNvSpPr txBox="1"/>
          <p:nvPr/>
        </p:nvSpPr>
        <p:spPr>
          <a:xfrm>
            <a:off x="10357030" y="1990949"/>
            <a:ext cx="149380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93% increase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3" name="Google Shape;253;p7"/>
          <p:cNvCxnSpPr/>
          <p:nvPr/>
        </p:nvCxnSpPr>
        <p:spPr>
          <a:xfrm>
            <a:off x="8085316" y="1713913"/>
            <a:ext cx="2200275" cy="3226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254" name="Google Shape;254;p7"/>
          <p:cNvSpPr txBox="1"/>
          <p:nvPr/>
        </p:nvSpPr>
        <p:spPr>
          <a:xfrm>
            <a:off x="6695736" y="4647764"/>
            <a:ext cx="4655907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Sources: APEC statistics (EGEDA), APERC analysis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7"/>
          <p:cNvSpPr txBox="1"/>
          <p:nvPr/>
        </p:nvSpPr>
        <p:spPr>
          <a:xfrm>
            <a:off x="9274629" y="18028"/>
            <a:ext cx="291725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2. The 9</a:t>
            </a:r>
            <a:r>
              <a:rPr b="1" baseline="30000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APEC Outlook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oogle Shape;261;p8"/>
          <p:cNvGrpSpPr/>
          <p:nvPr/>
        </p:nvGrpSpPr>
        <p:grpSpPr>
          <a:xfrm>
            <a:off x="349720" y="1666227"/>
            <a:ext cx="5489575" cy="3108960"/>
            <a:chOff x="0" y="0"/>
            <a:chExt cx="5483926" cy="2607282"/>
          </a:xfrm>
        </p:grpSpPr>
        <p:graphicFrame>
          <p:nvGraphicFramePr>
            <p:cNvPr id="262" name="Google Shape;262;p8"/>
            <p:cNvGraphicFramePr/>
            <p:nvPr/>
          </p:nvGraphicFramePr>
          <p:xfrm>
            <a:off x="0" y="0"/>
            <a:ext cx="5483433" cy="2300714"/>
          </p:xfrm>
          <a:graphic>
            <a:graphicData uri="http://schemas.openxmlformats.org/drawingml/2006/chart">
              <c:chart r:id="rId3"/>
            </a:graphicData>
          </a:graphic>
        </p:graphicFrame>
        <p:pic>
          <p:nvPicPr>
            <p:cNvPr id="263" name="Google Shape;263;p8"/>
            <p:cNvPicPr preferRelativeResize="0"/>
            <p:nvPr/>
          </p:nvPicPr>
          <p:blipFill rotWithShape="1">
            <a:blip r:embed="rId4">
              <a:alphaModFix/>
            </a:blip>
            <a:srcRect b="27574" l="0" r="0" t="0"/>
            <a:stretch/>
          </p:blipFill>
          <p:spPr>
            <a:xfrm>
              <a:off x="3174" y="2303881"/>
              <a:ext cx="5480752" cy="303401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</p:pic>
      </p:grpSp>
      <p:grpSp>
        <p:nvGrpSpPr>
          <p:cNvPr id="264" name="Google Shape;264;p8"/>
          <p:cNvGrpSpPr/>
          <p:nvPr/>
        </p:nvGrpSpPr>
        <p:grpSpPr>
          <a:xfrm>
            <a:off x="6249315" y="1628127"/>
            <a:ext cx="5486400" cy="3108960"/>
            <a:chOff x="0" y="0"/>
            <a:chExt cx="5496195" cy="2637551"/>
          </a:xfrm>
        </p:grpSpPr>
        <p:graphicFrame>
          <p:nvGraphicFramePr>
            <p:cNvPr id="265" name="Google Shape;265;p8"/>
            <p:cNvGraphicFramePr/>
            <p:nvPr/>
          </p:nvGraphicFramePr>
          <p:xfrm>
            <a:off x="0" y="0"/>
            <a:ext cx="5495586" cy="2316382"/>
          </p:xfrm>
          <a:graphic>
            <a:graphicData uri="http://schemas.openxmlformats.org/drawingml/2006/chart">
              <c:chart r:id="rId5"/>
            </a:graphicData>
          </a:graphic>
        </p:graphicFrame>
        <p:pic>
          <p:nvPicPr>
            <p:cNvPr id="266" name="Google Shape;266;p8"/>
            <p:cNvPicPr preferRelativeResize="0"/>
            <p:nvPr/>
          </p:nvPicPr>
          <p:blipFill rotWithShape="1">
            <a:blip r:embed="rId4">
              <a:alphaModFix/>
            </a:blip>
            <a:srcRect b="27574" l="0" r="0" t="0"/>
            <a:stretch/>
          </p:blipFill>
          <p:spPr>
            <a:xfrm>
              <a:off x="6620" y="2324233"/>
              <a:ext cx="5489575" cy="31331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67" name="Google Shape;267;p8"/>
          <p:cNvSpPr txBox="1"/>
          <p:nvPr/>
        </p:nvSpPr>
        <p:spPr>
          <a:xfrm>
            <a:off x="6533561" y="1323119"/>
            <a:ext cx="521107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Data centre electricity demand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(% of total electricity demand)</a:t>
            </a:r>
            <a:endParaRPr/>
          </a:p>
        </p:txBody>
      </p:sp>
      <p:sp>
        <p:nvSpPr>
          <p:cNvPr id="268" name="Google Shape;268;p8"/>
          <p:cNvSpPr txBox="1"/>
          <p:nvPr/>
        </p:nvSpPr>
        <p:spPr>
          <a:xfrm>
            <a:off x="1244184" y="1323119"/>
            <a:ext cx="388245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Data centre electricity demand (PJ)</a:t>
            </a:r>
            <a:endParaRPr/>
          </a:p>
        </p:txBody>
      </p:sp>
      <p:sp>
        <p:nvSpPr>
          <p:cNvPr id="269" name="Google Shape;269;p8"/>
          <p:cNvSpPr txBox="1"/>
          <p:nvPr/>
        </p:nvSpPr>
        <p:spPr>
          <a:xfrm>
            <a:off x="431800" y="298717"/>
            <a:ext cx="11328400" cy="949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Data centres drive significant electricity demand growth in most APEC subregions (</a:t>
            </a:r>
            <a:r>
              <a:rPr b="1" i="0" lang="en-US" sz="2800" u="none" cap="none" strike="noStrike">
                <a:solidFill>
                  <a:srgbClr val="FF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preview</a:t>
            </a:r>
            <a:r>
              <a:rPr b="1" i="0" lang="en-US" sz="28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)</a:t>
            </a:r>
            <a:endParaRPr/>
          </a:p>
        </p:txBody>
      </p:sp>
      <p:sp>
        <p:nvSpPr>
          <p:cNvPr id="270" name="Google Shape;270;p8"/>
          <p:cNvSpPr txBox="1"/>
          <p:nvPr/>
        </p:nvSpPr>
        <p:spPr>
          <a:xfrm>
            <a:off x="9274629" y="18028"/>
            <a:ext cx="291725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2. The 9</a:t>
            </a:r>
            <a:r>
              <a:rPr b="1" baseline="30000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APEC Outlook</a:t>
            </a:r>
            <a:endParaRPr/>
          </a:p>
        </p:txBody>
      </p:sp>
      <p:sp>
        <p:nvSpPr>
          <p:cNvPr id="271" name="Google Shape;271;p8"/>
          <p:cNvSpPr txBox="1"/>
          <p:nvPr/>
        </p:nvSpPr>
        <p:spPr>
          <a:xfrm>
            <a:off x="306387" y="4893367"/>
            <a:ext cx="11667078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Data centres and AI electricity demand in APEC 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almost triples by 2030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and 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quadruples by 2035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share of data centre demand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rises rapidly across most APEC economies by the early 2030s.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Growth patterns of each economy vary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depending on scale, dominant AI applications, efficiency improvements, and policy measures.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77" name="Google Shape;277;p9"/>
          <p:cNvSpPr txBox="1"/>
          <p:nvPr/>
        </p:nvSpPr>
        <p:spPr>
          <a:xfrm>
            <a:off x="4131269" y="1528032"/>
            <a:ext cx="1495091" cy="329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Projection</a:t>
            </a:r>
            <a:endParaRPr b="0" i="0" sz="15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8" name="Google Shape;278;p9"/>
          <p:cNvGrpSpPr/>
          <p:nvPr/>
        </p:nvGrpSpPr>
        <p:grpSpPr>
          <a:xfrm>
            <a:off x="1349577" y="5847477"/>
            <a:ext cx="5851067" cy="340046"/>
            <a:chOff x="1710020" y="5607778"/>
            <a:chExt cx="5851067" cy="340046"/>
          </a:xfrm>
        </p:grpSpPr>
        <p:sp>
          <p:nvSpPr>
            <p:cNvPr id="279" name="Google Shape;279;p9"/>
            <p:cNvSpPr txBox="1"/>
            <p:nvPr/>
          </p:nvSpPr>
          <p:spPr>
            <a:xfrm>
              <a:off x="1913152" y="5607778"/>
              <a:ext cx="564793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rgbClr val="000000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Other end-use sectors electricity demand</a:t>
              </a:r>
              <a:endParaRPr/>
            </a:p>
          </p:txBody>
        </p:sp>
        <p:sp>
          <p:nvSpPr>
            <p:cNvPr id="280" name="Google Shape;280;p9"/>
            <p:cNvSpPr/>
            <p:nvPr/>
          </p:nvSpPr>
          <p:spPr>
            <a:xfrm>
              <a:off x="1710020" y="5643024"/>
              <a:ext cx="266700" cy="304800"/>
            </a:xfrm>
            <a:prstGeom prst="rect">
              <a:avLst/>
            </a:prstGeom>
            <a:solidFill>
              <a:srgbClr val="848AD5"/>
            </a:solidFill>
            <a:ln cap="flat" cmpd="sng" w="12700">
              <a:solidFill>
                <a:srgbClr val="A4A8E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9"/>
          <p:cNvGrpSpPr/>
          <p:nvPr/>
        </p:nvGrpSpPr>
        <p:grpSpPr>
          <a:xfrm>
            <a:off x="7017263" y="5841904"/>
            <a:ext cx="4096496" cy="342639"/>
            <a:chOff x="7661616" y="5605185"/>
            <a:chExt cx="4096496" cy="342639"/>
          </a:xfrm>
        </p:grpSpPr>
        <p:sp>
          <p:nvSpPr>
            <p:cNvPr id="282" name="Google Shape;282;p9"/>
            <p:cNvSpPr/>
            <p:nvPr/>
          </p:nvSpPr>
          <p:spPr>
            <a:xfrm>
              <a:off x="7661616" y="5643024"/>
              <a:ext cx="266700" cy="304800"/>
            </a:xfrm>
            <a:prstGeom prst="rect">
              <a:avLst/>
            </a:prstGeom>
            <a:solidFill>
              <a:srgbClr val="7030A0"/>
            </a:solidFill>
            <a:ln cap="flat" cmpd="sng" w="12700">
              <a:solidFill>
                <a:srgbClr val="A4A8E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9"/>
            <p:cNvSpPr txBox="1"/>
            <p:nvPr/>
          </p:nvSpPr>
          <p:spPr>
            <a:xfrm>
              <a:off x="7859671" y="5605185"/>
              <a:ext cx="389844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rgbClr val="000000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Electricity demand - Data centres</a:t>
              </a:r>
              <a:endParaRPr b="0" i="0" sz="1600" u="none" cap="none" strike="noStrik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284" name="Google Shape;284;p9"/>
          <p:cNvSpPr txBox="1"/>
          <p:nvPr/>
        </p:nvSpPr>
        <p:spPr>
          <a:xfrm>
            <a:off x="1627716" y="2003687"/>
            <a:ext cx="2717760" cy="575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APERC Historical Electricity 🡨 Demand Data</a:t>
            </a:r>
            <a:endParaRPr b="0" i="0" sz="15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85" name="Google Shape;285;p9"/>
          <p:cNvGraphicFramePr/>
          <p:nvPr/>
        </p:nvGraphicFramePr>
        <p:xfrm>
          <a:off x="314057" y="1174408"/>
          <a:ext cx="5486400" cy="4572000"/>
        </p:xfrm>
        <a:graphic>
          <a:graphicData uri="http://schemas.openxmlformats.org/drawingml/2006/chart">
            <c:chart r:id="rId3"/>
          </a:graphicData>
        </a:graphic>
      </p:graphicFrame>
      <p:cxnSp>
        <p:nvCxnSpPr>
          <p:cNvPr id="286" name="Google Shape;286;p9"/>
          <p:cNvCxnSpPr/>
          <p:nvPr/>
        </p:nvCxnSpPr>
        <p:spPr>
          <a:xfrm>
            <a:off x="4137999" y="1902941"/>
            <a:ext cx="0" cy="3224367"/>
          </a:xfrm>
          <a:prstGeom prst="straightConnector1">
            <a:avLst/>
          </a:prstGeom>
          <a:noFill/>
          <a:ln cap="flat" cmpd="sng" w="9525">
            <a:solidFill>
              <a:srgbClr val="3A3838"/>
            </a:solidFill>
            <a:prstDash val="lgDash"/>
            <a:miter lim="800000"/>
            <a:headEnd len="sm" w="sm" type="none"/>
            <a:tailEnd len="sm" w="sm" type="none"/>
          </a:ln>
        </p:spPr>
      </p:cxnSp>
      <p:graphicFrame>
        <p:nvGraphicFramePr>
          <p:cNvPr id="287" name="Google Shape;287;p9"/>
          <p:cNvGraphicFramePr/>
          <p:nvPr/>
        </p:nvGraphicFramePr>
        <p:xfrm>
          <a:off x="6011685" y="1174408"/>
          <a:ext cx="5486400" cy="4572000"/>
        </p:xfrm>
        <a:graphic>
          <a:graphicData uri="http://schemas.openxmlformats.org/drawingml/2006/chart">
            <c:chart r:id="rId4"/>
          </a:graphicData>
        </a:graphic>
      </p:graphicFrame>
      <p:cxnSp>
        <p:nvCxnSpPr>
          <p:cNvPr id="288" name="Google Shape;288;p9"/>
          <p:cNvCxnSpPr/>
          <p:nvPr/>
        </p:nvCxnSpPr>
        <p:spPr>
          <a:xfrm>
            <a:off x="9831875" y="1692876"/>
            <a:ext cx="0" cy="3426191"/>
          </a:xfrm>
          <a:prstGeom prst="straightConnector1">
            <a:avLst/>
          </a:prstGeom>
          <a:noFill/>
          <a:ln cap="flat" cmpd="sng" w="9525">
            <a:solidFill>
              <a:srgbClr val="3A3838"/>
            </a:solidFill>
            <a:prstDash val="lgDash"/>
            <a:miter lim="800000"/>
            <a:headEnd len="sm" w="sm" type="none"/>
            <a:tailEnd len="sm" w="sm" type="none"/>
          </a:ln>
        </p:spPr>
      </p:cxnSp>
      <p:sp>
        <p:nvSpPr>
          <p:cNvPr id="289" name="Google Shape;289;p9"/>
          <p:cNvSpPr txBox="1"/>
          <p:nvPr/>
        </p:nvSpPr>
        <p:spPr>
          <a:xfrm>
            <a:off x="9746638" y="1426722"/>
            <a:ext cx="1495091" cy="329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🡪 Projection</a:t>
            </a:r>
            <a:endParaRPr b="0" i="0" sz="15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9"/>
          <p:cNvSpPr txBox="1"/>
          <p:nvPr/>
        </p:nvSpPr>
        <p:spPr>
          <a:xfrm>
            <a:off x="7264440" y="1745909"/>
            <a:ext cx="2717760" cy="575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APERC Historical Electricity 🡨 Demand Data</a:t>
            </a:r>
            <a:endParaRPr b="0" i="0" sz="15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1" name="Google Shape;291;p9"/>
          <p:cNvGrpSpPr/>
          <p:nvPr/>
        </p:nvGrpSpPr>
        <p:grpSpPr>
          <a:xfrm>
            <a:off x="10086616" y="3304834"/>
            <a:ext cx="2116395" cy="893150"/>
            <a:chOff x="11967179" y="3351757"/>
            <a:chExt cx="2116395" cy="893150"/>
          </a:xfrm>
        </p:grpSpPr>
        <p:sp>
          <p:nvSpPr>
            <p:cNvPr id="292" name="Google Shape;292;p9"/>
            <p:cNvSpPr/>
            <p:nvPr/>
          </p:nvSpPr>
          <p:spPr>
            <a:xfrm>
              <a:off x="11967179" y="3351757"/>
              <a:ext cx="2116395" cy="893150"/>
            </a:xfrm>
            <a:prstGeom prst="ellipse">
              <a:avLst/>
            </a:prstGeom>
            <a:solidFill>
              <a:srgbClr val="FFF2CC"/>
            </a:solidFill>
            <a:ln cap="flat" cmpd="sng" w="127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901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9"/>
            <p:cNvSpPr txBox="1"/>
            <p:nvPr/>
          </p:nvSpPr>
          <p:spPr>
            <a:xfrm>
              <a:off x="12021772" y="3469944"/>
              <a:ext cx="2024374" cy="7469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Data centres comprise </a:t>
              </a:r>
              <a:r>
                <a:rPr b="1" i="0" lang="en-US" sz="1400" u="none" cap="none" strike="noStrike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16%</a:t>
              </a:r>
              <a:r>
                <a:rPr b="0" i="0" lang="en-US" sz="1400" u="none" cap="none" strike="noStrike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 of total electricity demand in 2030.</a:t>
              </a:r>
              <a:endParaRPr/>
            </a:p>
          </p:txBody>
        </p:sp>
      </p:grpSp>
      <p:grpSp>
        <p:nvGrpSpPr>
          <p:cNvPr id="294" name="Google Shape;294;p9"/>
          <p:cNvGrpSpPr/>
          <p:nvPr/>
        </p:nvGrpSpPr>
        <p:grpSpPr>
          <a:xfrm>
            <a:off x="3893494" y="2947652"/>
            <a:ext cx="2116395" cy="893150"/>
            <a:chOff x="-3063717" y="3606948"/>
            <a:chExt cx="2116395" cy="893150"/>
          </a:xfrm>
        </p:grpSpPr>
        <p:sp>
          <p:nvSpPr>
            <p:cNvPr id="295" name="Google Shape;295;p9"/>
            <p:cNvSpPr/>
            <p:nvPr/>
          </p:nvSpPr>
          <p:spPr>
            <a:xfrm>
              <a:off x="-3063717" y="3606948"/>
              <a:ext cx="2116395" cy="893150"/>
            </a:xfrm>
            <a:prstGeom prst="ellipse">
              <a:avLst/>
            </a:prstGeom>
            <a:solidFill>
              <a:srgbClr val="FFF2CC"/>
            </a:solidFill>
            <a:ln cap="flat" cmpd="sng" w="12700">
              <a:solidFill>
                <a:srgbClr val="FFD96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901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9"/>
            <p:cNvSpPr txBox="1"/>
            <p:nvPr/>
          </p:nvSpPr>
          <p:spPr>
            <a:xfrm>
              <a:off x="-3028846" y="3711533"/>
              <a:ext cx="2081524" cy="7469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Data centres comprise </a:t>
              </a:r>
              <a:r>
                <a:rPr b="1" i="0" lang="en-US" sz="1400" u="none" cap="none" strike="noStrike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5%</a:t>
              </a:r>
              <a:r>
                <a:rPr b="0" i="0" lang="en-US" sz="1400" u="none" cap="none" strike="noStrike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 of total electricity demand in 2030.</a:t>
              </a:r>
              <a:endParaRPr/>
            </a:p>
          </p:txBody>
        </p:sp>
      </p:grpSp>
      <p:sp>
        <p:nvSpPr>
          <p:cNvPr id="297" name="Google Shape;297;p9"/>
          <p:cNvSpPr txBox="1"/>
          <p:nvPr/>
        </p:nvSpPr>
        <p:spPr>
          <a:xfrm>
            <a:off x="431800" y="298717"/>
            <a:ext cx="11328400" cy="949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Quattrocento Sans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Data centre energy demand varies across economies (</a:t>
            </a:r>
            <a:r>
              <a:rPr b="1" i="0" lang="en-US" sz="2800" u="none" cap="none" strike="noStrike">
                <a:solidFill>
                  <a:srgbClr val="FF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preview</a:t>
            </a:r>
            <a:r>
              <a:rPr b="1" i="0" lang="en-US" sz="2800" u="none" cap="none" strike="noStrike">
                <a:solidFill>
                  <a:srgbClr val="0020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)</a:t>
            </a:r>
            <a:endParaRPr/>
          </a:p>
        </p:txBody>
      </p:sp>
      <p:sp>
        <p:nvSpPr>
          <p:cNvPr id="298" name="Google Shape;298;p9"/>
          <p:cNvSpPr txBox="1"/>
          <p:nvPr/>
        </p:nvSpPr>
        <p:spPr>
          <a:xfrm>
            <a:off x="9274629" y="18028"/>
            <a:ext cx="291725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2. The 9</a:t>
            </a:r>
            <a:r>
              <a:rPr b="1" baseline="30000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APEC Outlook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2025-02-05T02:18:47Z</dcterms:created>
  <dc:creator>Leanne SARGENT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0x010100A3400839E8793845841E9A32DE530DC0</vt:lpwstr>
  </property>
  <property fmtid="{D5CDD505-2E9C-101B-9397-08002B2CF9AE}" pid="3" name="MediaServiceImageTags">
    <vt:lpwstr/>
  </property>
</Properties>
</file>