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56" r:id="rId2"/>
    <p:sldId id="356" r:id="rId3"/>
    <p:sldId id="357" r:id="rId4"/>
    <p:sldId id="358" r:id="rId5"/>
    <p:sldId id="362" r:id="rId6"/>
    <p:sldId id="272" r:id="rId7"/>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F"/>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41576" autoAdjust="0"/>
  </p:normalViewPr>
  <p:slideViewPr>
    <p:cSldViewPr snapToGrid="0">
      <p:cViewPr varScale="1">
        <p:scale>
          <a:sx n="42" d="100"/>
          <a:sy n="42" d="100"/>
        </p:scale>
        <p:origin x="3330" y="48"/>
      </p:cViewPr>
      <p:guideLst/>
    </p:cSldViewPr>
  </p:slideViewPr>
  <p:notesTextViewPr>
    <p:cViewPr>
      <p:scale>
        <a:sx n="100" d="100"/>
        <a:sy n="100" d="100"/>
      </p:scale>
      <p:origin x="0" y="0"/>
    </p:cViewPr>
  </p:notesTextViewPr>
  <p:sorterViewPr>
    <p:cViewPr>
      <p:scale>
        <a:sx n="170" d="100"/>
        <a:sy n="170" d="100"/>
      </p:scale>
      <p:origin x="0" y="0"/>
    </p:cViewPr>
  </p:sorterViewPr>
  <p:notesViewPr>
    <p:cSldViewPr snapToGrid="0">
      <p:cViewPr varScale="1">
        <p:scale>
          <a:sx n="45" d="100"/>
          <a:sy n="45" d="100"/>
        </p:scale>
        <p:origin x="144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2C347E-903D-48FF-9CFF-9D00CC32028C}" type="datetimeFigureOut">
              <a:rPr lang="en-US" smtClean="0"/>
              <a:t>11/13/2025</a:t>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46C2DA-BB5E-469B-9E5F-222A4BE284C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2FA02-1211-49A7-B7F3-01962D2A3A52}" type="datetimeFigureOut">
              <a:rPr lang="zh-HK" altLang="en-US" smtClean="0"/>
              <a:t>13/11/2025</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C638A-CA38-4A51-8AF1-23BD1ACBE452}" type="slidenum">
              <a:rPr lang="zh-HK" altLang="en-US" smtClean="0"/>
              <a:t>‹#›</a:t>
            </a:fld>
            <a:endParaRPr lang="zh-HK"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1</a:t>
            </a:fld>
            <a:endParaRPr lang="zh-HK"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2</a:t>
            </a:fld>
            <a:endParaRPr lang="zh-H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HK" dirty="0"/>
              <a:t>Promoting Energy Efficiency Enhancement in Electricity Generation	EWG_211_2023A	Hong Kong, China	Workshop on 8 April 2025</a:t>
            </a:r>
          </a:p>
          <a:p>
            <a:pPr marL="228600" indent="-228600">
              <a:buFont typeface="+mj-lt"/>
              <a:buAutoNum type="arabicPeriod"/>
            </a:pPr>
            <a:endParaRPr lang="en-US" altLang="zh-HK" dirty="0"/>
          </a:p>
          <a:p>
            <a:pPr marL="228600" indent="-228600">
              <a:buFont typeface="+mj-lt"/>
              <a:buAutoNum type="arabicPeriod"/>
            </a:pPr>
            <a:r>
              <a:rPr lang="en-US" altLang="zh-HK" dirty="0"/>
              <a:t>APEC Workshop on Promoting Energy Efficiency in the Manufacturing Sector	EWG_102_2024A	Viet Nam	2-full day Workshop in Viet Nam on 19-20 June 2025, Summary report was endorsed on 11 Sep 2025. </a:t>
            </a:r>
          </a:p>
          <a:p>
            <a:pPr marL="228600" indent="-228600">
              <a:buFont typeface="+mj-lt"/>
              <a:buAutoNum type="arabicPeriod"/>
            </a:pPr>
            <a:endParaRPr lang="en-US" altLang="zh-HK" dirty="0"/>
          </a:p>
          <a:p>
            <a:pPr marL="228600" indent="-228600">
              <a:buFont typeface="+mj-lt"/>
              <a:buAutoNum type="arabicPeriod"/>
            </a:pPr>
            <a:r>
              <a:rPr lang="en-US" altLang="zh-HK" dirty="0"/>
              <a:t>Benchmark of Facilitated Actions to Fulfill the Energy Efficiency Benefit of AMI in the APEC Region	EWG_103_2024A	Chinese Taipei	2-full day Workshop in Chinese Taipei on 4 – 5 September 2025. </a:t>
            </a:r>
          </a:p>
          <a:p>
            <a:pPr marL="228600" indent="-228600">
              <a:buFont typeface="+mj-lt"/>
              <a:buAutoNum type="arabicPeriod"/>
            </a:pPr>
            <a:endParaRPr lang="en-US" altLang="zh-HK" dirty="0"/>
          </a:p>
          <a:p>
            <a:pPr marL="228600" indent="-228600">
              <a:buFont typeface="+mj-lt"/>
              <a:buAutoNum type="arabicPeriod"/>
            </a:pPr>
            <a:r>
              <a:rPr lang="en-US" altLang="zh-HK" dirty="0"/>
              <a:t>APEC Workshop on Promoting Sustainable Energy Development in Garment and Textile Industry	EWG_204_2024A	Viet Nam	2-full day Workshop on 18 – 19 September 2025 in Ha Noi, Viet Nam</a:t>
            </a:r>
          </a:p>
          <a:p>
            <a:pPr marL="228600" indent="-228600">
              <a:buFont typeface="+mj-lt"/>
              <a:buAutoNum type="arabicPeriod"/>
            </a:pPr>
            <a:endParaRPr lang="en-US" altLang="zh-HK" dirty="0"/>
          </a:p>
          <a:p>
            <a:pPr marL="228600" indent="-228600">
              <a:buFont typeface="+mj-lt"/>
              <a:buAutoNum type="arabicPeriod"/>
            </a:pPr>
            <a:endParaRPr lang="en-US" altLang="zh-HK" dirty="0"/>
          </a:p>
          <a:p>
            <a:endParaRPr lang="zh-HK" altLang="en-US" dirty="0"/>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3</a:t>
            </a:fld>
            <a:endParaRPr lang="zh-HK"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HK" dirty="0"/>
              <a:t>Electric Fans Energy Efficiency Improvement in APEC Region: Review of Experience and Best Practices	EWG_206_2024A	Chinese Taipei	"Pre-Workshop Survey2-full day Workshop in Seoul Korea in November 2025, alongside EGEEC65"</a:t>
            </a:r>
          </a:p>
          <a:p>
            <a:pPr marL="228600" indent="-228600">
              <a:buFont typeface="+mj-lt"/>
              <a:buAutoNum type="arabicPeriod"/>
            </a:pPr>
            <a:endParaRPr lang="en-US" altLang="zh-HK" dirty="0"/>
          </a:p>
          <a:p>
            <a:pPr marL="228600" indent="-228600">
              <a:buFont typeface="+mj-lt"/>
              <a:buAutoNum type="arabicPeriod"/>
            </a:pPr>
            <a:r>
              <a:rPr lang="en-US" altLang="zh-HK" dirty="0"/>
              <a:t>APEC Workshop on Cleaner and More Efficient Operation of the Fossil Energy Industry	EWG_202_2024A	Japan	Workshop on 3-4 December 2025 in Tokyo, Japan</a:t>
            </a:r>
          </a:p>
          <a:p>
            <a:pPr marL="228600" indent="-228600">
              <a:buFont typeface="+mj-lt"/>
              <a:buAutoNum type="arabicPeriod"/>
            </a:pPr>
            <a:endParaRPr lang="en-US" altLang="zh-HK" dirty="0"/>
          </a:p>
          <a:p>
            <a:pPr marL="228600" indent="-228600">
              <a:buFont typeface="+mj-lt"/>
              <a:buAutoNum type="arabicPeriod"/>
            </a:pPr>
            <a:r>
              <a:rPr lang="en-US" altLang="zh-HK" dirty="0"/>
              <a:t>Capacity Building Workshop for Energy Efficiency and Conservation Policy	EWG_205_2024A	Japan	A one-day in-person workshop in Seoul Korea in November 2025, alongside EGEEC65</a:t>
            </a:r>
          </a:p>
          <a:p>
            <a:pPr marL="228600" indent="-228600">
              <a:buFont typeface="+mj-lt"/>
              <a:buAutoNum type="arabicPeriod"/>
            </a:pPr>
            <a:endParaRPr lang="en-US" altLang="zh-HK" dirty="0"/>
          </a:p>
          <a:p>
            <a:pPr marL="228600" indent="-228600">
              <a:buFont typeface="+mj-lt"/>
              <a:buAutoNum type="arabicPeriod"/>
            </a:pPr>
            <a:r>
              <a:rPr lang="en-US" altLang="zh-HK" dirty="0"/>
              <a:t>APEC Practical Training on District Cooling and Heating Systems (DCHS)	EWG 101 2025A	Hong Kong, China	1.5-day training with site visit at Hong Kong, China in Q3 2026</a:t>
            </a:r>
          </a:p>
          <a:p>
            <a:pPr marL="228600" indent="-228600">
              <a:buFont typeface="+mj-lt"/>
              <a:buAutoNum type="arabicPeriod"/>
            </a:pPr>
            <a:endParaRPr lang="en-US" altLang="zh-HK" dirty="0"/>
          </a:p>
          <a:p>
            <a:pPr marL="228600" indent="-228600">
              <a:buFont typeface="+mj-lt"/>
              <a:buAutoNum type="arabicPeriod"/>
            </a:pPr>
            <a:r>
              <a:rPr lang="en-US" altLang="zh-HK" dirty="0"/>
              <a:t>APEC Workshop on Promoting the Application of Artificial Intelligence (AI) for Future Energy and Sustainable Development	EWG 103 2025A	Viet Nam	2 full-day workshop is proposed to take place in the 2nd quarter in 2026 (tentatively in June - July 2026)</a:t>
            </a:r>
          </a:p>
          <a:p>
            <a:pPr marL="228600" indent="-228600">
              <a:buFont typeface="+mj-lt"/>
              <a:buAutoNum type="arabicPeriod"/>
            </a:pPr>
            <a:endParaRPr lang="en-US" altLang="zh-HK" dirty="0"/>
          </a:p>
          <a:p>
            <a:pPr marL="228600" indent="-228600">
              <a:buFont typeface="+mj-lt"/>
              <a:buAutoNum type="arabicPeriod"/>
            </a:pPr>
            <a:r>
              <a:rPr lang="en-US" altLang="zh-HK" dirty="0"/>
              <a:t>Reaction to COVID-19: Strengthening Quality Infrastructure for Energy Efficiency of Lighting Products in Residential in the APEC region (First Follow-Up Workshop)	SMEWG 101 2025A	Viet Nam	2-day workshop in April 2026 in Hanoi, Viet Nam</a:t>
            </a:r>
          </a:p>
          <a:p>
            <a:pPr marL="228600" indent="-228600">
              <a:buFont typeface="+mj-lt"/>
              <a:buAutoNum type="arabicPeriod"/>
            </a:pPr>
            <a:endParaRPr lang="en-US" altLang="zh-HK" dirty="0"/>
          </a:p>
          <a:p>
            <a:endParaRPr lang="zh-HK" altLang="en-US" dirty="0"/>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4</a:t>
            </a:fld>
            <a:endParaRPr lang="zh-HK"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HK" dirty="0"/>
              <a:t>APEC Workshop on Promoting Carbon Pricing for Energy Efficiency 	EWG 206 2025A	Viet Nam	2 full day workshop, tentatively in July - September 2026, in Hanoi, Viet Nam</a:t>
            </a:r>
          </a:p>
          <a:p>
            <a:pPr marL="228600" indent="-228600">
              <a:buFont typeface="+mj-lt"/>
              <a:buAutoNum type="arabicPeriod"/>
            </a:pPr>
            <a:endParaRPr lang="en-US" altLang="zh-HK" dirty="0"/>
          </a:p>
          <a:p>
            <a:pPr marL="228600" indent="-228600">
              <a:buFont typeface="+mj-lt"/>
              <a:buAutoNum type="arabicPeriod"/>
            </a:pPr>
            <a:r>
              <a:rPr lang="en-US" altLang="zh-HK" dirty="0"/>
              <a:t>Capacity Building Workshop for Energy Efficiency and Conservation Policy (Phase 2)	EWG 208 2025A	Japan	A one-day in-person workshop that will be held in the margins of an EGEEC biannual meeting. The host economy, as well as the location for the EGEEC66 meeting, has not been identified yet but is expected to be between September and November 2026.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US" altLang="zh-HK" baseline="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36D935E9-D77A-4B53-B858-0F80BA8127CE}" type="datetimeFigureOut">
              <a:rPr lang="en-US" smtClean="0"/>
              <a:t>11/13/2025</a:t>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a:xfrm>
            <a:off x="8815699" y="5798114"/>
            <a:ext cx="2743200" cy="365125"/>
          </a:xfrm>
        </p:spPr>
        <p:txBody>
          <a:bodyPr/>
          <a:lstStyle/>
          <a:p>
            <a:fld id="{21BC7C48-4AFF-4B5F-926F-189777B877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日期版面配置區 3"/>
          <p:cNvSpPr>
            <a:spLocks noGrp="1"/>
          </p:cNvSpPr>
          <p:nvPr>
            <p:ph type="dt" sz="half" idx="10"/>
          </p:nvPr>
        </p:nvSpPr>
        <p:spPr/>
        <p:txBody>
          <a:bodyPr/>
          <a:lstStyle/>
          <a:p>
            <a:fld id="{36D935E9-D77A-4B53-B858-0F80BA8127CE}" type="datetimeFigureOut">
              <a:rPr lang="en-US" smtClean="0"/>
              <a:t>11/13/2025</a:t>
            </a:fld>
            <a:endParaRPr lang="en-US"/>
          </a:p>
        </p:txBody>
      </p:sp>
      <p:sp>
        <p:nvSpPr>
          <p:cNvPr id="5" name="頁尾版面配置區 4"/>
          <p:cNvSpPr>
            <a:spLocks noGrp="1"/>
          </p:cNvSpPr>
          <p:nvPr>
            <p:ph type="ftr" sz="quarter" idx="11"/>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935E9-D77A-4B53-B858-0F80BA8127CE}" type="datetimeFigureOut">
              <a:rPr lang="en-US" smtClean="0"/>
              <a:t>11/13/2025</a:t>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8815699" y="63505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7C48-4AFF-4B5F-926F-189777B877C2}" type="slidenum">
              <a:rPr lang="en-US" smtClean="0"/>
              <a:t>‹#›</a:t>
            </a:fld>
            <a:endParaRPr lang="en-US"/>
          </a:p>
        </p:txBody>
      </p:sp>
      <p:sp>
        <p:nvSpPr>
          <p:cNvPr id="8" name="文字方塊 7"/>
          <p:cNvSpPr txBox="1"/>
          <p:nvPr userDrawn="1"/>
        </p:nvSpPr>
        <p:spPr>
          <a:xfrm>
            <a:off x="6366617" y="6255109"/>
            <a:ext cx="5623133" cy="337185"/>
          </a:xfrm>
          <a:prstGeom prst="rect">
            <a:avLst/>
          </a:prstGeom>
          <a:noFill/>
        </p:spPr>
        <p:txBody>
          <a:bodyPr wrap="square" rtlCol="0">
            <a:spAutoFit/>
          </a:bodyPr>
          <a:lstStyle/>
          <a:p>
            <a:pPr algn="r"/>
            <a:r>
              <a:rPr lang="en-US" altLang="zh-HK" sz="1600" b="1" baseline="0" dirty="0">
                <a:solidFill>
                  <a:schemeClr val="tx1"/>
                </a:solidFill>
              </a:rPr>
              <a:t> </a:t>
            </a:r>
            <a:endParaRPr lang="en-US" altLang="zh-HK" sz="1600" b="1" baseline="0" dirty="0">
              <a:solidFill>
                <a:schemeClr val="tx1"/>
              </a:solidFill>
              <a:latin typeface="Arial" panose="020B0604020202020204" pitchFamily="34" charset="0"/>
              <a:cs typeface="Arial" panose="020B0604020202020204" pitchFamily="34" charset="0"/>
            </a:endParaRPr>
          </a:p>
        </p:txBody>
      </p:sp>
      <p:sp>
        <p:nvSpPr>
          <p:cNvPr id="9" name="投影片編號版面配置區 3"/>
          <p:cNvSpPr txBox="1"/>
          <p:nvPr userDrawn="1"/>
        </p:nvSpPr>
        <p:spPr>
          <a:xfrm>
            <a:off x="5848708" y="6367816"/>
            <a:ext cx="458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BC7C48-4AFF-4B5F-926F-189777B877C2}" type="slidenum">
              <a:rPr lang="en-US" smtClean="0">
                <a:solidFill>
                  <a:schemeClr val="bg1">
                    <a:lumMod val="50000"/>
                  </a:schemeClr>
                </a:solidFill>
              </a:rPr>
              <a:t>‹#›</a:t>
            </a:fld>
            <a:endParaRPr lang="en-US"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26852" y="1027473"/>
            <a:ext cx="9144000" cy="2004885"/>
          </a:xfrm>
        </p:spPr>
        <p:txBody>
          <a:bodyPr>
            <a:normAutofit/>
          </a:bodyPr>
          <a:lstStyle/>
          <a:p>
            <a:pPr algn="l"/>
            <a:r>
              <a:rPr lang="en-US" sz="4400" b="1" dirty="0">
                <a:solidFill>
                  <a:srgbClr val="008080"/>
                </a:solidFill>
                <a:latin typeface="Arial" panose="020B0604020202020204" pitchFamily="34" charset="0"/>
                <a:ea typeface="+mn-ea"/>
                <a:cs typeface="Arial" panose="020B0604020202020204" pitchFamily="34" charset="0"/>
              </a:rPr>
              <a:t>EGEEC Projects</a:t>
            </a:r>
            <a:br>
              <a:rPr lang="en-US" sz="4400" b="1" dirty="0">
                <a:solidFill>
                  <a:srgbClr val="008080"/>
                </a:solidFill>
                <a:latin typeface="Arial" panose="020B0604020202020204" pitchFamily="34" charset="0"/>
                <a:ea typeface="+mn-ea"/>
                <a:cs typeface="Arial" panose="020B0604020202020204" pitchFamily="34" charset="0"/>
              </a:rPr>
            </a:br>
            <a:br>
              <a:rPr lang="en-US" sz="4000" b="1" dirty="0">
                <a:solidFill>
                  <a:schemeClr val="tx1"/>
                </a:solidFill>
                <a:latin typeface="Arial" panose="020B0604020202020204" pitchFamily="34" charset="0"/>
                <a:cs typeface="Arial" panose="020B0604020202020204" pitchFamily="34" charset="0"/>
              </a:rPr>
            </a:br>
            <a:endParaRPr lang="en-US" sz="4000" b="1" dirty="0">
              <a:solidFill>
                <a:schemeClr val="tx1"/>
              </a:solidFill>
              <a:latin typeface="Arial" panose="020B0604020202020204" pitchFamily="34" charset="0"/>
              <a:cs typeface="Arial" panose="020B0604020202020204" pitchFamily="34" charset="0"/>
            </a:endParaRPr>
          </a:p>
        </p:txBody>
      </p:sp>
      <p:sp>
        <p:nvSpPr>
          <p:cNvPr id="3" name="副標題 2"/>
          <p:cNvSpPr>
            <a:spLocks noGrp="1"/>
          </p:cNvSpPr>
          <p:nvPr>
            <p:ph type="subTitle" idx="1"/>
          </p:nvPr>
        </p:nvSpPr>
        <p:spPr>
          <a:xfrm>
            <a:off x="626852" y="3507148"/>
            <a:ext cx="9144000" cy="1655762"/>
          </a:xfrm>
        </p:spPr>
        <p:txBody>
          <a:bodyPr>
            <a:normAutofit/>
          </a:bodyPr>
          <a:lstStyle/>
          <a:p>
            <a:pPr algn="l">
              <a:lnSpc>
                <a:spcPct val="100000"/>
              </a:lnSpc>
            </a:pPr>
            <a:r>
              <a:rPr lang="en-US" b="1" dirty="0">
                <a:solidFill>
                  <a:srgbClr val="008080"/>
                </a:solidFill>
                <a:latin typeface="Arial" panose="020B0604020202020204" pitchFamily="34" charset="0"/>
                <a:cs typeface="Arial" panose="020B0604020202020204" pitchFamily="34" charset="0"/>
              </a:rPr>
              <a:t>EGEEC Secretariat</a:t>
            </a:r>
          </a:p>
          <a:p>
            <a:pPr algn="l">
              <a:lnSpc>
                <a:spcPct val="100000"/>
              </a:lnSpc>
            </a:pPr>
            <a:r>
              <a:rPr lang="en-US" b="1" dirty="0">
                <a:solidFill>
                  <a:srgbClr val="008080"/>
                </a:solidFill>
                <a:latin typeface="Arial" panose="020B0604020202020204" pitchFamily="34" charset="0"/>
                <a:cs typeface="Arial" panose="020B0604020202020204" pitchFamily="34" charset="0"/>
              </a:rPr>
              <a:t>LIU Ren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normAutofit/>
          </a:bodyPr>
          <a:lstStyle/>
          <a:p>
            <a:r>
              <a:rPr lang="en-GB" altLang="zh-HK" sz="3600" b="1" dirty="0">
                <a:solidFill>
                  <a:srgbClr val="008080"/>
                </a:solidFill>
                <a:latin typeface="Arial" panose="020B0604020202020204" pitchFamily="34" charset="0"/>
                <a:cs typeface="Arial" panose="020B0604020202020204" pitchFamily="34" charset="0"/>
              </a:rPr>
              <a:t>EEC-related APEC Projects </a:t>
            </a:r>
            <a:r>
              <a:rPr lang="en-US" altLang="zh-TW" sz="3600" b="1" dirty="0">
                <a:solidFill>
                  <a:srgbClr val="008080"/>
                </a:solidFill>
                <a:latin typeface="Arial" panose="020B0604020202020204" pitchFamily="34" charset="0"/>
                <a:cs typeface="Arial" panose="020B0604020202020204" pitchFamily="34" charset="0"/>
              </a:rPr>
              <a:t>(as of Nov 2025)</a:t>
            </a:r>
            <a:endParaRPr lang="en-US" sz="3600" b="1" dirty="0">
              <a:solidFill>
                <a:srgbClr val="008080"/>
              </a:solidFill>
              <a:latin typeface="Arial" panose="020B0604020202020204" pitchFamily="34" charset="0"/>
              <a:cs typeface="Arial" panose="020B0604020202020204" pitchFamily="34"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883365235"/>
              </p:ext>
            </p:extLst>
          </p:nvPr>
        </p:nvGraphicFramePr>
        <p:xfrm>
          <a:off x="965201" y="1325563"/>
          <a:ext cx="10095903" cy="3247670"/>
        </p:xfrm>
        <a:graphic>
          <a:graphicData uri="http://schemas.openxmlformats.org/drawingml/2006/table">
            <a:tbl>
              <a:tblPr firstRow="1" firstCol="1" bandRow="1"/>
              <a:tblGrid>
                <a:gridCol w="4969613">
                  <a:extLst>
                    <a:ext uri="{9D8B030D-6E8A-4147-A177-3AD203B41FA5}">
                      <a16:colId xmlns:a16="http://schemas.microsoft.com/office/drawing/2014/main" val="20000"/>
                    </a:ext>
                  </a:extLst>
                </a:gridCol>
                <a:gridCol w="2306831">
                  <a:extLst>
                    <a:ext uri="{9D8B030D-6E8A-4147-A177-3AD203B41FA5}">
                      <a16:colId xmlns:a16="http://schemas.microsoft.com/office/drawing/2014/main" val="20001"/>
                    </a:ext>
                  </a:extLst>
                </a:gridCol>
                <a:gridCol w="2819459">
                  <a:extLst>
                    <a:ext uri="{9D8B030D-6E8A-4147-A177-3AD203B41FA5}">
                      <a16:colId xmlns:a16="http://schemas.microsoft.com/office/drawing/2014/main" val="20002"/>
                    </a:ext>
                  </a:extLst>
                </a:gridCol>
              </a:tblGrid>
              <a:tr h="402703">
                <a:tc>
                  <a:txBody>
                    <a:bodyPr/>
                    <a:lstStyle/>
                    <a:p>
                      <a:pPr algn="ctr">
                        <a:spcAft>
                          <a:spcPts val="0"/>
                        </a:spcAft>
                      </a:pPr>
                      <a:r>
                        <a:rPr lang="en-US" sz="2100" b="1" dirty="0">
                          <a:solidFill>
                            <a:schemeClr val="bg1"/>
                          </a:solidFill>
                          <a:effectLst/>
                          <a:latin typeface="Arial" panose="020B0604020202020204" pitchFamily="34" charset="0"/>
                          <a:ea typeface="PMingLiU" panose="02020500000000000000" pitchFamily="18" charset="-120"/>
                          <a:cs typeface="Times New Roman" panose="02020603050405020304" pitchFamily="18" charset="0"/>
                        </a:rPr>
                        <a:t>Description</a:t>
                      </a:r>
                      <a:endParaRPr lang="zh-TW" sz="2100" dirty="0">
                        <a:solidFill>
                          <a:schemeClr val="bg1"/>
                        </a:solidFill>
                        <a:effectLst/>
                        <a:latin typeface="Arial" panose="020B0604020202020204" pitchFamily="34" charset="0"/>
                        <a:ea typeface="MS Mincho"/>
                        <a:cs typeface="Times New Roman" panose="02020603050405020304" pitchFamily="18" charset="0"/>
                      </a:endParaRPr>
                    </a:p>
                  </a:txBody>
                  <a:tcPr marL="55585" marR="5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sz="2100" b="1" dirty="0">
                          <a:solidFill>
                            <a:schemeClr val="bg1"/>
                          </a:solidFill>
                          <a:effectLst/>
                          <a:latin typeface="Arial" panose="020B0604020202020204" pitchFamily="34" charset="0"/>
                          <a:ea typeface="PMingLiU" panose="02020500000000000000" pitchFamily="18" charset="-120"/>
                          <a:cs typeface="Times New Roman" panose="02020603050405020304" pitchFamily="18" charset="0"/>
                        </a:rPr>
                        <a:t>No. of Projects</a:t>
                      </a:r>
                      <a:endParaRPr lang="zh-TW" sz="2100" dirty="0">
                        <a:solidFill>
                          <a:schemeClr val="bg1"/>
                        </a:solidFill>
                        <a:effectLst/>
                        <a:latin typeface="Arial" panose="020B0604020202020204" pitchFamily="34" charset="0"/>
                        <a:ea typeface="MS Mincho"/>
                        <a:cs typeface="Times New Roman" panose="02020603050405020304" pitchFamily="18" charset="0"/>
                      </a:endParaRPr>
                    </a:p>
                  </a:txBody>
                  <a:tcPr marL="55585" marR="5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sz="2100" b="1" dirty="0">
                          <a:solidFill>
                            <a:schemeClr val="bg1"/>
                          </a:solidFill>
                          <a:effectLst/>
                          <a:latin typeface="Arial" panose="020B0604020202020204" pitchFamily="34" charset="0"/>
                          <a:ea typeface="PMingLiU" panose="02020500000000000000" pitchFamily="18" charset="-120"/>
                          <a:cs typeface="Times New Roman" panose="02020603050405020304" pitchFamily="18" charset="0"/>
                        </a:rPr>
                        <a:t>Remarks</a:t>
                      </a:r>
                      <a:endParaRPr lang="zh-TW" sz="2100" dirty="0">
                        <a:solidFill>
                          <a:schemeClr val="bg1"/>
                        </a:solidFill>
                        <a:effectLst/>
                        <a:latin typeface="Arial" panose="020B0604020202020204" pitchFamily="34" charset="0"/>
                        <a:ea typeface="MS Mincho"/>
                        <a:cs typeface="Times New Roman" panose="02020603050405020304" pitchFamily="18" charset="0"/>
                      </a:endParaRPr>
                    </a:p>
                  </a:txBody>
                  <a:tcPr marL="55585" marR="5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242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HK" sz="2100" spc="-5" dirty="0">
                          <a:latin typeface="Arial" panose="020B0604020202020204"/>
                          <a:cs typeface="Arial" panose="020B0604020202020204"/>
                        </a:rPr>
                        <a:t>Completed APEC Projects</a:t>
                      </a:r>
                      <a:endParaRPr lang="en-GB" altLang="zh-HK" sz="2100" dirty="0">
                        <a:latin typeface="Arial" panose="020B0604020202020204"/>
                        <a:cs typeface="Arial" panose="020B0604020202020204"/>
                      </a:endParaRPr>
                    </a:p>
                  </a:txBody>
                  <a:tcPr marL="0" marR="0" marT="3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2100" spc="-5" dirty="0">
                          <a:latin typeface="Arial" panose="020B0604020202020204"/>
                          <a:cs typeface="Arial" panose="020B0604020202020204"/>
                        </a:rPr>
                        <a:t>4</a:t>
                      </a:r>
                      <a:endParaRPr sz="2100" dirty="0">
                        <a:latin typeface="Arial" panose="020B0604020202020204"/>
                        <a:cs typeface="Arial" panose="020B0604020202020204"/>
                      </a:endParaRPr>
                    </a:p>
                  </a:txBody>
                  <a:tcPr marL="0" marR="0" marT="3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115"/>
                        </a:spcBef>
                        <a:spcAft>
                          <a:spcPts val="0"/>
                        </a:spcAft>
                        <a:buClrTx/>
                        <a:buSzTx/>
                        <a:buFontTx/>
                        <a:buNone/>
                        <a:defRPr/>
                      </a:pPr>
                      <a:r>
                        <a:rPr lang="en-GB" sz="2100" b="0" i="0" u="none" strike="noStrike" kern="1200" cap="none" spc="-5" dirty="0">
                          <a:solidFill>
                            <a:schemeClr val="tx1"/>
                          </a:solidFill>
                          <a:latin typeface="Arial" panose="020B0604020202020204"/>
                          <a:ea typeface="+mn-ea"/>
                          <a:cs typeface="Arial" panose="020B0604020202020204"/>
                        </a:rPr>
                        <a:t>3 projects (2024)</a:t>
                      </a:r>
                    </a:p>
                    <a:p>
                      <a:pPr marL="0" indent="0" algn="ctr">
                        <a:lnSpc>
                          <a:spcPct val="100000"/>
                        </a:lnSpc>
                        <a:spcBef>
                          <a:spcPts val="115"/>
                        </a:spcBef>
                      </a:pPr>
                      <a:r>
                        <a:rPr lang="en-US" sz="2100" b="0" i="0" u="none" strike="noStrike" kern="1200" cap="none" spc="-5" dirty="0">
                          <a:solidFill>
                            <a:schemeClr val="tx1"/>
                          </a:solidFill>
                          <a:latin typeface="Arial" panose="020B0604020202020204"/>
                          <a:ea typeface="+mn-ea"/>
                          <a:cs typeface="Arial" panose="020B0604020202020204"/>
                        </a:rPr>
                        <a:t>1</a:t>
                      </a:r>
                      <a:r>
                        <a:rPr sz="2100" b="0" i="0" u="none" strike="noStrike" kern="1200" cap="none" spc="-5" dirty="0">
                          <a:solidFill>
                            <a:schemeClr val="tx1"/>
                          </a:solidFill>
                          <a:latin typeface="Arial" panose="020B0604020202020204"/>
                          <a:ea typeface="+mn-ea"/>
                          <a:cs typeface="Arial" panose="020B0604020202020204"/>
                        </a:rPr>
                        <a:t> </a:t>
                      </a:r>
                      <a:r>
                        <a:rPr sz="2100" b="0" i="0" u="none" strike="noStrike" kern="1200" cap="none" spc="-5" dirty="0">
                          <a:solidFill>
                            <a:schemeClr val="tx1"/>
                          </a:solidFill>
                          <a:latin typeface="Arial" panose="020B0604020202020204"/>
                          <a:ea typeface="+mn-ea"/>
                          <a:cs typeface="Arial" panose="020B0604020202020204"/>
                          <a:sym typeface="Arial" panose="020B0604020202020204"/>
                        </a:rPr>
                        <a:t>project</a:t>
                      </a:r>
                      <a:r>
                        <a:rPr lang="en-US" sz="2100" b="0" i="0" u="none" strike="noStrike" kern="1200" cap="none" spc="-5" dirty="0">
                          <a:solidFill>
                            <a:schemeClr val="tx1"/>
                          </a:solidFill>
                          <a:latin typeface="Arial" panose="020B0604020202020204"/>
                          <a:ea typeface="+mn-ea"/>
                          <a:cs typeface="Arial" panose="020B0604020202020204"/>
                        </a:rPr>
                        <a:t>s</a:t>
                      </a:r>
                      <a:r>
                        <a:rPr sz="2100" b="0" i="0" u="none" strike="noStrike" kern="1200" cap="none" spc="-5" dirty="0">
                          <a:solidFill>
                            <a:schemeClr val="tx1"/>
                          </a:solidFill>
                          <a:latin typeface="Arial" panose="020B0604020202020204"/>
                          <a:ea typeface="+mn-ea"/>
                          <a:cs typeface="Arial" panose="020B0604020202020204"/>
                        </a:rPr>
                        <a:t> (202</a:t>
                      </a:r>
                      <a:r>
                        <a:rPr lang="en-US" sz="2100" b="0" i="0" u="none" strike="noStrike" kern="1200" cap="none" spc="-5" dirty="0">
                          <a:solidFill>
                            <a:schemeClr val="tx1"/>
                          </a:solidFill>
                          <a:latin typeface="Arial" panose="020B0604020202020204"/>
                          <a:ea typeface="+mn-ea"/>
                          <a:cs typeface="Arial" panose="020B0604020202020204"/>
                        </a:rPr>
                        <a:t>3</a:t>
                      </a:r>
                      <a:r>
                        <a:rPr sz="2100" b="0" i="0" u="none" strike="noStrike" kern="1200" cap="none" spc="-5" dirty="0">
                          <a:solidFill>
                            <a:schemeClr val="tx1"/>
                          </a:solidFill>
                          <a:latin typeface="Arial" panose="020B0604020202020204"/>
                          <a:ea typeface="+mn-ea"/>
                          <a:cs typeface="Arial" panose="020B0604020202020204"/>
                        </a:rPr>
                        <a:t>)</a:t>
                      </a:r>
                    </a:p>
                  </a:txBody>
                  <a:tcPr marL="0" marR="0" marT="14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0433">
                <a:tc>
                  <a:txBody>
                    <a:bodyPr/>
                    <a:lstStyle/>
                    <a:p>
                      <a:pPr algn="ctr">
                        <a:lnSpc>
                          <a:spcPct val="100000"/>
                        </a:lnSpc>
                      </a:pPr>
                      <a:r>
                        <a:rPr lang="en-GB" altLang="zh-HK" sz="2100" spc="-5" dirty="0">
                          <a:latin typeface="Arial" panose="020B0604020202020204"/>
                          <a:cs typeface="Arial" panose="020B0604020202020204"/>
                        </a:rPr>
                        <a:t>APEC Projects under</a:t>
                      </a:r>
                      <a:r>
                        <a:rPr lang="en-GB" altLang="zh-HK" sz="2100" spc="20" dirty="0">
                          <a:latin typeface="Arial" panose="020B0604020202020204"/>
                          <a:cs typeface="Arial" panose="020B0604020202020204"/>
                        </a:rPr>
                        <a:t> </a:t>
                      </a:r>
                      <a:r>
                        <a:rPr lang="en-GB" altLang="zh-HK" sz="2100" spc="-5" dirty="0">
                          <a:latin typeface="Arial" panose="020B0604020202020204"/>
                          <a:cs typeface="Arial" panose="020B0604020202020204"/>
                        </a:rPr>
                        <a:t>Implementation</a:t>
                      </a:r>
                      <a:endParaRPr lang="en-GB" altLang="zh-HK" sz="2100" dirty="0">
                        <a:latin typeface="Arial" panose="020B0604020202020204"/>
                        <a:cs typeface="Arial" panose="020B0604020202020204"/>
                      </a:endParaRPr>
                    </a:p>
                  </a:txBody>
                  <a:tcPr marL="0" marR="0"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35" algn="ctr">
                        <a:lnSpc>
                          <a:spcPct val="100000"/>
                        </a:lnSpc>
                      </a:pPr>
                      <a:r>
                        <a:rPr lang="en-US" sz="2100" dirty="0">
                          <a:latin typeface="Arial" panose="020B0604020202020204"/>
                          <a:cs typeface="Arial" panose="020B0604020202020204"/>
                        </a:rPr>
                        <a:t>6</a:t>
                      </a:r>
                      <a:endParaRPr sz="2100" dirty="0">
                        <a:latin typeface="Arial" panose="020B0604020202020204"/>
                        <a:cs typeface="Arial" panose="020B0604020202020204"/>
                      </a:endParaRPr>
                    </a:p>
                  </a:txBody>
                  <a:tcPr marL="0" marR="0"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855"/>
                        </a:lnSpc>
                        <a:spcBef>
                          <a:spcPts val="0"/>
                        </a:spcBef>
                        <a:spcAft>
                          <a:spcPts val="0"/>
                        </a:spcAft>
                        <a:buClrTx/>
                        <a:buSzTx/>
                        <a:buFontTx/>
                        <a:buNone/>
                        <a:defRPr/>
                      </a:pPr>
                      <a:r>
                        <a:rPr lang="en-US" sz="2100" b="0" i="0" u="none" strike="noStrike" kern="1200" cap="none" spc="-5" dirty="0">
                          <a:solidFill>
                            <a:schemeClr val="tx1"/>
                          </a:solidFill>
                          <a:latin typeface="Arial" panose="020B0604020202020204"/>
                          <a:ea typeface="+mn-ea"/>
                          <a:cs typeface="Arial" panose="020B0604020202020204"/>
                        </a:rPr>
                        <a:t>3 </a:t>
                      </a:r>
                      <a:r>
                        <a:rPr lang="en-US" sz="2100" b="0" i="0" u="none" strike="noStrike" kern="1200" cap="none" spc="-5" dirty="0">
                          <a:solidFill>
                            <a:schemeClr val="tx1"/>
                          </a:solidFill>
                          <a:latin typeface="Arial" panose="020B0604020202020204"/>
                          <a:ea typeface="+mn-ea"/>
                          <a:cs typeface="Arial" panose="020B0604020202020204"/>
                          <a:sym typeface="Arial" panose="020B0604020202020204"/>
                        </a:rPr>
                        <a:t>project</a:t>
                      </a:r>
                      <a:r>
                        <a:rPr lang="en-US" sz="2100" b="0" i="0" u="none" strike="noStrike" kern="1200" cap="none" spc="-5" dirty="0">
                          <a:solidFill>
                            <a:schemeClr val="tx1"/>
                          </a:solidFill>
                          <a:latin typeface="Arial" panose="020B0604020202020204"/>
                          <a:ea typeface="+mn-ea"/>
                          <a:cs typeface="Arial" panose="020B0604020202020204"/>
                        </a:rPr>
                        <a:t>s (2024)</a:t>
                      </a:r>
                    </a:p>
                    <a:p>
                      <a:pPr marL="0" marR="0" lvl="0" indent="0" algn="ctr" defTabSz="914400" rtl="0" eaLnBrk="1" fontAlgn="auto" latinLnBrk="0" hangingPunct="1">
                        <a:lnSpc>
                          <a:spcPts val="1855"/>
                        </a:lnSpc>
                        <a:spcBef>
                          <a:spcPts val="0"/>
                        </a:spcBef>
                        <a:spcAft>
                          <a:spcPts val="0"/>
                        </a:spcAft>
                        <a:buClrTx/>
                        <a:buSzTx/>
                        <a:buFontTx/>
                        <a:buNone/>
                        <a:tabLst/>
                        <a:defRPr/>
                      </a:pPr>
                      <a:r>
                        <a:rPr lang="en-US" altLang="zh-HK" sz="2100" b="0" i="0" u="none" strike="noStrike" kern="1200" cap="none" spc="-5" dirty="0">
                          <a:solidFill>
                            <a:schemeClr val="tx1"/>
                          </a:solidFill>
                          <a:latin typeface="Arial" panose="020B0604020202020204"/>
                          <a:ea typeface="+mn-ea"/>
                          <a:cs typeface="Arial" panose="020B0604020202020204"/>
                        </a:rPr>
                        <a:t>3 </a:t>
                      </a:r>
                      <a:r>
                        <a:rPr lang="en-US" altLang="zh-HK" sz="2100" b="0" i="0" u="none" strike="noStrike" kern="1200" cap="none" spc="-5" dirty="0">
                          <a:solidFill>
                            <a:schemeClr val="tx1"/>
                          </a:solidFill>
                          <a:latin typeface="Arial" panose="020B0604020202020204"/>
                          <a:ea typeface="+mn-ea"/>
                          <a:cs typeface="Arial" panose="020B0604020202020204"/>
                          <a:sym typeface="Arial" panose="020B0604020202020204"/>
                        </a:rPr>
                        <a:t>project</a:t>
                      </a:r>
                      <a:r>
                        <a:rPr lang="en-US" altLang="zh-HK" sz="2100" b="0" i="0" u="none" strike="noStrike" kern="1200" cap="none" spc="-5" dirty="0">
                          <a:solidFill>
                            <a:schemeClr val="tx1"/>
                          </a:solidFill>
                          <a:latin typeface="Arial" panose="020B0604020202020204"/>
                          <a:ea typeface="+mn-ea"/>
                          <a:cs typeface="Arial" panose="020B0604020202020204"/>
                        </a:rPr>
                        <a:t>s (2025)</a:t>
                      </a:r>
                      <a:endParaRPr lang="en-US" sz="2100" b="0" i="0" u="none" strike="noStrike" kern="1200" cap="none" spc="-5" dirty="0">
                        <a:solidFill>
                          <a:schemeClr val="tx1"/>
                        </a:solidFill>
                        <a:latin typeface="Arial" panose="020B0604020202020204"/>
                        <a:ea typeface="+mn-ea"/>
                        <a:cs typeface="Arial" panose="020B06040202020202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2069">
                <a:tc>
                  <a:txBody>
                    <a:bodyPr/>
                    <a:lstStyle/>
                    <a:p>
                      <a:pPr algn="ctr">
                        <a:lnSpc>
                          <a:spcPct val="100000"/>
                        </a:lnSpc>
                        <a:spcBef>
                          <a:spcPts val="1185"/>
                        </a:spcBef>
                      </a:pPr>
                      <a:r>
                        <a:rPr sz="2100" spc="-5" dirty="0">
                          <a:latin typeface="Arial" panose="020B0604020202020204"/>
                          <a:cs typeface="Arial" panose="020B0604020202020204"/>
                        </a:rPr>
                        <a:t>Concept Notes (Session </a:t>
                      </a:r>
                      <a:r>
                        <a:rPr lang="en-US" sz="2100" spc="-5" dirty="0">
                          <a:latin typeface="Arial" panose="020B0604020202020204"/>
                          <a:cs typeface="Arial" panose="020B0604020202020204"/>
                        </a:rPr>
                        <a:t>2</a:t>
                      </a:r>
                      <a:r>
                        <a:rPr sz="2100" spc="-5" dirty="0">
                          <a:latin typeface="Arial" panose="020B0604020202020204"/>
                          <a:cs typeface="Arial" panose="020B0604020202020204"/>
                        </a:rPr>
                        <a:t>,</a:t>
                      </a:r>
                      <a:r>
                        <a:rPr sz="2100" spc="15" dirty="0">
                          <a:latin typeface="Arial" panose="020B0604020202020204"/>
                          <a:cs typeface="Arial" panose="020B0604020202020204"/>
                        </a:rPr>
                        <a:t> </a:t>
                      </a:r>
                      <a:r>
                        <a:rPr sz="2100" spc="-5" dirty="0">
                          <a:latin typeface="Arial" panose="020B0604020202020204"/>
                          <a:cs typeface="Arial" panose="020B0604020202020204"/>
                        </a:rPr>
                        <a:t>202</a:t>
                      </a:r>
                      <a:r>
                        <a:rPr lang="en-US" sz="2100" spc="-5" dirty="0">
                          <a:latin typeface="Arial" panose="020B0604020202020204"/>
                          <a:cs typeface="Arial" panose="020B0604020202020204"/>
                        </a:rPr>
                        <a:t>5</a:t>
                      </a:r>
                      <a:r>
                        <a:rPr sz="2100" spc="-5" dirty="0">
                          <a:latin typeface="Arial" panose="020B0604020202020204"/>
                          <a:cs typeface="Arial" panose="020B0604020202020204"/>
                        </a:rPr>
                        <a:t>)</a:t>
                      </a:r>
                      <a:endParaRPr sz="2100" dirty="0">
                        <a:latin typeface="Arial" panose="020B0604020202020204"/>
                        <a:cs typeface="Arial" panose="020B0604020202020204"/>
                      </a:endParaRPr>
                    </a:p>
                  </a:txBody>
                  <a:tcPr marL="0" marR="0" marT="1504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35" algn="ctr">
                        <a:lnSpc>
                          <a:spcPct val="100000"/>
                        </a:lnSpc>
                        <a:spcBef>
                          <a:spcPts val="1185"/>
                        </a:spcBef>
                      </a:pPr>
                      <a:r>
                        <a:rPr lang="en-US" sz="2100" dirty="0">
                          <a:latin typeface="Arial" panose="020B0604020202020204"/>
                          <a:cs typeface="Arial" panose="020B0604020202020204"/>
                        </a:rPr>
                        <a:t>2</a:t>
                      </a:r>
                      <a:endParaRPr sz="2100" dirty="0">
                        <a:latin typeface="Arial" panose="020B0604020202020204"/>
                        <a:cs typeface="Arial" panose="020B0604020202020204"/>
                      </a:endParaRPr>
                    </a:p>
                  </a:txBody>
                  <a:tcPr marL="0" marR="0" marT="1504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2100" dirty="0">
                          <a:latin typeface="Times New Roman" panose="02020603050405020304"/>
                          <a:cs typeface="Times New Roman" panose="02020603050405020304"/>
                        </a:rPr>
                        <a:t>-</a:t>
                      </a:r>
                      <a:endParaRPr sz="2100" dirty="0">
                        <a:latin typeface="Times New Roman" panose="02020603050405020304"/>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vert="horz" lIns="91440" tIns="45720" rIns="91440" bIns="45720" rtlCol="0" anchor="ctr">
            <a:normAutofit/>
          </a:bodyPr>
          <a:lstStyle/>
          <a:p>
            <a:r>
              <a:rPr lang="en-GB" altLang="zh-HK" sz="3600" b="1" dirty="0">
                <a:solidFill>
                  <a:srgbClr val="008080"/>
                </a:solidFill>
                <a:latin typeface="Arial" panose="020B0604020202020204" pitchFamily="34" charset="0"/>
                <a:cs typeface="Arial" panose="020B0604020202020204" pitchFamily="34" charset="0"/>
              </a:rPr>
              <a:t>Recently Completed Projects</a:t>
            </a:r>
          </a:p>
        </p:txBody>
      </p:sp>
      <p:graphicFrame>
        <p:nvGraphicFramePr>
          <p:cNvPr id="3" name="表格 2">
            <a:extLst>
              <a:ext uri="{FF2B5EF4-FFF2-40B4-BE49-F238E27FC236}">
                <a16:creationId xmlns:a16="http://schemas.microsoft.com/office/drawing/2014/main" id="{6C0F1842-EF8E-8D01-4964-F14672362DB3}"/>
              </a:ext>
            </a:extLst>
          </p:cNvPr>
          <p:cNvGraphicFramePr>
            <a:graphicFrameLocks noGrp="1"/>
          </p:cNvGraphicFramePr>
          <p:nvPr>
            <p:extLst>
              <p:ext uri="{D42A27DB-BD31-4B8C-83A1-F6EECF244321}">
                <p14:modId xmlns:p14="http://schemas.microsoft.com/office/powerpoint/2010/main" val="3715343793"/>
              </p:ext>
            </p:extLst>
          </p:nvPr>
        </p:nvGraphicFramePr>
        <p:xfrm>
          <a:off x="642089" y="1181169"/>
          <a:ext cx="11129552" cy="3064176"/>
        </p:xfrm>
        <a:graphic>
          <a:graphicData uri="http://schemas.openxmlformats.org/drawingml/2006/table">
            <a:tbl>
              <a:tblPr firstRow="1" bandRow="1">
                <a:tableStyleId>{5C22544A-7EE6-4342-B048-85BDC9FD1C3A}</a:tableStyleId>
              </a:tblPr>
              <a:tblGrid>
                <a:gridCol w="404949">
                  <a:extLst>
                    <a:ext uri="{9D8B030D-6E8A-4147-A177-3AD203B41FA5}">
                      <a16:colId xmlns:a16="http://schemas.microsoft.com/office/drawing/2014/main" val="975677570"/>
                    </a:ext>
                  </a:extLst>
                </a:gridCol>
                <a:gridCol w="6753497">
                  <a:extLst>
                    <a:ext uri="{9D8B030D-6E8A-4147-A177-3AD203B41FA5}">
                      <a16:colId xmlns:a16="http://schemas.microsoft.com/office/drawing/2014/main" val="3848683097"/>
                    </a:ext>
                  </a:extLst>
                </a:gridCol>
                <a:gridCol w="2116183">
                  <a:extLst>
                    <a:ext uri="{9D8B030D-6E8A-4147-A177-3AD203B41FA5}">
                      <a16:colId xmlns:a16="http://schemas.microsoft.com/office/drawing/2014/main" val="450987790"/>
                    </a:ext>
                  </a:extLst>
                </a:gridCol>
                <a:gridCol w="1854923">
                  <a:extLst>
                    <a:ext uri="{9D8B030D-6E8A-4147-A177-3AD203B41FA5}">
                      <a16:colId xmlns:a16="http://schemas.microsoft.com/office/drawing/2014/main" val="327275654"/>
                    </a:ext>
                  </a:extLst>
                </a:gridCol>
              </a:tblGrid>
              <a:tr h="232267">
                <a:tc>
                  <a:txBody>
                    <a:bodyPr/>
                    <a:lstStyle/>
                    <a:p>
                      <a:pPr algn="ctr"/>
                      <a:r>
                        <a:rPr lang="en-US" altLang="zh-HK" sz="1800" dirty="0"/>
                        <a:t>#</a:t>
                      </a:r>
                      <a:endParaRPr lang="zh-HK"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tLang="zh-HK" sz="1800" dirty="0"/>
                        <a:t>Project Title</a:t>
                      </a:r>
                      <a:endParaRPr lang="zh-HK"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tLang="zh-HK" sz="1800" dirty="0"/>
                        <a:t>Project Number</a:t>
                      </a:r>
                      <a:endParaRPr lang="zh-HK"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tLang="zh-HK" sz="1800" dirty="0"/>
                        <a:t>Proposed Economy</a:t>
                      </a:r>
                      <a:endParaRPr lang="zh-HK"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149034428"/>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1</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Promoting Energy Efficiency Enhancement in Electricity Generation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EWG_211_2023A</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Hong Kong, China</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0687199"/>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2</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APEC Workshop on Promoting Energy Efficiency in the Manufacturing Sector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EWG_102_2024A</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Viet Nam</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9021388"/>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3</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Benchmark of Facilitated Actions to Fulfill the Energy Efficiency Benefit of AMI in the APEC Region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EWG_103_2024A</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Chinese Taipei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645016"/>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4</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APEC Workshop on Promoting Sustainable Energy Development in Garment and Textile Industry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EWG_204_2024A</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Viet Nam</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47771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vert="horz" lIns="91440" tIns="45720" rIns="91440" bIns="45720" rtlCol="0" anchor="ctr">
            <a:normAutofit/>
          </a:bodyPr>
          <a:lstStyle/>
          <a:p>
            <a:r>
              <a:rPr lang="en-GB" altLang="zh-HK" sz="3600" b="1" dirty="0">
                <a:solidFill>
                  <a:srgbClr val="008080"/>
                </a:solidFill>
                <a:latin typeface="Arial" panose="020B0604020202020204" pitchFamily="34" charset="0"/>
                <a:cs typeface="Arial" panose="020B0604020202020204" pitchFamily="34" charset="0"/>
              </a:rPr>
              <a:t>On-going Projects</a:t>
            </a:r>
          </a:p>
        </p:txBody>
      </p:sp>
      <p:graphicFrame>
        <p:nvGraphicFramePr>
          <p:cNvPr id="3" name="表格 2">
            <a:extLst>
              <a:ext uri="{FF2B5EF4-FFF2-40B4-BE49-F238E27FC236}">
                <a16:creationId xmlns:a16="http://schemas.microsoft.com/office/drawing/2014/main" id="{EAA6CF69-99E9-93DD-13E1-21022AE9BCA8}"/>
              </a:ext>
            </a:extLst>
          </p:cNvPr>
          <p:cNvGraphicFramePr>
            <a:graphicFrameLocks noGrp="1"/>
          </p:cNvGraphicFramePr>
          <p:nvPr>
            <p:extLst>
              <p:ext uri="{D42A27DB-BD31-4B8C-83A1-F6EECF244321}">
                <p14:modId xmlns:p14="http://schemas.microsoft.com/office/powerpoint/2010/main" val="1272171396"/>
              </p:ext>
            </p:extLst>
          </p:nvPr>
        </p:nvGraphicFramePr>
        <p:xfrm>
          <a:off x="642089" y="1522813"/>
          <a:ext cx="11129552" cy="4499510"/>
        </p:xfrm>
        <a:graphic>
          <a:graphicData uri="http://schemas.openxmlformats.org/drawingml/2006/table">
            <a:tbl>
              <a:tblPr firstRow="1" bandRow="1">
                <a:tableStyleId>{5C22544A-7EE6-4342-B048-85BDC9FD1C3A}</a:tableStyleId>
              </a:tblPr>
              <a:tblGrid>
                <a:gridCol w="404949">
                  <a:extLst>
                    <a:ext uri="{9D8B030D-6E8A-4147-A177-3AD203B41FA5}">
                      <a16:colId xmlns:a16="http://schemas.microsoft.com/office/drawing/2014/main" val="975677570"/>
                    </a:ext>
                  </a:extLst>
                </a:gridCol>
                <a:gridCol w="6753497">
                  <a:extLst>
                    <a:ext uri="{9D8B030D-6E8A-4147-A177-3AD203B41FA5}">
                      <a16:colId xmlns:a16="http://schemas.microsoft.com/office/drawing/2014/main" val="3848683097"/>
                    </a:ext>
                  </a:extLst>
                </a:gridCol>
                <a:gridCol w="2116183">
                  <a:extLst>
                    <a:ext uri="{9D8B030D-6E8A-4147-A177-3AD203B41FA5}">
                      <a16:colId xmlns:a16="http://schemas.microsoft.com/office/drawing/2014/main" val="450987790"/>
                    </a:ext>
                  </a:extLst>
                </a:gridCol>
                <a:gridCol w="1854923">
                  <a:extLst>
                    <a:ext uri="{9D8B030D-6E8A-4147-A177-3AD203B41FA5}">
                      <a16:colId xmlns:a16="http://schemas.microsoft.com/office/drawing/2014/main" val="327275654"/>
                    </a:ext>
                  </a:extLst>
                </a:gridCol>
              </a:tblGrid>
              <a:tr h="232267">
                <a:tc>
                  <a:txBody>
                    <a:bodyPr/>
                    <a:lstStyle/>
                    <a:p>
                      <a:pPr algn="ctr"/>
                      <a:r>
                        <a:rPr lang="en-US" altLang="zh-HK" sz="1800" dirty="0"/>
                        <a:t>#</a:t>
                      </a:r>
                      <a:endParaRPr lang="zh-HK"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tLang="zh-HK" sz="1800" dirty="0"/>
                        <a:t>Project Title</a:t>
                      </a:r>
                      <a:endParaRPr lang="zh-HK"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tLang="zh-HK" sz="1800" dirty="0"/>
                        <a:t>Project Number</a:t>
                      </a:r>
                      <a:endParaRPr lang="zh-HK"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tLang="zh-HK" sz="1800" dirty="0"/>
                        <a:t>Proposed Economy</a:t>
                      </a:r>
                      <a:endParaRPr lang="zh-HK"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149034428"/>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1</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Electric Fans Energy Efficiency Improvement in APEC Region: Review of Experience and Best Practices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EWG_206_2024A</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Chinese Taipei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8330625"/>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2</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APEC Workshop on Cleaner and More Efficient Operation of the Fossil Energy Industry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EWG_202_2024A</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Japan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670548"/>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3</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Capacity Building Workshop for Energy Efficiency and Conservation Policy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kern="1200" dirty="0">
                          <a:solidFill>
                            <a:schemeClr val="tx1"/>
                          </a:solidFill>
                          <a:effectLst/>
                          <a:latin typeface="Arial" panose="020B0604020202020204" pitchFamily="34" charset="0"/>
                          <a:ea typeface="新細明體" panose="02020500000000000000" pitchFamily="18" charset="-120"/>
                          <a:cs typeface="+mn-cs"/>
                        </a:rPr>
                        <a:t>EWG_205_2024A</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kern="1200" dirty="0">
                          <a:solidFill>
                            <a:schemeClr val="tx1"/>
                          </a:solidFill>
                          <a:effectLst/>
                          <a:latin typeface="Arial" panose="020B0604020202020204" pitchFamily="34" charset="0"/>
                          <a:ea typeface="新細明體" panose="02020500000000000000" pitchFamily="18" charset="-120"/>
                          <a:cs typeface="+mn-cs"/>
                        </a:rPr>
                        <a:t>Japan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9191352"/>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4</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APEC Practical Training on District Cooling and Heating Systems (DCHS)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800" b="0" i="0" u="none" strike="noStrike" kern="1200" dirty="0">
                          <a:solidFill>
                            <a:schemeClr val="tx1"/>
                          </a:solidFill>
                          <a:effectLst/>
                          <a:latin typeface="Arial" panose="020B0604020202020204" pitchFamily="34" charset="0"/>
                          <a:ea typeface="新細明體" panose="02020500000000000000" pitchFamily="18" charset="-120"/>
                          <a:cs typeface="+mn-cs"/>
                        </a:rPr>
                        <a:t>EWG 101 2025A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800" b="0" i="0" u="none" strike="noStrike" kern="1200" dirty="0">
                          <a:solidFill>
                            <a:schemeClr val="tx1"/>
                          </a:solidFill>
                          <a:effectLst/>
                          <a:latin typeface="Arial" panose="020B0604020202020204" pitchFamily="34" charset="0"/>
                          <a:ea typeface="新細明體" panose="02020500000000000000" pitchFamily="18" charset="-120"/>
                          <a:cs typeface="+mn-cs"/>
                        </a:rPr>
                        <a:t>Hong Kong, China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3829145"/>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5</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APEC Workshop on Promoting the Application of Artificial Intelligence (AI) for Future Energy and Sustainable Development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800" b="0" i="0" u="none" strike="noStrike" kern="1200" dirty="0">
                          <a:solidFill>
                            <a:schemeClr val="tx1"/>
                          </a:solidFill>
                          <a:effectLst/>
                          <a:latin typeface="Arial" panose="020B0604020202020204" pitchFamily="34" charset="0"/>
                          <a:ea typeface="新細明體" panose="02020500000000000000" pitchFamily="18" charset="-120"/>
                          <a:cs typeface="+mn-cs"/>
                        </a:rPr>
                        <a:t>EWG 103 2025A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800" b="0" i="0" u="none" strike="noStrike" kern="1200" dirty="0">
                          <a:solidFill>
                            <a:schemeClr val="tx1"/>
                          </a:solidFill>
                          <a:effectLst/>
                          <a:latin typeface="Arial" panose="020B0604020202020204" pitchFamily="34" charset="0"/>
                          <a:ea typeface="新細明體" panose="02020500000000000000" pitchFamily="18" charset="-120"/>
                          <a:cs typeface="+mn-cs"/>
                        </a:rPr>
                        <a:t>Viet Nam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6646296"/>
                  </a:ext>
                </a:extLst>
              </a:tr>
              <a:tr h="606024">
                <a:tc>
                  <a:txBody>
                    <a:bodyPr/>
                    <a:lstStyle/>
                    <a:p>
                      <a:pPr marL="0" indent="0" algn="ctr">
                        <a:buFont typeface="+mj-lt"/>
                        <a:buNone/>
                      </a:pPr>
                      <a:r>
                        <a:rPr lang="en-US" altLang="zh-HK" sz="1800" b="0" kern="1200" dirty="0">
                          <a:solidFill>
                            <a:schemeClr val="tx1"/>
                          </a:solidFill>
                          <a:latin typeface="+mn-lt"/>
                          <a:ea typeface="+mn-ea"/>
                          <a:cs typeface="+mn-cs"/>
                        </a:rPr>
                        <a:t>6</a:t>
                      </a:r>
                      <a:endParaRPr lang="zh-HK" alt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800" b="0" i="0" u="none" strike="noStrike" dirty="0">
                          <a:solidFill>
                            <a:schemeClr val="tx1"/>
                          </a:solidFill>
                          <a:effectLst/>
                          <a:latin typeface="Arial" panose="020B0604020202020204" pitchFamily="34" charset="0"/>
                          <a:ea typeface="新細明體" panose="02020500000000000000" pitchFamily="18" charset="-120"/>
                        </a:rPr>
                        <a:t>Reaction to COVID-19: Strengthening Quality Infrastructure for Energy Efficiency of Lighting Products in Residential in the APEC region (First Follow-Up Workshop)</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800" b="0" i="0" u="none" strike="noStrike" kern="1200" dirty="0">
                          <a:solidFill>
                            <a:schemeClr val="tx1"/>
                          </a:solidFill>
                          <a:effectLst/>
                          <a:latin typeface="Arial" panose="020B0604020202020204" pitchFamily="34" charset="0"/>
                          <a:ea typeface="新細明體" panose="02020500000000000000" pitchFamily="18" charset="-120"/>
                          <a:cs typeface="+mn-cs"/>
                        </a:rPr>
                        <a:t>SMEWG 101 2025A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800" b="0" i="0" u="none" strike="noStrike" kern="1200" dirty="0">
                          <a:solidFill>
                            <a:schemeClr val="tx1"/>
                          </a:solidFill>
                          <a:effectLst/>
                          <a:latin typeface="Arial" panose="020B0604020202020204" pitchFamily="34" charset="0"/>
                          <a:ea typeface="新細明體" panose="02020500000000000000" pitchFamily="18" charset="-120"/>
                          <a:cs typeface="+mn-cs"/>
                        </a:rPr>
                        <a:t>Viet Nam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4864056"/>
                  </a:ext>
                </a:extLst>
              </a:tr>
            </a:tbl>
          </a:graphicData>
        </a:graphic>
      </p:graphicFrame>
      <p:sp>
        <p:nvSpPr>
          <p:cNvPr id="7" name="文字方塊 6">
            <a:extLst>
              <a:ext uri="{FF2B5EF4-FFF2-40B4-BE49-F238E27FC236}">
                <a16:creationId xmlns:a16="http://schemas.microsoft.com/office/drawing/2014/main" id="{7B7A9E58-F1DE-7474-3117-2C9E0309BA60}"/>
              </a:ext>
            </a:extLst>
          </p:cNvPr>
          <p:cNvSpPr txBox="1"/>
          <p:nvPr/>
        </p:nvSpPr>
        <p:spPr>
          <a:xfrm>
            <a:off x="555172" y="1055410"/>
            <a:ext cx="10357338" cy="456535"/>
          </a:xfrm>
          <a:prstGeom prst="rect">
            <a:avLst/>
          </a:prstGeom>
          <a:noFill/>
        </p:spPr>
        <p:txBody>
          <a:bodyPr wrap="square">
            <a:spAutoFit/>
          </a:bodyPr>
          <a:lstStyle/>
          <a:p>
            <a:pPr marL="0" lvl="1" algn="just">
              <a:lnSpc>
                <a:spcPct val="150000"/>
              </a:lnSpc>
            </a:pPr>
            <a:r>
              <a:rPr lang="en-US" altLang="zh-CN" sz="1800" b="1" dirty="0">
                <a:latin typeface="Arial" panose="020B0604020202020204" pitchFamily="34" charset="0"/>
                <a:ea typeface="微软雅黑" panose="020B0503020204020204" charset="-122"/>
                <a:cs typeface="Arial" panose="020B0604020202020204" pitchFamily="34" charset="0"/>
                <a:sym typeface="+mn-ea"/>
              </a:rPr>
              <a:t>APEC Projects related to Energy Efficiency &amp; Conservation</a:t>
            </a:r>
            <a:endParaRPr lang="en-US" altLang="zh-CN" sz="1800" dirty="0">
              <a:latin typeface="Arial" panose="020B0604020202020204" pitchFamily="34" charset="0"/>
              <a:ea typeface="微软雅黑" panose="020B0503020204020204" charset="-122"/>
              <a:cs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838200" y="365125"/>
            <a:ext cx="10515600" cy="1325563"/>
          </a:xfrm>
        </p:spPr>
        <p:txBody>
          <a:bodyPr vert="horz" lIns="91440" tIns="45720" rIns="91440" bIns="45720" rtlCol="0" anchor="ctr">
            <a:normAutofit/>
          </a:bodyPr>
          <a:lstStyle/>
          <a:p>
            <a:r>
              <a:rPr lang="fr-FR" altLang="zh-HK" sz="3600" b="1" dirty="0">
                <a:solidFill>
                  <a:srgbClr val="008080"/>
                </a:solidFill>
                <a:latin typeface="Arial" panose="020B0604020202020204" pitchFamily="34" charset="0"/>
                <a:cs typeface="Arial" panose="020B0604020202020204" pitchFamily="34" charset="0"/>
              </a:rPr>
              <a:t>Concept Notes (Session 2, 2025)</a:t>
            </a:r>
          </a:p>
        </p:txBody>
      </p:sp>
      <p:graphicFrame>
        <p:nvGraphicFramePr>
          <p:cNvPr id="6" name="表格 5"/>
          <p:cNvGraphicFramePr>
            <a:graphicFrameLocks noGrp="1"/>
          </p:cNvGraphicFramePr>
          <p:nvPr>
            <p:extLst>
              <p:ext uri="{D42A27DB-BD31-4B8C-83A1-F6EECF244321}">
                <p14:modId xmlns:p14="http://schemas.microsoft.com/office/powerpoint/2010/main" val="12414307"/>
              </p:ext>
            </p:extLst>
          </p:nvPr>
        </p:nvGraphicFramePr>
        <p:xfrm>
          <a:off x="656771" y="1951510"/>
          <a:ext cx="10896599" cy="2292091"/>
        </p:xfrm>
        <a:graphic>
          <a:graphicData uri="http://schemas.openxmlformats.org/drawingml/2006/table">
            <a:tbl>
              <a:tblPr firstRow="1" firstCol="1" bandRow="1"/>
              <a:tblGrid>
                <a:gridCol w="523065">
                  <a:extLst>
                    <a:ext uri="{9D8B030D-6E8A-4147-A177-3AD203B41FA5}">
                      <a16:colId xmlns:a16="http://schemas.microsoft.com/office/drawing/2014/main" val="2955609246"/>
                    </a:ext>
                  </a:extLst>
                </a:gridCol>
                <a:gridCol w="1126604">
                  <a:extLst>
                    <a:ext uri="{9D8B030D-6E8A-4147-A177-3AD203B41FA5}">
                      <a16:colId xmlns:a16="http://schemas.microsoft.com/office/drawing/2014/main" val="1813818717"/>
                    </a:ext>
                  </a:extLst>
                </a:gridCol>
                <a:gridCol w="7536110">
                  <a:extLst>
                    <a:ext uri="{9D8B030D-6E8A-4147-A177-3AD203B41FA5}">
                      <a16:colId xmlns:a16="http://schemas.microsoft.com/office/drawing/2014/main" val="2656794067"/>
                    </a:ext>
                  </a:extLst>
                </a:gridCol>
                <a:gridCol w="1710820">
                  <a:extLst>
                    <a:ext uri="{9D8B030D-6E8A-4147-A177-3AD203B41FA5}">
                      <a16:colId xmlns:a16="http://schemas.microsoft.com/office/drawing/2014/main" val="20002"/>
                    </a:ext>
                  </a:extLst>
                </a:gridCol>
              </a:tblGrid>
              <a:tr h="683038">
                <a:tc>
                  <a:txBody>
                    <a:bodyPr/>
                    <a:lstStyle/>
                    <a:p>
                      <a:pPr algn="ctr">
                        <a:spcAft>
                          <a:spcPts val="0"/>
                        </a:spcAft>
                      </a:pPr>
                      <a:endParaRPr lang="zh-TW" sz="1900" dirty="0">
                        <a:solidFill>
                          <a:schemeClr val="bg1"/>
                        </a:solidFill>
                        <a:effectLst/>
                        <a:latin typeface="Arial" panose="020B0604020202020204" pitchFamily="34" charset="0"/>
                        <a:ea typeface="MS Mincho"/>
                        <a:cs typeface="Arial" panose="020B0604020202020204" pitchFamily="34" charset="0"/>
                      </a:endParaRPr>
                    </a:p>
                  </a:txBody>
                  <a:tcPr marL="55585" marR="5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altLang="zh-TW" sz="1900" dirty="0">
                          <a:solidFill>
                            <a:schemeClr val="bg1"/>
                          </a:solidFill>
                          <a:effectLst/>
                          <a:latin typeface="Arial" panose="020B0604020202020204" pitchFamily="34" charset="0"/>
                          <a:ea typeface="MS Mincho"/>
                          <a:cs typeface="Arial" panose="020B0604020202020204" pitchFamily="34" charset="0"/>
                        </a:rPr>
                        <a:t>Serial</a:t>
                      </a:r>
                    </a:p>
                    <a:p>
                      <a:pPr algn="ctr">
                        <a:spcAft>
                          <a:spcPts val="0"/>
                        </a:spcAft>
                      </a:pPr>
                      <a:r>
                        <a:rPr lang="en-US" altLang="zh-TW" sz="1900" dirty="0">
                          <a:solidFill>
                            <a:schemeClr val="bg1"/>
                          </a:solidFill>
                          <a:effectLst/>
                          <a:latin typeface="Arial" panose="020B0604020202020204" pitchFamily="34" charset="0"/>
                          <a:ea typeface="MS Mincho"/>
                          <a:cs typeface="Arial" panose="020B0604020202020204" pitchFamily="34" charset="0"/>
                        </a:rPr>
                        <a:t>Number</a:t>
                      </a:r>
                      <a:endParaRPr lang="zh-TW" sz="1900" dirty="0">
                        <a:solidFill>
                          <a:schemeClr val="bg1"/>
                        </a:solidFill>
                        <a:effectLst/>
                        <a:latin typeface="Arial" panose="020B0604020202020204" pitchFamily="34" charset="0"/>
                        <a:ea typeface="MS Mincho"/>
                        <a:cs typeface="Arial" panose="020B0604020202020204" pitchFamily="34" charset="0"/>
                      </a:endParaRPr>
                    </a:p>
                  </a:txBody>
                  <a:tcPr marL="55585" marR="5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900" b="1" dirty="0">
                          <a:solidFill>
                            <a:schemeClr val="bg1"/>
                          </a:solidFill>
                          <a:effectLst/>
                          <a:latin typeface="Arial" panose="020B0604020202020204" pitchFamily="34" charset="0"/>
                          <a:ea typeface="PMingLiU" panose="02020500000000000000" pitchFamily="18" charset="-120"/>
                          <a:cs typeface="Arial" panose="020B0604020202020204" pitchFamily="34" charset="0"/>
                        </a:rPr>
                        <a:t>APEC Project Title</a:t>
                      </a:r>
                      <a:endParaRPr lang="zh-TW" altLang="zh-HK" sz="1900" dirty="0">
                        <a:solidFill>
                          <a:schemeClr val="bg1"/>
                        </a:solidFill>
                        <a:effectLst/>
                        <a:latin typeface="Arial" panose="020B0604020202020204" pitchFamily="34" charset="0"/>
                        <a:ea typeface="MS Mincho"/>
                        <a:cs typeface="Arial" panose="020B0604020202020204" pitchFamily="34" charset="0"/>
                      </a:endParaRPr>
                    </a:p>
                  </a:txBody>
                  <a:tcPr marL="55585" marR="5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sz="1900" b="1" dirty="0">
                          <a:solidFill>
                            <a:schemeClr val="bg1"/>
                          </a:solidFill>
                          <a:effectLst/>
                          <a:latin typeface="Arial" panose="020B0604020202020204" pitchFamily="34" charset="0"/>
                          <a:ea typeface="PMingLiU" panose="02020500000000000000" pitchFamily="18" charset="-120"/>
                          <a:cs typeface="Arial" panose="020B0604020202020204" pitchFamily="34" charset="0"/>
                        </a:rPr>
                        <a:t>Proposing Economy</a:t>
                      </a:r>
                      <a:endParaRPr lang="zh-TW" sz="1900" dirty="0">
                        <a:solidFill>
                          <a:schemeClr val="bg1"/>
                        </a:solidFill>
                        <a:effectLst/>
                        <a:latin typeface="Arial" panose="020B0604020202020204" pitchFamily="34" charset="0"/>
                        <a:ea typeface="MS Mincho"/>
                        <a:cs typeface="Arial" panose="020B0604020202020204" pitchFamily="34" charset="0"/>
                      </a:endParaRPr>
                    </a:p>
                  </a:txBody>
                  <a:tcPr marL="55585" marR="5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671054">
                <a:tc>
                  <a:txBody>
                    <a:bodyPr/>
                    <a:lstStyle/>
                    <a:p>
                      <a:pPr algn="ctr" fontAlgn="t"/>
                      <a:r>
                        <a:rPr lang="en-GB" sz="1900" spc="-5" dirty="0">
                          <a:solidFill>
                            <a:schemeClr val="tx1"/>
                          </a:solidFill>
                          <a:latin typeface="Arial" panose="020B0604020202020204"/>
                          <a:ea typeface="+mn-ea"/>
                          <a:cs typeface="Arial" panose="020B0604020202020204"/>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SG" sz="1900" kern="1200" spc="-5" dirty="0">
                          <a:solidFill>
                            <a:schemeClr val="tx1"/>
                          </a:solidFill>
                          <a:latin typeface="Arial" panose="020B0604020202020204"/>
                          <a:ea typeface="+mn-ea"/>
                          <a:cs typeface="Arial" panose="020B0604020202020204"/>
                        </a:rPr>
                        <a:t>EWG 206 2025A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900" kern="1200" spc="-5" dirty="0">
                          <a:solidFill>
                            <a:schemeClr val="tx1"/>
                          </a:solidFill>
                          <a:latin typeface="Arial" panose="020B0604020202020204"/>
                          <a:ea typeface="+mn-ea"/>
                          <a:cs typeface="Arial" panose="020B0604020202020204"/>
                        </a:rPr>
                        <a:t>APEC Workshop on Promoting Carbon Pricing for Energy Efficiency </a:t>
                      </a:r>
                      <a:endParaRPr lang="en-SG" sz="1900" kern="1200" spc="-5" dirty="0">
                        <a:solidFill>
                          <a:schemeClr val="tx1"/>
                        </a:solidFill>
                        <a:latin typeface="Arial" panose="020B0604020202020204"/>
                        <a:ea typeface="+mn-ea"/>
                        <a:cs typeface="Arial" panose="020B06040202020202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SG" sz="1900" kern="1200" spc="-5" dirty="0">
                          <a:solidFill>
                            <a:schemeClr val="tx1"/>
                          </a:solidFill>
                          <a:latin typeface="Arial" panose="020B0604020202020204"/>
                          <a:ea typeface="+mn-ea"/>
                          <a:cs typeface="Arial" panose="020B0604020202020204"/>
                        </a:rPr>
                        <a:t>Viet Nam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7999">
                <a:tc>
                  <a:txBody>
                    <a:bodyPr/>
                    <a:lstStyle/>
                    <a:p>
                      <a:pPr algn="ctr" fontAlgn="t"/>
                      <a:r>
                        <a:rPr lang="en-GB" sz="1900" spc="-5" dirty="0">
                          <a:solidFill>
                            <a:schemeClr val="tx1"/>
                          </a:solidFill>
                          <a:latin typeface="Arial" panose="020B0604020202020204"/>
                          <a:ea typeface="+mn-ea"/>
                          <a:cs typeface="Arial" panose="020B0604020202020204"/>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SG" sz="1900" kern="1200" spc="-5" dirty="0">
                          <a:solidFill>
                            <a:schemeClr val="tx1"/>
                          </a:solidFill>
                          <a:latin typeface="Arial" panose="020B0604020202020204"/>
                          <a:ea typeface="+mn-ea"/>
                          <a:cs typeface="Arial" panose="020B0604020202020204"/>
                        </a:rPr>
                        <a:t>EWG 208 2025A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900" kern="1200" spc="-5" dirty="0">
                          <a:solidFill>
                            <a:schemeClr val="tx1"/>
                          </a:solidFill>
                          <a:latin typeface="Arial" panose="020B0604020202020204"/>
                          <a:ea typeface="+mn-ea"/>
                          <a:cs typeface="Arial" panose="020B0604020202020204"/>
                        </a:rPr>
                        <a:t>Capacity Building Workshop for Energy Efficiency and Conservation Policy (Phase 2)</a:t>
                      </a:r>
                      <a:endParaRPr lang="en-SG" sz="1900" kern="1200" spc="-5" dirty="0">
                        <a:solidFill>
                          <a:schemeClr val="tx1"/>
                        </a:solidFill>
                        <a:latin typeface="Arial" panose="020B0604020202020204"/>
                        <a:ea typeface="+mn-ea"/>
                        <a:cs typeface="Arial" panose="020B06040202020202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SG" sz="1900" kern="1200" spc="-5" dirty="0">
                          <a:solidFill>
                            <a:schemeClr val="tx1"/>
                          </a:solidFill>
                          <a:latin typeface="Arial" panose="020B0604020202020204"/>
                          <a:ea typeface="+mn-ea"/>
                          <a:cs typeface="Arial" panose="020B0604020202020204"/>
                        </a:rPr>
                        <a:t>Japan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文字方塊 2">
            <a:extLst>
              <a:ext uri="{FF2B5EF4-FFF2-40B4-BE49-F238E27FC236}">
                <a16:creationId xmlns:a16="http://schemas.microsoft.com/office/drawing/2014/main" id="{FB4F8828-2E2F-A700-C505-8979193C63A1}"/>
              </a:ext>
            </a:extLst>
          </p:cNvPr>
          <p:cNvSpPr txBox="1"/>
          <p:nvPr/>
        </p:nvSpPr>
        <p:spPr>
          <a:xfrm>
            <a:off x="555172" y="1385082"/>
            <a:ext cx="10357338" cy="456535"/>
          </a:xfrm>
          <a:prstGeom prst="rect">
            <a:avLst/>
          </a:prstGeom>
          <a:noFill/>
        </p:spPr>
        <p:txBody>
          <a:bodyPr wrap="square">
            <a:spAutoFit/>
          </a:bodyPr>
          <a:lstStyle/>
          <a:p>
            <a:pPr marL="0" lvl="1" algn="just">
              <a:lnSpc>
                <a:spcPct val="150000"/>
              </a:lnSpc>
            </a:pPr>
            <a:r>
              <a:rPr lang="en-US" altLang="zh-CN" sz="1800" b="1" dirty="0">
                <a:latin typeface="Arial" panose="020B0604020202020204" pitchFamily="34" charset="0"/>
                <a:ea typeface="微软雅黑" panose="020B0503020204020204" charset="-122"/>
                <a:cs typeface="Arial" panose="020B0604020202020204" pitchFamily="34" charset="0"/>
                <a:sym typeface="+mn-ea"/>
              </a:rPr>
              <a:t>APEC Project Concept Notes related to Energy Efficiency &amp; Conservation</a:t>
            </a:r>
            <a:endParaRPr lang="en-US" altLang="zh-CN" sz="1800" dirty="0">
              <a:latin typeface="Arial" panose="020B0604020202020204" pitchFamily="34" charset="0"/>
              <a:ea typeface="微软雅黑" panose="020B0503020204020204" charset="-122"/>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744887" y="2397697"/>
            <a:ext cx="2657399" cy="1371600"/>
          </a:xfrm>
        </p:spPr>
        <p:txBody>
          <a:bodyPr>
            <a:normAutofit/>
          </a:bodyPr>
          <a:lstStyle/>
          <a:p>
            <a:r>
              <a:rPr lang="en-US" altLang="zh-HK" sz="3200" b="1" dirty="0">
                <a:solidFill>
                  <a:srgbClr val="008080"/>
                </a:solidFill>
                <a:latin typeface="Arial" panose="020B0604020202020204" pitchFamily="34" charset="0"/>
                <a:cs typeface="Arial" panose="020B0604020202020204" pitchFamily="34" charset="0"/>
              </a:rPr>
              <a:t>THANK YOU</a:t>
            </a:r>
            <a:endParaRPr lang="zh-HK" altLang="en-US" sz="3200" b="1" dirty="0">
              <a:solidFill>
                <a:srgbClr val="008080"/>
              </a:solidFill>
              <a:latin typeface="Arial" panose="020B0604020202020204" pitchFamily="34" charset="0"/>
              <a:cs typeface="Arial" panose="020B0604020202020204" pitchFamily="34" charset="0"/>
            </a:endParaRPr>
          </a:p>
        </p:txBody>
      </p:sp>
      <p:sp>
        <p:nvSpPr>
          <p:cNvPr id="3" name="投影片編號版面配置區 3"/>
          <p:cNvSpPr txBox="1"/>
          <p:nvPr/>
        </p:nvSpPr>
        <p:spPr>
          <a:xfrm>
            <a:off x="5848708" y="6367817"/>
            <a:ext cx="370937" cy="317656"/>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21BC7C48-4AFF-4B5F-926F-189777B877C2}" type="slidenum">
              <a:rPr lang="en-US"/>
              <a:t>6</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IyNjA1YTNkOTRjMDc4MzE0MGRjOTI0NWNiYWM1NTcifQ=="/>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809</Words>
  <Application>Microsoft Office PowerPoint</Application>
  <PresentationFormat>寬螢幕</PresentationFormat>
  <Paragraphs>111</Paragraphs>
  <Slides>6</Slides>
  <Notes>6</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6</vt:i4>
      </vt:variant>
    </vt:vector>
  </HeadingPairs>
  <TitlesOfParts>
    <vt:vector size="11" baseType="lpstr">
      <vt:lpstr>Arial</vt:lpstr>
      <vt:lpstr>Calibri</vt:lpstr>
      <vt:lpstr>Calibri Light</vt:lpstr>
      <vt:lpstr>Times New Roman</vt:lpstr>
      <vt:lpstr>Office 佈景主題</vt:lpstr>
      <vt:lpstr>EGEEC Projects  </vt:lpstr>
      <vt:lpstr>EEC-related APEC Projects (as of Nov 2025)</vt:lpstr>
      <vt:lpstr>Recently Completed Projects</vt:lpstr>
      <vt:lpstr>On-going Projects</vt:lpstr>
      <vt:lpstr>Concept Notes (Session 2, 2025)</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How to use this template slide deck?</dc:title>
  <dc:creator>Ricky Lau</dc:creator>
  <cp:lastModifiedBy>Mr LI Chun Yin 李俊賢先生</cp:lastModifiedBy>
  <cp:revision>437</cp:revision>
  <dcterms:created xsi:type="dcterms:W3CDTF">2020-11-06T02:20:00Z</dcterms:created>
  <dcterms:modified xsi:type="dcterms:W3CDTF">2025-11-13T06:15:30Z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656222D1D0D84D6CA29A78E7425DD560_12</vt:lpwstr>
  </property>
  <property fmtid="{D5CDD505-2E9C-101B-9397-08002B2CF9AE}" pid="3" name="KSOProductBuildVer">
    <vt:lpwstr>2052-12.1.0.18345</vt:lpwstr>
  </property>
</Properties>
</file>