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4" r:id="rId6"/>
    <p:sldId id="267"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Times New Roman" panose="02020603050405020304" pitchFamily="18" charset="0"/>
      <p:regular r:id="rId12"/>
    </p:embeddedFont>
    <p:embeddedFont>
      <p:font typeface="Noto Sans Bold" panose="020B0604020202020204" charset="0"/>
      <p:regular r:id="rId13"/>
      <p:bold r:id="rId14"/>
    </p:embeddedFont>
    <p:embeddedFont>
      <p:font typeface="Noto Sans Bold Italics" panose="020B0604020202020204" charset="0"/>
      <p:regular r:id="rId15"/>
      <p:bold r:id="rId16"/>
      <p:italic r:id="rId17"/>
      <p:boldItalic r:id="rId18"/>
    </p:embeddedFont>
    <p:embeddedFont>
      <p:font typeface="Aptos" panose="020B0604020202020204" charset="0"/>
      <p:regular r:id="rId19"/>
      <p:bold r:id="rId20"/>
      <p:italic r:id="rId21"/>
      <p:boldItalic r:id="rId22"/>
    </p:embeddedFont>
    <p:embeddedFont>
      <p:font typeface="Times New Roman Bold" panose="02020803070505020304" pitchFamily="18"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07"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4E"/>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5109663"/>
          </a:xfrm>
          <a:custGeom>
            <a:avLst/>
            <a:gdLst/>
            <a:ahLst/>
            <a:cxnLst/>
            <a:rect l="l" t="t" r="r" b="b"/>
            <a:pathLst>
              <a:path w="18288000" h="5109663">
                <a:moveTo>
                  <a:pt x="0" y="0"/>
                </a:moveTo>
                <a:lnTo>
                  <a:pt x="18288000" y="0"/>
                </a:lnTo>
                <a:lnTo>
                  <a:pt x="18288000" y="5109663"/>
                </a:lnTo>
                <a:lnTo>
                  <a:pt x="0" y="5109663"/>
                </a:lnTo>
                <a:lnTo>
                  <a:pt x="0" y="0"/>
                </a:lnTo>
                <a:close/>
              </a:path>
            </a:pathLst>
          </a:custGeom>
          <a:blipFill>
            <a:blip r:embed="rId2">
              <a:extLst>
                <a:ext uri="{96DAC541-7B7A-43D3-8B79-37D633B846F1}">
                  <asvg:svgBlip xmlns="" xmlns:asvg="http://schemas.microsoft.com/office/drawing/2016/SVG/main" r:embed="rId3"/>
                </a:ext>
              </a:extLst>
            </a:blip>
            <a:stretch>
              <a:fillRect l="-42735" t="-552443" r="-217719"/>
            </a:stretch>
          </a:blipFill>
        </p:spPr>
      </p:sp>
      <p:sp>
        <p:nvSpPr>
          <p:cNvPr id="3" name="Freeform 3"/>
          <p:cNvSpPr/>
          <p:nvPr/>
        </p:nvSpPr>
        <p:spPr>
          <a:xfrm>
            <a:off x="14597741" y="441891"/>
            <a:ext cx="3257551" cy="814388"/>
          </a:xfrm>
          <a:custGeom>
            <a:avLst/>
            <a:gdLst/>
            <a:ahLst/>
            <a:cxnLst/>
            <a:rect l="l" t="t" r="r" b="b"/>
            <a:pathLst>
              <a:path w="3257551" h="814388">
                <a:moveTo>
                  <a:pt x="0" y="0"/>
                </a:moveTo>
                <a:lnTo>
                  <a:pt x="3257551" y="0"/>
                </a:lnTo>
                <a:lnTo>
                  <a:pt x="3257551" y="814387"/>
                </a:lnTo>
                <a:lnTo>
                  <a:pt x="0" y="814387"/>
                </a:lnTo>
                <a:lnTo>
                  <a:pt x="0" y="0"/>
                </a:lnTo>
                <a:close/>
              </a:path>
            </a:pathLst>
          </a:custGeom>
          <a:blipFill>
            <a:blip r:embed="rId4">
              <a:extLst>
                <a:ext uri="{96DAC541-7B7A-43D3-8B79-37D633B846F1}">
                  <asvg:svgBlip xmlns="" xmlns:asvg="http://schemas.microsoft.com/office/drawing/2016/SVG/main" r:embed="rId5"/>
                </a:ext>
              </a:extLst>
            </a:blip>
            <a:stretch>
              <a:fillRect t="-5393" b="-5393"/>
            </a:stretch>
          </a:blipFill>
        </p:spPr>
      </p:sp>
      <p:grpSp>
        <p:nvGrpSpPr>
          <p:cNvPr id="4" name="Group 4"/>
          <p:cNvGrpSpPr/>
          <p:nvPr/>
        </p:nvGrpSpPr>
        <p:grpSpPr>
          <a:xfrm>
            <a:off x="675249" y="849085"/>
            <a:ext cx="16584051" cy="9312158"/>
            <a:chOff x="0" y="0"/>
            <a:chExt cx="21807268" cy="12245062"/>
          </a:xfrm>
        </p:grpSpPr>
        <p:sp>
          <p:nvSpPr>
            <p:cNvPr id="5" name="Freeform 5"/>
            <p:cNvSpPr/>
            <p:nvPr/>
          </p:nvSpPr>
          <p:spPr>
            <a:xfrm>
              <a:off x="0" y="0"/>
              <a:ext cx="21807267" cy="12245062"/>
            </a:xfrm>
            <a:custGeom>
              <a:avLst/>
              <a:gdLst/>
              <a:ahLst/>
              <a:cxnLst/>
              <a:rect l="l" t="t" r="r" b="b"/>
              <a:pathLst>
                <a:path w="21807267" h="12245062">
                  <a:moveTo>
                    <a:pt x="0" y="0"/>
                  </a:moveTo>
                  <a:lnTo>
                    <a:pt x="21807267" y="0"/>
                  </a:lnTo>
                  <a:lnTo>
                    <a:pt x="21807267" y="12245062"/>
                  </a:lnTo>
                  <a:lnTo>
                    <a:pt x="0" y="12245062"/>
                  </a:lnTo>
                  <a:close/>
                </a:path>
              </a:pathLst>
            </a:custGeom>
            <a:solidFill>
              <a:srgbClr val="000000">
                <a:alpha val="0"/>
              </a:srgbClr>
            </a:solidFill>
          </p:spPr>
        </p:sp>
        <p:sp>
          <p:nvSpPr>
            <p:cNvPr id="6" name="TextBox 6"/>
            <p:cNvSpPr txBox="1"/>
            <p:nvPr/>
          </p:nvSpPr>
          <p:spPr>
            <a:xfrm>
              <a:off x="0" y="66675"/>
              <a:ext cx="21807268" cy="12178387"/>
            </a:xfrm>
            <a:prstGeom prst="rect">
              <a:avLst/>
            </a:prstGeom>
          </p:spPr>
          <p:txBody>
            <a:bodyPr lIns="0" tIns="0" rIns="0" bIns="0" rtlCol="0" anchor="ctr"/>
            <a:lstStyle/>
            <a:p>
              <a:pPr algn="ctr">
                <a:lnSpc>
                  <a:spcPts val="6804"/>
                </a:lnSpc>
              </a:pPr>
              <a:endParaRPr dirty="0"/>
            </a:p>
            <a:p>
              <a:pPr algn="ctr">
                <a:lnSpc>
                  <a:spcPts val="6804"/>
                </a:lnSpc>
              </a:pPr>
              <a:endParaRPr dirty="0"/>
            </a:p>
            <a:p>
              <a:pPr algn="ctr">
                <a:lnSpc>
                  <a:spcPts val="7883"/>
                </a:lnSpc>
              </a:pPr>
              <a:r>
                <a:rPr lang="en-US" sz="7299" b="1" i="1" dirty="0">
                  <a:solidFill>
                    <a:srgbClr val="FFFFFF"/>
                  </a:solidFill>
                  <a:latin typeface="Noto Sans Bold Italics"/>
                  <a:ea typeface="Noto Sans Bold Italics"/>
                  <a:cs typeface="Noto Sans Bold Italics"/>
                  <a:sym typeface="Noto Sans Bold Italics"/>
                </a:rPr>
                <a:t>SUMMARY REPORT</a:t>
              </a:r>
            </a:p>
            <a:p>
              <a:pPr algn="ctr">
                <a:lnSpc>
                  <a:spcPts val="3150"/>
                </a:lnSpc>
              </a:pPr>
              <a:endParaRPr lang="en-US" sz="7299" b="1" i="1" dirty="0">
                <a:solidFill>
                  <a:srgbClr val="FFFFFF"/>
                </a:solidFill>
                <a:latin typeface="Noto Sans Bold Italics"/>
                <a:ea typeface="Noto Sans Bold Italics"/>
                <a:cs typeface="Noto Sans Bold Italics"/>
                <a:sym typeface="Noto Sans Bold Italics"/>
              </a:endParaRPr>
            </a:p>
            <a:p>
              <a:pPr algn="ctr">
                <a:lnSpc>
                  <a:spcPts val="6804"/>
                </a:lnSpc>
              </a:pPr>
              <a:r>
                <a:rPr lang="en-US" sz="6300" b="1" i="1" dirty="0">
                  <a:solidFill>
                    <a:srgbClr val="FFFFFF"/>
                  </a:solidFill>
                  <a:latin typeface="Noto Sans Bold Italics"/>
                  <a:ea typeface="Noto Sans Bold Italics"/>
                  <a:cs typeface="Noto Sans Bold Italics"/>
                  <a:sym typeface="Noto Sans Bold Italics"/>
                </a:rPr>
                <a:t>EWG 102 2024A – APEC Workshop on Promoting Energy Efficiency in the Manufacturing Sector</a:t>
              </a:r>
            </a:p>
            <a:p>
              <a:pPr algn="ctr">
                <a:lnSpc>
                  <a:spcPts val="5184"/>
                </a:lnSpc>
              </a:pPr>
              <a:endParaRPr lang="en-US" sz="6300" b="1" i="1" dirty="0">
                <a:solidFill>
                  <a:srgbClr val="FFFFFF"/>
                </a:solidFill>
                <a:latin typeface="Noto Sans Bold Italics"/>
                <a:ea typeface="Noto Sans Bold Italics"/>
                <a:cs typeface="Noto Sans Bold Italics"/>
                <a:sym typeface="Noto Sans Bold Italics"/>
              </a:endParaRPr>
            </a:p>
            <a:p>
              <a:pPr algn="ctr">
                <a:lnSpc>
                  <a:spcPts val="5184"/>
                </a:lnSpc>
              </a:pPr>
              <a:endParaRPr lang="en-US" sz="6300" b="1" i="1" dirty="0">
                <a:solidFill>
                  <a:srgbClr val="FFFFFF"/>
                </a:solidFill>
                <a:latin typeface="Noto Sans Bold Italics"/>
                <a:ea typeface="Noto Sans Bold Italics"/>
                <a:cs typeface="Noto Sans Bold Italics"/>
                <a:sym typeface="Noto Sans Bold Italics"/>
              </a:endParaRPr>
            </a:p>
            <a:p>
              <a:pPr algn="ctr">
                <a:lnSpc>
                  <a:spcPts val="5184"/>
                </a:lnSpc>
              </a:pPr>
              <a:endParaRPr lang="en-US" sz="6300" b="1" i="1" dirty="0">
                <a:solidFill>
                  <a:srgbClr val="FFFFFF"/>
                </a:solidFill>
                <a:latin typeface="Noto Sans Bold Italics"/>
                <a:ea typeface="Noto Sans Bold Italics"/>
                <a:cs typeface="Noto Sans Bold Italics"/>
                <a:sym typeface="Noto Sans Bold Italics"/>
              </a:endParaRPr>
            </a:p>
            <a:p>
              <a:pPr algn="ctr">
                <a:lnSpc>
                  <a:spcPts val="5184"/>
                </a:lnSpc>
              </a:pPr>
              <a:r>
                <a:rPr lang="en-US" sz="4800" b="1" i="1" dirty="0">
                  <a:solidFill>
                    <a:srgbClr val="FFFFFF"/>
                  </a:solidFill>
                  <a:latin typeface="Noto Sans Bold Italics"/>
                  <a:ea typeface="Noto Sans Bold Italics"/>
                  <a:cs typeface="Noto Sans Bold Italics"/>
                  <a:sym typeface="Noto Sans Bold Italics"/>
                </a:rPr>
                <a:t>19 </a:t>
              </a:r>
              <a:r>
                <a:rPr lang="en-US" sz="4800" b="1" i="1" dirty="0" smtClean="0">
                  <a:solidFill>
                    <a:srgbClr val="FFFFFF"/>
                  </a:solidFill>
                  <a:latin typeface="Noto Sans Bold Italics"/>
                  <a:ea typeface="Noto Sans Bold Italics"/>
                  <a:cs typeface="Noto Sans Bold Italics"/>
                  <a:sym typeface="Noto Sans Bold Italics"/>
                </a:rPr>
                <a:t>- </a:t>
              </a:r>
              <a:r>
                <a:rPr lang="en-US" sz="4800" b="1" i="1" dirty="0">
                  <a:solidFill>
                    <a:srgbClr val="FFFFFF"/>
                  </a:solidFill>
                  <a:latin typeface="Noto Sans Bold Italics"/>
                  <a:ea typeface="Noto Sans Bold Italics"/>
                  <a:cs typeface="Noto Sans Bold Italics"/>
                  <a:sym typeface="Noto Sans Bold Italics"/>
                </a:rPr>
                <a:t>20 June 2025</a:t>
              </a:r>
            </a:p>
            <a:p>
              <a:pPr algn="ctr">
                <a:lnSpc>
                  <a:spcPts val="5184"/>
                </a:lnSpc>
              </a:pPr>
              <a:endParaRPr lang="en-US" sz="4800" b="1" i="1" dirty="0">
                <a:solidFill>
                  <a:srgbClr val="FFFFFF"/>
                </a:solidFill>
                <a:latin typeface="Noto Sans Bold Italics"/>
                <a:ea typeface="Noto Sans Bold Italics"/>
                <a:cs typeface="Noto Sans Bold Italics"/>
                <a:sym typeface="Noto Sans Bold Itali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
            <a:ext cx="18288000" cy="1661374"/>
            <a:chOff x="0" y="0"/>
            <a:chExt cx="24384000" cy="2215166"/>
          </a:xfrm>
        </p:grpSpPr>
        <p:sp>
          <p:nvSpPr>
            <p:cNvPr id="3" name="Freeform 3"/>
            <p:cNvSpPr/>
            <p:nvPr/>
          </p:nvSpPr>
          <p:spPr>
            <a:xfrm>
              <a:off x="0" y="0"/>
              <a:ext cx="24384000" cy="2215134"/>
            </a:xfrm>
            <a:custGeom>
              <a:avLst/>
              <a:gdLst/>
              <a:ahLst/>
              <a:cxnLst/>
              <a:rect l="l" t="t" r="r" b="b"/>
              <a:pathLst>
                <a:path w="24384000" h="2215134">
                  <a:moveTo>
                    <a:pt x="0" y="0"/>
                  </a:moveTo>
                  <a:lnTo>
                    <a:pt x="24384000" y="0"/>
                  </a:lnTo>
                  <a:lnTo>
                    <a:pt x="24384000" y="2215134"/>
                  </a:lnTo>
                  <a:lnTo>
                    <a:pt x="0" y="2215134"/>
                  </a:lnTo>
                  <a:close/>
                </a:path>
              </a:pathLst>
            </a:custGeom>
            <a:solidFill>
              <a:srgbClr val="00184E"/>
            </a:solidFill>
          </p:spPr>
        </p:sp>
      </p:grpSp>
      <p:sp>
        <p:nvSpPr>
          <p:cNvPr id="4" name="Freeform 4"/>
          <p:cNvSpPr/>
          <p:nvPr/>
        </p:nvSpPr>
        <p:spPr>
          <a:xfrm>
            <a:off x="0" y="302"/>
            <a:ext cx="18288000" cy="1661374"/>
          </a:xfrm>
          <a:custGeom>
            <a:avLst/>
            <a:gdLst/>
            <a:ahLst/>
            <a:cxnLst/>
            <a:rect l="l" t="t" r="r" b="b"/>
            <a:pathLst>
              <a:path w="18288000" h="1661374">
                <a:moveTo>
                  <a:pt x="0" y="0"/>
                </a:moveTo>
                <a:lnTo>
                  <a:pt x="18288000" y="0"/>
                </a:lnTo>
                <a:lnTo>
                  <a:pt x="18288000" y="1661374"/>
                </a:lnTo>
                <a:lnTo>
                  <a:pt x="0" y="1661374"/>
                </a:lnTo>
                <a:lnTo>
                  <a:pt x="0" y="0"/>
                </a:lnTo>
                <a:close/>
              </a:path>
            </a:pathLst>
          </a:custGeom>
          <a:blipFill>
            <a:blip r:embed="rId2">
              <a:extLst>
                <a:ext uri="{96DAC541-7B7A-43D3-8B79-37D633B846F1}">
                  <asvg:svgBlip xmlns="" xmlns:asvg="http://schemas.microsoft.com/office/drawing/2016/SVG/main" r:embed="rId3"/>
                </a:ext>
              </a:extLst>
            </a:blip>
            <a:stretch>
              <a:fillRect l="-42909" t="-1906823" r="-217580"/>
            </a:stretch>
          </a:blipFill>
        </p:spPr>
      </p:sp>
      <p:sp>
        <p:nvSpPr>
          <p:cNvPr id="5" name="Freeform 5"/>
          <p:cNvSpPr/>
          <p:nvPr/>
        </p:nvSpPr>
        <p:spPr>
          <a:xfrm>
            <a:off x="14597741" y="441891"/>
            <a:ext cx="3257551" cy="814388"/>
          </a:xfrm>
          <a:custGeom>
            <a:avLst/>
            <a:gdLst/>
            <a:ahLst/>
            <a:cxnLst/>
            <a:rect l="l" t="t" r="r" b="b"/>
            <a:pathLst>
              <a:path w="3257551" h="814388">
                <a:moveTo>
                  <a:pt x="0" y="0"/>
                </a:moveTo>
                <a:lnTo>
                  <a:pt x="3257551" y="0"/>
                </a:lnTo>
                <a:lnTo>
                  <a:pt x="3257551" y="814387"/>
                </a:lnTo>
                <a:lnTo>
                  <a:pt x="0" y="814387"/>
                </a:lnTo>
                <a:lnTo>
                  <a:pt x="0" y="0"/>
                </a:lnTo>
                <a:close/>
              </a:path>
            </a:pathLst>
          </a:custGeom>
          <a:blipFill>
            <a:blip r:embed="rId4">
              <a:extLst>
                <a:ext uri="{96DAC541-7B7A-43D3-8B79-37D633B846F1}">
                  <asvg:svgBlip xmlns="" xmlns:asvg="http://schemas.microsoft.com/office/drawing/2016/SVG/main" r:embed="rId5"/>
                </a:ext>
              </a:extLst>
            </a:blip>
            <a:stretch>
              <a:fillRect t="-5393" b="-5393"/>
            </a:stretch>
          </a:blipFill>
        </p:spPr>
      </p:sp>
      <p:sp>
        <p:nvSpPr>
          <p:cNvPr id="6" name="TextBox 6"/>
          <p:cNvSpPr txBox="1"/>
          <p:nvPr/>
        </p:nvSpPr>
        <p:spPr>
          <a:xfrm>
            <a:off x="91440" y="-508278"/>
            <a:ext cx="8961120" cy="462558"/>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Sub-Title: Noto Sans SemiBold, 32pt</a:t>
            </a:r>
          </a:p>
        </p:txBody>
      </p:sp>
      <p:grpSp>
        <p:nvGrpSpPr>
          <p:cNvPr id="7" name="Group 7"/>
          <p:cNvGrpSpPr/>
          <p:nvPr/>
        </p:nvGrpSpPr>
        <p:grpSpPr>
          <a:xfrm>
            <a:off x="229694" y="441891"/>
            <a:ext cx="14192907" cy="950940"/>
            <a:chOff x="0" y="0"/>
            <a:chExt cx="18923876" cy="1267920"/>
          </a:xfrm>
        </p:grpSpPr>
        <p:sp>
          <p:nvSpPr>
            <p:cNvPr id="8" name="Freeform 8"/>
            <p:cNvSpPr/>
            <p:nvPr/>
          </p:nvSpPr>
          <p:spPr>
            <a:xfrm>
              <a:off x="0" y="0"/>
              <a:ext cx="18923876" cy="1267920"/>
            </a:xfrm>
            <a:custGeom>
              <a:avLst/>
              <a:gdLst/>
              <a:ahLst/>
              <a:cxnLst/>
              <a:rect l="l" t="t" r="r" b="b"/>
              <a:pathLst>
                <a:path w="18923876" h="1267920">
                  <a:moveTo>
                    <a:pt x="0" y="0"/>
                  </a:moveTo>
                  <a:lnTo>
                    <a:pt x="18923876" y="0"/>
                  </a:lnTo>
                  <a:lnTo>
                    <a:pt x="18923876" y="1267920"/>
                  </a:lnTo>
                  <a:lnTo>
                    <a:pt x="0" y="1267920"/>
                  </a:lnTo>
                  <a:close/>
                </a:path>
              </a:pathLst>
            </a:custGeom>
            <a:solidFill>
              <a:srgbClr val="000000">
                <a:alpha val="0"/>
              </a:srgbClr>
            </a:solidFill>
          </p:spPr>
        </p:sp>
        <p:sp>
          <p:nvSpPr>
            <p:cNvPr id="9" name="TextBox 9"/>
            <p:cNvSpPr txBox="1"/>
            <p:nvPr/>
          </p:nvSpPr>
          <p:spPr>
            <a:xfrm>
              <a:off x="0" y="66675"/>
              <a:ext cx="18923876" cy="1201245"/>
            </a:xfrm>
            <a:prstGeom prst="rect">
              <a:avLst/>
            </a:prstGeom>
          </p:spPr>
          <p:txBody>
            <a:bodyPr lIns="0" tIns="0" rIns="0" bIns="0" rtlCol="0" anchor="ctr"/>
            <a:lstStyle/>
            <a:p>
              <a:pPr algn="l">
                <a:lnSpc>
                  <a:spcPts val="5184"/>
                </a:lnSpc>
              </a:pPr>
              <a:r>
                <a:rPr lang="en-US" sz="4800" b="1" dirty="0" smtClean="0">
                  <a:solidFill>
                    <a:srgbClr val="FFFFFF"/>
                  </a:solidFill>
                  <a:latin typeface="Noto Sans Bold"/>
                  <a:ea typeface="Noto Sans Bold"/>
                  <a:cs typeface="Noto Sans Bold"/>
                  <a:sym typeface="Noto Sans Bold"/>
                </a:rPr>
                <a:t>INTRODUCTION</a:t>
              </a:r>
              <a:endParaRPr lang="en-US" sz="4800" b="1" dirty="0">
                <a:solidFill>
                  <a:srgbClr val="FFFFFF"/>
                </a:solidFill>
                <a:latin typeface="Noto Sans Bold"/>
                <a:ea typeface="Noto Sans Bold"/>
                <a:cs typeface="Noto Sans Bold"/>
                <a:sym typeface="Noto Sans Bold"/>
              </a:endParaRPr>
            </a:p>
          </p:txBody>
        </p:sp>
      </p:grpSp>
      <p:grpSp>
        <p:nvGrpSpPr>
          <p:cNvPr id="10" name="Group 10"/>
          <p:cNvGrpSpPr/>
          <p:nvPr/>
        </p:nvGrpSpPr>
        <p:grpSpPr>
          <a:xfrm>
            <a:off x="229694" y="1677326"/>
            <a:ext cx="18195466" cy="8609674"/>
            <a:chOff x="0" y="-266700"/>
            <a:chExt cx="24260622" cy="11479565"/>
          </a:xfrm>
        </p:grpSpPr>
        <p:sp>
          <p:nvSpPr>
            <p:cNvPr id="11" name="Freeform 11"/>
            <p:cNvSpPr/>
            <p:nvPr/>
          </p:nvSpPr>
          <p:spPr>
            <a:xfrm>
              <a:off x="0" y="0"/>
              <a:ext cx="24260621" cy="2613152"/>
            </a:xfrm>
            <a:custGeom>
              <a:avLst/>
              <a:gdLst/>
              <a:ahLst/>
              <a:cxnLst/>
              <a:rect l="l" t="t" r="r" b="b"/>
              <a:pathLst>
                <a:path w="24260621" h="2613152">
                  <a:moveTo>
                    <a:pt x="0" y="0"/>
                  </a:moveTo>
                  <a:lnTo>
                    <a:pt x="24260621" y="0"/>
                  </a:lnTo>
                  <a:lnTo>
                    <a:pt x="24260621" y="2613152"/>
                  </a:lnTo>
                  <a:lnTo>
                    <a:pt x="0" y="2613152"/>
                  </a:lnTo>
                  <a:close/>
                </a:path>
              </a:pathLst>
            </a:custGeom>
            <a:solidFill>
              <a:srgbClr val="000000">
                <a:alpha val="0"/>
              </a:srgbClr>
            </a:solidFill>
          </p:spPr>
        </p:sp>
        <p:sp>
          <p:nvSpPr>
            <p:cNvPr id="12" name="TextBox 12"/>
            <p:cNvSpPr txBox="1"/>
            <p:nvPr/>
          </p:nvSpPr>
          <p:spPr>
            <a:xfrm>
              <a:off x="0" y="-266700"/>
              <a:ext cx="24260622" cy="11479565"/>
            </a:xfrm>
            <a:prstGeom prst="rect">
              <a:avLst/>
            </a:prstGeom>
          </p:spPr>
          <p:txBody>
            <a:bodyPr lIns="0" tIns="0" rIns="0" bIns="0" rtlCol="0" anchor="ctr"/>
            <a:lstStyle/>
            <a:p>
              <a:r>
                <a:rPr lang="en-GB" sz="4000" dirty="0" smtClean="0">
                  <a:latin typeface="Times New Roman" panose="02020603050405020304" pitchFamily="18" charset="0"/>
                  <a:cs typeface="Times New Roman" panose="02020603050405020304" pitchFamily="18" charset="0"/>
                </a:rPr>
                <a:t>On </a:t>
              </a:r>
              <a:r>
                <a:rPr lang="en-GB" sz="4000" dirty="0">
                  <a:latin typeface="Times New Roman" panose="02020603050405020304" pitchFamily="18" charset="0"/>
                  <a:cs typeface="Times New Roman" panose="02020603050405020304" pitchFamily="18" charset="0"/>
                </a:rPr>
                <a:t>19 and 20 June 2025, the APEC </a:t>
              </a:r>
              <a:r>
                <a:rPr lang="vi-VN" sz="4000" dirty="0">
                  <a:latin typeface="Times New Roman" panose="02020603050405020304" pitchFamily="18" charset="0"/>
                  <a:cs typeface="Times New Roman" panose="02020603050405020304" pitchFamily="18" charset="0"/>
                </a:rPr>
                <a:t>Workshop </a:t>
              </a:r>
              <a:r>
                <a:rPr lang="en-US" sz="4000" dirty="0">
                  <a:latin typeface="Times New Roman" panose="02020603050405020304" pitchFamily="18" charset="0"/>
                  <a:cs typeface="Times New Roman" panose="02020603050405020304" pitchFamily="18" charset="0"/>
                </a:rPr>
                <a:t>o</a:t>
              </a:r>
              <a:r>
                <a:rPr lang="en-GB" sz="4000" dirty="0">
                  <a:latin typeface="Times New Roman" panose="02020603050405020304" pitchFamily="18" charset="0"/>
                  <a:cs typeface="Times New Roman" panose="02020603050405020304" pitchFamily="18" charset="0"/>
                </a:rPr>
                <a:t>n APEC Workshop on Promoting Energy Efficiency in the Manufacturing Sector, initiated by Viet Nam and co-sponsored by Hong Kong, China;  Indonesia;  Japan;  Chinese Taipei;  Thailand;  United States was held in Ha </a:t>
              </a:r>
              <a:r>
                <a:rPr lang="en-GB" sz="4000" dirty="0" err="1">
                  <a:latin typeface="Times New Roman" panose="02020603050405020304" pitchFamily="18" charset="0"/>
                  <a:cs typeface="Times New Roman" panose="02020603050405020304" pitchFamily="18" charset="0"/>
                </a:rPr>
                <a:t>Noi</a:t>
              </a:r>
              <a:r>
                <a:rPr lang="en-GB" sz="4000" dirty="0">
                  <a:latin typeface="Times New Roman" panose="02020603050405020304" pitchFamily="18" charset="0"/>
                  <a:cs typeface="Times New Roman" panose="02020603050405020304" pitchFamily="18" charset="0"/>
                </a:rPr>
                <a:t>, Viet Nam. </a:t>
              </a:r>
              <a:endParaRPr lang="en-GB" sz="4000" dirty="0" smtClean="0">
                <a:latin typeface="Times New Roman" panose="02020603050405020304" pitchFamily="18" charset="0"/>
                <a:cs typeface="Times New Roman" panose="02020603050405020304" pitchFamily="18" charset="0"/>
              </a:endParaRPr>
            </a:p>
            <a:p>
              <a:endParaRPr lang="en-GB" sz="4000" dirty="0">
                <a:latin typeface="Times New Roman" panose="02020603050405020304" pitchFamily="18" charset="0"/>
                <a:cs typeface="Times New Roman" panose="02020603050405020304" pitchFamily="18" charset="0"/>
              </a:endParaRPr>
            </a:p>
            <a:p>
              <a:r>
                <a:rPr lang="en-GB" sz="4000" dirty="0" smtClean="0">
                  <a:latin typeface="Times New Roman" panose="02020603050405020304" pitchFamily="18" charset="0"/>
                  <a:cs typeface="Times New Roman" panose="02020603050405020304" pitchFamily="18" charset="0"/>
                </a:rPr>
                <a:t>Speakers </a:t>
              </a:r>
              <a:r>
                <a:rPr lang="en-GB" sz="4000" dirty="0">
                  <a:latin typeface="Times New Roman" panose="02020603050405020304" pitchFamily="18" charset="0"/>
                  <a:cs typeface="Times New Roman" panose="02020603050405020304" pitchFamily="18" charset="0"/>
                </a:rPr>
                <a:t>and participants came from global organizations and research institutions and representatives from APEC member economies’ relevant Ministries and government’s agencies, companies and business associations that relates to energy and/or manufacturing in APEC economies and across the APEC region.</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The </a:t>
              </a:r>
              <a:r>
                <a:rPr lang="en-GB" sz="4000" dirty="0">
                  <a:latin typeface="Times New Roman" panose="02020603050405020304" pitchFamily="18" charset="0"/>
                  <a:cs typeface="Times New Roman" panose="02020603050405020304" pitchFamily="18" charset="0"/>
                </a:rPr>
                <a:t>Workshop aimed to help economies and stakeholders to share information, experiences on promoting energy efficiency in manufacturing industry as well as to provide recommendations on enhancing energy efficiency in this industry.</a:t>
              </a:r>
              <a:endParaRPr lang="en-US" sz="40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24384000" cy="6858000"/>
          </a:xfrm>
        </p:grpSpPr>
        <p:sp>
          <p:nvSpPr>
            <p:cNvPr id="3" name="Freeform 3"/>
            <p:cNvSpPr/>
            <p:nvPr/>
          </p:nvSpPr>
          <p:spPr>
            <a:xfrm>
              <a:off x="0" y="0"/>
              <a:ext cx="24384000" cy="6858000"/>
            </a:xfrm>
            <a:custGeom>
              <a:avLst/>
              <a:gdLst/>
              <a:ahLst/>
              <a:cxnLst/>
              <a:rect l="l" t="t" r="r" b="b"/>
              <a:pathLst>
                <a:path w="24384000" h="6858000">
                  <a:moveTo>
                    <a:pt x="0" y="0"/>
                  </a:moveTo>
                  <a:lnTo>
                    <a:pt x="24384000" y="0"/>
                  </a:lnTo>
                  <a:lnTo>
                    <a:pt x="24384000" y="6858000"/>
                  </a:lnTo>
                  <a:lnTo>
                    <a:pt x="0" y="6858000"/>
                  </a:lnTo>
                  <a:close/>
                </a:path>
              </a:pathLst>
            </a:custGeom>
            <a:solidFill>
              <a:srgbClr val="00184E"/>
            </a:solidFill>
          </p:spPr>
        </p:sp>
      </p:grpSp>
      <p:sp>
        <p:nvSpPr>
          <p:cNvPr id="4" name="TextBox 4"/>
          <p:cNvSpPr txBox="1"/>
          <p:nvPr/>
        </p:nvSpPr>
        <p:spPr>
          <a:xfrm>
            <a:off x="91440" y="-508278"/>
            <a:ext cx="8961120" cy="462558"/>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Contents: Noto Sans ExtraBold, 54pt</a:t>
            </a:r>
          </a:p>
        </p:txBody>
      </p:sp>
      <p:sp>
        <p:nvSpPr>
          <p:cNvPr id="5" name="Freeform 5"/>
          <p:cNvSpPr/>
          <p:nvPr/>
        </p:nvSpPr>
        <p:spPr>
          <a:xfrm>
            <a:off x="0" y="0"/>
            <a:ext cx="18288000" cy="5109663"/>
          </a:xfrm>
          <a:custGeom>
            <a:avLst/>
            <a:gdLst/>
            <a:ahLst/>
            <a:cxnLst/>
            <a:rect l="l" t="t" r="r" b="b"/>
            <a:pathLst>
              <a:path w="18288000" h="5109663">
                <a:moveTo>
                  <a:pt x="0" y="0"/>
                </a:moveTo>
                <a:lnTo>
                  <a:pt x="18288000" y="0"/>
                </a:lnTo>
                <a:lnTo>
                  <a:pt x="18288000" y="5109663"/>
                </a:lnTo>
                <a:lnTo>
                  <a:pt x="0" y="5109663"/>
                </a:lnTo>
                <a:lnTo>
                  <a:pt x="0" y="0"/>
                </a:lnTo>
                <a:close/>
              </a:path>
            </a:pathLst>
          </a:custGeom>
          <a:blipFill>
            <a:blip r:embed="rId2">
              <a:extLst>
                <a:ext uri="{96DAC541-7B7A-43D3-8B79-37D633B846F1}">
                  <asvg:svgBlip xmlns="" xmlns:asvg="http://schemas.microsoft.com/office/drawing/2016/SVG/main" r:embed="rId3"/>
                </a:ext>
              </a:extLst>
            </a:blip>
            <a:stretch>
              <a:fillRect l="-42735" t="-552443" r="-217719"/>
            </a:stretch>
          </a:blipFill>
        </p:spPr>
      </p:sp>
      <p:sp>
        <p:nvSpPr>
          <p:cNvPr id="6" name="Freeform 6"/>
          <p:cNvSpPr/>
          <p:nvPr/>
        </p:nvSpPr>
        <p:spPr>
          <a:xfrm>
            <a:off x="14597741" y="441891"/>
            <a:ext cx="3257551" cy="814388"/>
          </a:xfrm>
          <a:custGeom>
            <a:avLst/>
            <a:gdLst/>
            <a:ahLst/>
            <a:cxnLst/>
            <a:rect l="l" t="t" r="r" b="b"/>
            <a:pathLst>
              <a:path w="3257551" h="814388">
                <a:moveTo>
                  <a:pt x="0" y="0"/>
                </a:moveTo>
                <a:lnTo>
                  <a:pt x="3257551" y="0"/>
                </a:lnTo>
                <a:lnTo>
                  <a:pt x="3257551" y="814387"/>
                </a:lnTo>
                <a:lnTo>
                  <a:pt x="0" y="814387"/>
                </a:lnTo>
                <a:lnTo>
                  <a:pt x="0" y="0"/>
                </a:lnTo>
                <a:close/>
              </a:path>
            </a:pathLst>
          </a:custGeom>
          <a:blipFill>
            <a:blip r:embed="rId4">
              <a:extLst>
                <a:ext uri="{96DAC541-7B7A-43D3-8B79-37D633B846F1}">
                  <asvg:svgBlip xmlns="" xmlns:asvg="http://schemas.microsoft.com/office/drawing/2016/SVG/main" r:embed="rId5"/>
                </a:ext>
              </a:extLst>
            </a:blip>
            <a:stretch>
              <a:fillRect t="-5393" b="-5393"/>
            </a:stretch>
          </a:blipFill>
        </p:spPr>
      </p:sp>
      <p:grpSp>
        <p:nvGrpSpPr>
          <p:cNvPr id="7" name="Group 7"/>
          <p:cNvGrpSpPr/>
          <p:nvPr/>
        </p:nvGrpSpPr>
        <p:grpSpPr>
          <a:xfrm>
            <a:off x="391889" y="-508278"/>
            <a:ext cx="18483943" cy="10529697"/>
            <a:chOff x="0" y="0"/>
            <a:chExt cx="24645258" cy="14039596"/>
          </a:xfrm>
        </p:grpSpPr>
        <p:sp>
          <p:nvSpPr>
            <p:cNvPr id="8" name="Freeform 8"/>
            <p:cNvSpPr/>
            <p:nvPr/>
          </p:nvSpPr>
          <p:spPr>
            <a:xfrm>
              <a:off x="0" y="0"/>
              <a:ext cx="24645257" cy="14039596"/>
            </a:xfrm>
            <a:custGeom>
              <a:avLst/>
              <a:gdLst/>
              <a:ahLst/>
              <a:cxnLst/>
              <a:rect l="l" t="t" r="r" b="b"/>
              <a:pathLst>
                <a:path w="24645257" h="14039596">
                  <a:moveTo>
                    <a:pt x="0" y="0"/>
                  </a:moveTo>
                  <a:lnTo>
                    <a:pt x="24645257" y="0"/>
                  </a:lnTo>
                  <a:lnTo>
                    <a:pt x="24645257" y="14039596"/>
                  </a:lnTo>
                  <a:lnTo>
                    <a:pt x="0" y="14039596"/>
                  </a:lnTo>
                  <a:close/>
                </a:path>
              </a:pathLst>
            </a:custGeom>
            <a:solidFill>
              <a:srgbClr val="000000">
                <a:alpha val="0"/>
              </a:srgbClr>
            </a:solidFill>
          </p:spPr>
        </p:sp>
        <p:sp>
          <p:nvSpPr>
            <p:cNvPr id="9" name="TextBox 9"/>
            <p:cNvSpPr txBox="1"/>
            <p:nvPr/>
          </p:nvSpPr>
          <p:spPr>
            <a:xfrm>
              <a:off x="0" y="-38100"/>
              <a:ext cx="24645258" cy="14077696"/>
            </a:xfrm>
            <a:prstGeom prst="rect">
              <a:avLst/>
            </a:prstGeom>
          </p:spPr>
          <p:txBody>
            <a:bodyPr lIns="0" tIns="0" rIns="0" bIns="0" rtlCol="0" anchor="ctr"/>
            <a:lstStyle/>
            <a:p>
              <a:pPr algn="l">
                <a:lnSpc>
                  <a:spcPts val="4536"/>
                </a:lnSpc>
              </a:pPr>
              <a:endParaRPr dirty="0"/>
            </a:p>
            <a:p>
              <a:pPr algn="l">
                <a:lnSpc>
                  <a:spcPts val="4536"/>
                </a:lnSpc>
              </a:pPr>
              <a:endParaRPr dirty="0"/>
            </a:p>
            <a:p>
              <a:pPr algn="l">
                <a:lnSpc>
                  <a:spcPts val="4536"/>
                </a:lnSpc>
              </a:pPr>
              <a:endParaRPr dirty="0"/>
            </a:p>
            <a:p>
              <a:pPr algn="l">
                <a:lnSpc>
                  <a:spcPts val="4536"/>
                </a:lnSpc>
              </a:pPr>
              <a:endParaRPr dirty="0"/>
            </a:p>
            <a:p>
              <a:pPr algn="l">
                <a:lnSpc>
                  <a:spcPts val="4536"/>
                </a:lnSpc>
              </a:pPr>
              <a:endParaRPr dirty="0"/>
            </a:p>
            <a:p>
              <a:pPr algn="l">
                <a:lnSpc>
                  <a:spcPts val="4536"/>
                </a:lnSpc>
              </a:pPr>
              <a:endParaRPr dirty="0"/>
            </a:p>
            <a:p>
              <a:pPr algn="l">
                <a:lnSpc>
                  <a:spcPts val="4536"/>
                </a:lnSpc>
              </a:pPr>
              <a:r>
                <a:rPr lang="en-US" sz="4200" b="1" dirty="0" smtClean="0">
                  <a:solidFill>
                    <a:srgbClr val="FFFFFF"/>
                  </a:solidFill>
                  <a:latin typeface="Noto Sans Bold"/>
                  <a:ea typeface="Noto Sans Bold"/>
                  <a:cs typeface="Noto Sans Bold"/>
                  <a:sym typeface="Noto Sans Bold"/>
                </a:rPr>
                <a:t>Objectives</a:t>
              </a:r>
              <a:endParaRPr lang="en-US" sz="4200" b="1" dirty="0">
                <a:solidFill>
                  <a:srgbClr val="FFFFFF"/>
                </a:solidFill>
                <a:latin typeface="Noto Sans Bold"/>
                <a:ea typeface="Noto Sans Bold"/>
                <a:cs typeface="Noto Sans Bold"/>
                <a:sym typeface="Noto Sans Bold"/>
              </a:endParaRPr>
            </a:p>
            <a:p>
              <a:pPr algn="l">
                <a:lnSpc>
                  <a:spcPts val="4536"/>
                </a:lnSpc>
              </a:pPr>
              <a:endParaRPr lang="en-US" sz="4200" b="1" dirty="0">
                <a:solidFill>
                  <a:srgbClr val="FFFFFF"/>
                </a:solidFill>
                <a:latin typeface="Noto Sans Bold"/>
                <a:ea typeface="Noto Sans Bold"/>
                <a:cs typeface="Noto Sans Bold"/>
                <a:sym typeface="Noto Sans Bold"/>
              </a:endParaRPr>
            </a:p>
            <a:p>
              <a:pPr algn="l">
                <a:lnSpc>
                  <a:spcPts val="4536"/>
                </a:lnSpc>
              </a:pPr>
              <a:endParaRPr lang="en-US" sz="4200" b="1" dirty="0">
                <a:solidFill>
                  <a:srgbClr val="FFFFFF"/>
                </a:solidFill>
                <a:latin typeface="Noto Sans Bold"/>
                <a:ea typeface="Noto Sans Bold"/>
                <a:cs typeface="Noto Sans Bold"/>
                <a:sym typeface="Noto Sans Bold"/>
              </a:endParaRPr>
            </a:p>
            <a:p>
              <a:pPr algn="l">
                <a:lnSpc>
                  <a:spcPts val="4536"/>
                </a:lnSpc>
              </a:pPr>
              <a:endParaRPr lang="en-US" sz="4200" b="1" dirty="0">
                <a:solidFill>
                  <a:srgbClr val="FFFFFF"/>
                </a:solidFill>
                <a:latin typeface="Noto Sans Bold"/>
                <a:ea typeface="Noto Sans Bold"/>
                <a:cs typeface="Noto Sans Bold"/>
                <a:sym typeface="Noto Sans Bold"/>
              </a:endParaRPr>
            </a:p>
            <a:p>
              <a:r>
                <a:rPr lang="en-US" sz="4400" dirty="0">
                  <a:latin typeface="Times New Roman" panose="02020603050405020304" pitchFamily="18" charset="0"/>
                  <a:cs typeface="Times New Roman" panose="02020603050405020304" pitchFamily="18" charset="0"/>
                </a:rPr>
                <a:t>The </a:t>
              </a:r>
              <a:r>
                <a:rPr lang="en-GB" sz="4400" dirty="0">
                  <a:latin typeface="Times New Roman" panose="02020603050405020304" pitchFamily="18" charset="0"/>
                  <a:cs typeface="Times New Roman" panose="02020603050405020304" pitchFamily="18" charset="0"/>
                </a:rPr>
                <a:t>Workshop aimed to help economies and stakeholders to share information, experiences on promoting energy efficiency in manufacturing industry as well as to provide recommendations on enhancing energy efficiency in this industry.</a:t>
              </a:r>
              <a:endParaRPr lang="en-US" sz="44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
            <a:ext cx="18288000" cy="1661374"/>
            <a:chOff x="0" y="0"/>
            <a:chExt cx="24384000" cy="2215166"/>
          </a:xfrm>
        </p:grpSpPr>
        <p:sp>
          <p:nvSpPr>
            <p:cNvPr id="3" name="Freeform 3"/>
            <p:cNvSpPr/>
            <p:nvPr/>
          </p:nvSpPr>
          <p:spPr>
            <a:xfrm>
              <a:off x="0" y="0"/>
              <a:ext cx="24384000" cy="2215134"/>
            </a:xfrm>
            <a:custGeom>
              <a:avLst/>
              <a:gdLst/>
              <a:ahLst/>
              <a:cxnLst/>
              <a:rect l="l" t="t" r="r" b="b"/>
              <a:pathLst>
                <a:path w="24384000" h="2215134">
                  <a:moveTo>
                    <a:pt x="0" y="0"/>
                  </a:moveTo>
                  <a:lnTo>
                    <a:pt x="24384000" y="0"/>
                  </a:lnTo>
                  <a:lnTo>
                    <a:pt x="24384000" y="2215134"/>
                  </a:lnTo>
                  <a:lnTo>
                    <a:pt x="0" y="2215134"/>
                  </a:lnTo>
                  <a:close/>
                </a:path>
              </a:pathLst>
            </a:custGeom>
            <a:solidFill>
              <a:srgbClr val="00184E"/>
            </a:solidFill>
          </p:spPr>
        </p:sp>
      </p:grpSp>
      <p:sp>
        <p:nvSpPr>
          <p:cNvPr id="4" name="Freeform 4"/>
          <p:cNvSpPr/>
          <p:nvPr/>
        </p:nvSpPr>
        <p:spPr>
          <a:xfrm>
            <a:off x="0" y="302"/>
            <a:ext cx="18288000" cy="1661374"/>
          </a:xfrm>
          <a:custGeom>
            <a:avLst/>
            <a:gdLst/>
            <a:ahLst/>
            <a:cxnLst/>
            <a:rect l="l" t="t" r="r" b="b"/>
            <a:pathLst>
              <a:path w="18288000" h="1661374">
                <a:moveTo>
                  <a:pt x="0" y="0"/>
                </a:moveTo>
                <a:lnTo>
                  <a:pt x="18288000" y="0"/>
                </a:lnTo>
                <a:lnTo>
                  <a:pt x="18288000" y="1661374"/>
                </a:lnTo>
                <a:lnTo>
                  <a:pt x="0" y="1661374"/>
                </a:lnTo>
                <a:lnTo>
                  <a:pt x="0" y="0"/>
                </a:lnTo>
                <a:close/>
              </a:path>
            </a:pathLst>
          </a:custGeom>
          <a:blipFill>
            <a:blip r:embed="rId2">
              <a:extLst>
                <a:ext uri="{96DAC541-7B7A-43D3-8B79-37D633B846F1}">
                  <asvg:svgBlip xmlns="" xmlns:asvg="http://schemas.microsoft.com/office/drawing/2016/SVG/main" r:embed="rId3"/>
                </a:ext>
              </a:extLst>
            </a:blip>
            <a:stretch>
              <a:fillRect l="-42909" t="-1906823" r="-217580"/>
            </a:stretch>
          </a:blipFill>
        </p:spPr>
      </p:sp>
      <p:sp>
        <p:nvSpPr>
          <p:cNvPr id="5" name="Freeform 5"/>
          <p:cNvSpPr/>
          <p:nvPr/>
        </p:nvSpPr>
        <p:spPr>
          <a:xfrm>
            <a:off x="14597741" y="441891"/>
            <a:ext cx="3257551" cy="814388"/>
          </a:xfrm>
          <a:custGeom>
            <a:avLst/>
            <a:gdLst/>
            <a:ahLst/>
            <a:cxnLst/>
            <a:rect l="l" t="t" r="r" b="b"/>
            <a:pathLst>
              <a:path w="3257551" h="814388">
                <a:moveTo>
                  <a:pt x="0" y="0"/>
                </a:moveTo>
                <a:lnTo>
                  <a:pt x="3257551" y="0"/>
                </a:lnTo>
                <a:lnTo>
                  <a:pt x="3257551" y="814387"/>
                </a:lnTo>
                <a:lnTo>
                  <a:pt x="0" y="814387"/>
                </a:lnTo>
                <a:lnTo>
                  <a:pt x="0" y="0"/>
                </a:lnTo>
                <a:close/>
              </a:path>
            </a:pathLst>
          </a:custGeom>
          <a:blipFill>
            <a:blip r:embed="rId4">
              <a:extLst>
                <a:ext uri="{96DAC541-7B7A-43D3-8B79-37D633B846F1}">
                  <asvg:svgBlip xmlns="" xmlns:asvg="http://schemas.microsoft.com/office/drawing/2016/SVG/main" r:embed="rId5"/>
                </a:ext>
              </a:extLst>
            </a:blip>
            <a:stretch>
              <a:fillRect t="-5393" b="-5393"/>
            </a:stretch>
          </a:blipFill>
        </p:spPr>
      </p:sp>
      <p:sp>
        <p:nvSpPr>
          <p:cNvPr id="6" name="TextBox 6"/>
          <p:cNvSpPr txBox="1"/>
          <p:nvPr/>
        </p:nvSpPr>
        <p:spPr>
          <a:xfrm>
            <a:off x="91440" y="-508278"/>
            <a:ext cx="8961120" cy="462558"/>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Sub-Title: Noto Sans SemiBold, 32pt</a:t>
            </a:r>
          </a:p>
        </p:txBody>
      </p:sp>
      <p:grpSp>
        <p:nvGrpSpPr>
          <p:cNvPr id="7" name="Group 7"/>
          <p:cNvGrpSpPr/>
          <p:nvPr/>
        </p:nvGrpSpPr>
        <p:grpSpPr>
          <a:xfrm>
            <a:off x="92533" y="451489"/>
            <a:ext cx="14192907" cy="950940"/>
            <a:chOff x="0" y="0"/>
            <a:chExt cx="18923876" cy="1267920"/>
          </a:xfrm>
        </p:grpSpPr>
        <p:sp>
          <p:nvSpPr>
            <p:cNvPr id="8" name="Freeform 8"/>
            <p:cNvSpPr/>
            <p:nvPr/>
          </p:nvSpPr>
          <p:spPr>
            <a:xfrm>
              <a:off x="0" y="0"/>
              <a:ext cx="18923876" cy="1267920"/>
            </a:xfrm>
            <a:custGeom>
              <a:avLst/>
              <a:gdLst/>
              <a:ahLst/>
              <a:cxnLst/>
              <a:rect l="l" t="t" r="r" b="b"/>
              <a:pathLst>
                <a:path w="18923876" h="1267920">
                  <a:moveTo>
                    <a:pt x="0" y="0"/>
                  </a:moveTo>
                  <a:lnTo>
                    <a:pt x="18923876" y="0"/>
                  </a:lnTo>
                  <a:lnTo>
                    <a:pt x="18923876" y="1267920"/>
                  </a:lnTo>
                  <a:lnTo>
                    <a:pt x="0" y="1267920"/>
                  </a:lnTo>
                  <a:close/>
                </a:path>
              </a:pathLst>
            </a:custGeom>
            <a:solidFill>
              <a:srgbClr val="000000">
                <a:alpha val="0"/>
              </a:srgbClr>
            </a:solidFill>
          </p:spPr>
        </p:sp>
        <p:sp>
          <p:nvSpPr>
            <p:cNvPr id="9" name="TextBox 9"/>
            <p:cNvSpPr txBox="1"/>
            <p:nvPr/>
          </p:nvSpPr>
          <p:spPr>
            <a:xfrm>
              <a:off x="0" y="66675"/>
              <a:ext cx="18923876" cy="1201245"/>
            </a:xfrm>
            <a:prstGeom prst="rect">
              <a:avLst/>
            </a:prstGeom>
          </p:spPr>
          <p:txBody>
            <a:bodyPr lIns="0" tIns="0" rIns="0" bIns="0" rtlCol="0" anchor="ctr"/>
            <a:lstStyle/>
            <a:p>
              <a:pPr algn="l">
                <a:lnSpc>
                  <a:spcPts val="5184"/>
                </a:lnSpc>
              </a:pPr>
              <a:r>
                <a:rPr lang="en-US" sz="4800" b="1" dirty="0" smtClean="0">
                  <a:solidFill>
                    <a:srgbClr val="FFFFFF"/>
                  </a:solidFill>
                  <a:latin typeface="Noto Sans Bold"/>
                  <a:ea typeface="Noto Sans Bold"/>
                  <a:cs typeface="Noto Sans Bold"/>
                  <a:sym typeface="Noto Sans Bold"/>
                </a:rPr>
                <a:t>KEY ISSUES</a:t>
              </a:r>
              <a:endParaRPr lang="en-US" sz="4800" b="1" dirty="0">
                <a:solidFill>
                  <a:srgbClr val="FFFFFF"/>
                </a:solidFill>
                <a:latin typeface="Noto Sans Bold"/>
                <a:ea typeface="Noto Sans Bold"/>
                <a:cs typeface="Noto Sans Bold"/>
                <a:sym typeface="Noto Sans Bold"/>
              </a:endParaRPr>
            </a:p>
          </p:txBody>
        </p:sp>
      </p:grpSp>
      <p:grpSp>
        <p:nvGrpSpPr>
          <p:cNvPr id="10" name="Group 10"/>
          <p:cNvGrpSpPr/>
          <p:nvPr/>
        </p:nvGrpSpPr>
        <p:grpSpPr>
          <a:xfrm>
            <a:off x="293916" y="2156976"/>
            <a:ext cx="17561376" cy="10505822"/>
            <a:chOff x="0" y="0"/>
            <a:chExt cx="23415168" cy="14007762"/>
          </a:xfrm>
        </p:grpSpPr>
        <p:sp>
          <p:nvSpPr>
            <p:cNvPr id="11" name="Freeform 11"/>
            <p:cNvSpPr/>
            <p:nvPr/>
          </p:nvSpPr>
          <p:spPr>
            <a:xfrm>
              <a:off x="0" y="0"/>
              <a:ext cx="23415168" cy="14007762"/>
            </a:xfrm>
            <a:custGeom>
              <a:avLst/>
              <a:gdLst/>
              <a:ahLst/>
              <a:cxnLst/>
              <a:rect l="l" t="t" r="r" b="b"/>
              <a:pathLst>
                <a:path w="23415168" h="14007762">
                  <a:moveTo>
                    <a:pt x="0" y="0"/>
                  </a:moveTo>
                  <a:lnTo>
                    <a:pt x="23415168" y="0"/>
                  </a:lnTo>
                  <a:lnTo>
                    <a:pt x="23415168" y="14007762"/>
                  </a:lnTo>
                  <a:lnTo>
                    <a:pt x="0" y="14007762"/>
                  </a:lnTo>
                  <a:close/>
                </a:path>
              </a:pathLst>
            </a:custGeom>
            <a:solidFill>
              <a:srgbClr val="000000">
                <a:alpha val="0"/>
              </a:srgbClr>
            </a:solidFill>
          </p:spPr>
        </p:sp>
        <p:sp>
          <p:nvSpPr>
            <p:cNvPr id="12" name="TextBox 12"/>
            <p:cNvSpPr txBox="1"/>
            <p:nvPr/>
          </p:nvSpPr>
          <p:spPr>
            <a:xfrm>
              <a:off x="0" y="-76200"/>
              <a:ext cx="23415168" cy="14083962"/>
            </a:xfrm>
            <a:prstGeom prst="rect">
              <a:avLst/>
            </a:prstGeom>
          </p:spPr>
          <p:txBody>
            <a:bodyPr lIns="38100" tIns="38100" rIns="38100" bIns="38100" rtlCol="0" anchor="ctr"/>
            <a:lstStyle/>
            <a:p>
              <a:pPr algn="just">
                <a:lnSpc>
                  <a:spcPts val="4560"/>
                </a:lnSpc>
              </a:pPr>
              <a:r>
                <a:rPr lang="en-US" sz="3800" b="1" spc="19" dirty="0">
                  <a:solidFill>
                    <a:srgbClr val="000000"/>
                  </a:solidFill>
                  <a:latin typeface="Times New Roman Bold"/>
                  <a:ea typeface="Times New Roman Bold"/>
                  <a:cs typeface="Times New Roman Bold"/>
                  <a:sym typeface="Times New Roman Bold"/>
                </a:rPr>
                <a:t>1. Overview on Energy Needs in the Manufacturing Sector: </a:t>
              </a:r>
            </a:p>
            <a:p>
              <a:pPr algn="just">
                <a:lnSpc>
                  <a:spcPts val="4560"/>
                </a:lnSpc>
              </a:pPr>
              <a:endParaRPr lang="en-US" sz="3800" spc="19" dirty="0">
                <a:solidFill>
                  <a:srgbClr val="000000"/>
                </a:solidFill>
                <a:latin typeface="Times New Roman"/>
                <a:ea typeface="Times New Roman"/>
                <a:cs typeface="Times New Roman"/>
                <a:sym typeface="Times New Roman"/>
              </a:endParaRPr>
            </a:p>
            <a:p>
              <a:pPr algn="just">
                <a:lnSpc>
                  <a:spcPts val="4560"/>
                </a:lnSpc>
              </a:pPr>
              <a:r>
                <a:rPr lang="en-US" sz="3800" b="1" spc="19" dirty="0">
                  <a:solidFill>
                    <a:srgbClr val="000000"/>
                  </a:solidFill>
                  <a:latin typeface="Times New Roman Bold"/>
                  <a:ea typeface="Times New Roman Bold"/>
                  <a:cs typeface="Times New Roman Bold"/>
                  <a:sym typeface="Times New Roman Bold"/>
                </a:rPr>
                <a:t>2. Opportunities in Promoting Energy </a:t>
              </a:r>
              <a:r>
                <a:rPr lang="en-US" sz="3800" b="1" spc="19" dirty="0" smtClean="0">
                  <a:solidFill>
                    <a:srgbClr val="000000"/>
                  </a:solidFill>
                  <a:latin typeface="Times New Roman Bold"/>
                  <a:ea typeface="Times New Roman Bold"/>
                  <a:cs typeface="Times New Roman Bold"/>
                  <a:sym typeface="Times New Roman Bold"/>
                </a:rPr>
                <a:t>Efficiency</a:t>
              </a:r>
            </a:p>
            <a:p>
              <a:pPr algn="just">
                <a:lnSpc>
                  <a:spcPts val="4560"/>
                </a:lnSpc>
              </a:pPr>
              <a:endParaRPr lang="en-US" sz="3800" b="1" spc="19" dirty="0" smtClean="0">
                <a:solidFill>
                  <a:srgbClr val="000000"/>
                </a:solidFill>
                <a:latin typeface="Times New Roman Bold"/>
                <a:ea typeface="Times New Roman Bold"/>
                <a:cs typeface="Times New Roman Bold"/>
                <a:sym typeface="Times New Roman Bold"/>
              </a:endParaRPr>
            </a:p>
            <a:p>
              <a:pPr algn="just">
                <a:lnSpc>
                  <a:spcPts val="4560"/>
                </a:lnSpc>
              </a:pPr>
              <a:r>
                <a:rPr lang="en-US" sz="4000" b="1" dirty="0">
                  <a:solidFill>
                    <a:srgbClr val="000000"/>
                  </a:solidFill>
                  <a:latin typeface="Times New Roman Bold"/>
                  <a:ea typeface="Times New Roman Bold"/>
                  <a:cs typeface="Times New Roman Bold"/>
                  <a:sym typeface="Times New Roman Bold"/>
                </a:rPr>
                <a:t>3. Promoting Energy Efficiency in the Manufacturing </a:t>
              </a:r>
              <a:r>
                <a:rPr lang="en-US" sz="4000" b="1" dirty="0" smtClean="0">
                  <a:solidFill>
                    <a:srgbClr val="000000"/>
                  </a:solidFill>
                  <a:latin typeface="Times New Roman Bold"/>
                  <a:ea typeface="Times New Roman Bold"/>
                  <a:cs typeface="Times New Roman Bold"/>
                  <a:sym typeface="Times New Roman Bold"/>
                </a:rPr>
                <a:t>Sector</a:t>
              </a:r>
            </a:p>
            <a:p>
              <a:pPr algn="just">
                <a:lnSpc>
                  <a:spcPts val="4560"/>
                </a:lnSpc>
              </a:pPr>
              <a:endParaRPr lang="en-US" sz="4000" b="1" dirty="0">
                <a:solidFill>
                  <a:srgbClr val="000000"/>
                </a:solidFill>
                <a:latin typeface="Times New Roman Bold"/>
                <a:ea typeface="Times New Roman Bold"/>
                <a:cs typeface="Times New Roman Bold"/>
                <a:sym typeface="Times New Roman Bold"/>
              </a:endParaRPr>
            </a:p>
            <a:p>
              <a:pPr algn="just">
                <a:lnSpc>
                  <a:spcPts val="4560"/>
                </a:lnSpc>
              </a:pPr>
              <a:r>
                <a:rPr lang="en-US" sz="4000" b="1" dirty="0">
                  <a:solidFill>
                    <a:srgbClr val="000000"/>
                  </a:solidFill>
                  <a:latin typeface="Times New Roman Bold"/>
                  <a:ea typeface="Times New Roman Bold"/>
                  <a:cs typeface="Times New Roman Bold"/>
                  <a:sym typeface="Times New Roman Bold"/>
                </a:rPr>
                <a:t>4. Enhancing Innovation and </a:t>
              </a:r>
              <a:r>
                <a:rPr lang="en-US" sz="4000" b="1" dirty="0" smtClean="0">
                  <a:solidFill>
                    <a:srgbClr val="000000"/>
                  </a:solidFill>
                  <a:latin typeface="Times New Roman Bold"/>
                  <a:ea typeface="Times New Roman Bold"/>
                  <a:cs typeface="Times New Roman Bold"/>
                  <a:sym typeface="Times New Roman Bold"/>
                </a:rPr>
                <a:t>Finance</a:t>
              </a:r>
            </a:p>
            <a:p>
              <a:pPr algn="just">
                <a:lnSpc>
                  <a:spcPts val="4560"/>
                </a:lnSpc>
              </a:pPr>
              <a:endParaRPr lang="en-US" sz="4000" b="1" dirty="0">
                <a:solidFill>
                  <a:srgbClr val="000000"/>
                </a:solidFill>
                <a:latin typeface="Times New Roman Bold"/>
                <a:ea typeface="Times New Roman Bold"/>
                <a:cs typeface="Times New Roman Bold"/>
                <a:sym typeface="Times New Roman Bold"/>
              </a:endParaRPr>
            </a:p>
            <a:p>
              <a:pPr algn="just">
                <a:lnSpc>
                  <a:spcPts val="4560"/>
                </a:lnSpc>
              </a:pPr>
              <a:r>
                <a:rPr lang="en-US" sz="4000" b="1" dirty="0" smtClean="0">
                  <a:solidFill>
                    <a:srgbClr val="000000"/>
                  </a:solidFill>
                  <a:latin typeface="Times New Roman Bold"/>
                  <a:ea typeface="Times New Roman Bold"/>
                  <a:cs typeface="Times New Roman Bold"/>
                  <a:sym typeface="Times New Roman Bold"/>
                </a:rPr>
                <a:t>5</a:t>
              </a:r>
              <a:r>
                <a:rPr lang="en-US" sz="4000" b="1" dirty="0">
                  <a:solidFill>
                    <a:srgbClr val="000000"/>
                  </a:solidFill>
                  <a:latin typeface="Times New Roman Bold"/>
                  <a:ea typeface="Times New Roman Bold"/>
                  <a:cs typeface="Times New Roman Bold"/>
                  <a:sym typeface="Times New Roman Bold"/>
                </a:rPr>
                <a:t>. Case Studies in Some APEC Member </a:t>
              </a:r>
              <a:r>
                <a:rPr lang="en-US" sz="4000" b="1" dirty="0" smtClean="0">
                  <a:solidFill>
                    <a:srgbClr val="000000"/>
                  </a:solidFill>
                  <a:latin typeface="Times New Roman Bold"/>
                  <a:ea typeface="Times New Roman Bold"/>
                  <a:cs typeface="Times New Roman Bold"/>
                  <a:sym typeface="Times New Roman Bold"/>
                </a:rPr>
                <a:t>Economies: </a:t>
              </a:r>
              <a:r>
                <a:rPr lang="en-US" sz="3600" b="1" dirty="0" smtClean="0">
                  <a:solidFill>
                    <a:srgbClr val="000000"/>
                  </a:solidFill>
                  <a:latin typeface="Times New Roman Bold"/>
                  <a:ea typeface="Times New Roman Bold"/>
                  <a:cs typeface="Times New Roman Bold"/>
                  <a:sym typeface="Times New Roman Bold"/>
                </a:rPr>
                <a:t>China, United States, Thailand, EU, Japan and APERC</a:t>
              </a:r>
            </a:p>
            <a:p>
              <a:pPr algn="just">
                <a:lnSpc>
                  <a:spcPts val="4560"/>
                </a:lnSpc>
              </a:pPr>
              <a:endParaRPr lang="en-US" sz="3600" b="1" dirty="0">
                <a:solidFill>
                  <a:srgbClr val="000000"/>
                </a:solidFill>
                <a:latin typeface="Times New Roman Bold"/>
                <a:ea typeface="Times New Roman"/>
                <a:cs typeface="Times New Roman Bold"/>
                <a:sym typeface="Times New Roman Bold"/>
              </a:endParaRPr>
            </a:p>
            <a:p>
              <a:pPr algn="just">
                <a:lnSpc>
                  <a:spcPts val="4560"/>
                </a:lnSpc>
              </a:pPr>
              <a:r>
                <a:rPr lang="en-US" sz="3600" b="1" dirty="0">
                  <a:solidFill>
                    <a:srgbClr val="000000"/>
                  </a:solidFill>
                  <a:latin typeface="Times New Roman Bold"/>
                  <a:ea typeface="Times New Roman Bold"/>
                  <a:cs typeface="Times New Roman Bold"/>
                  <a:sym typeface="Times New Roman Bold"/>
                </a:rPr>
                <a:t>6. Discussions </a:t>
              </a:r>
            </a:p>
            <a:p>
              <a:pPr algn="just">
                <a:lnSpc>
                  <a:spcPts val="4560"/>
                </a:lnSpc>
              </a:pPr>
              <a:endParaRPr lang="en-US" sz="3600" dirty="0">
                <a:solidFill>
                  <a:srgbClr val="000000"/>
                </a:solidFill>
                <a:latin typeface="Times New Roman"/>
                <a:ea typeface="Times New Roman"/>
                <a:cs typeface="Times New Roman"/>
                <a:sym typeface="Times New Roman"/>
              </a:endParaRPr>
            </a:p>
            <a:p>
              <a:pPr algn="just">
                <a:lnSpc>
                  <a:spcPts val="4560"/>
                </a:lnSpc>
              </a:pPr>
              <a:endParaRPr lang="en-US" sz="4000" b="1" dirty="0">
                <a:solidFill>
                  <a:srgbClr val="000000"/>
                </a:solidFill>
                <a:latin typeface="Times New Roman Bold"/>
                <a:ea typeface="Times New Roman Bold"/>
                <a:cs typeface="Times New Roman Bold"/>
                <a:sym typeface="Times New Roman Bold"/>
              </a:endParaRPr>
            </a:p>
            <a:p>
              <a:pPr algn="just">
                <a:lnSpc>
                  <a:spcPts val="4560"/>
                </a:lnSpc>
              </a:pPr>
              <a:endParaRPr lang="en-US" sz="4000" b="1" dirty="0" smtClean="0">
                <a:solidFill>
                  <a:srgbClr val="000000"/>
                </a:solidFill>
                <a:latin typeface="Times New Roman Bold"/>
                <a:ea typeface="Times New Roman Bold"/>
                <a:cs typeface="Times New Roman Bold"/>
                <a:sym typeface="Times New Roman Bold"/>
              </a:endParaRPr>
            </a:p>
            <a:p>
              <a:pPr algn="just">
                <a:lnSpc>
                  <a:spcPts val="4560"/>
                </a:lnSpc>
              </a:pPr>
              <a:endParaRPr lang="en-US" sz="4000" b="1" dirty="0">
                <a:solidFill>
                  <a:srgbClr val="000000"/>
                </a:solidFill>
                <a:latin typeface="Times New Roman Bold"/>
                <a:ea typeface="Times New Roman Bold"/>
                <a:cs typeface="Times New Roman Bold"/>
                <a:sym typeface="Times New Roman Bold"/>
              </a:endParaRPr>
            </a:p>
            <a:p>
              <a:pPr algn="just">
                <a:lnSpc>
                  <a:spcPts val="4560"/>
                </a:lnSpc>
              </a:pPr>
              <a:endParaRPr lang="en-US" sz="3800" b="1" spc="19" dirty="0" smtClean="0">
                <a:solidFill>
                  <a:srgbClr val="000000"/>
                </a:solidFill>
                <a:latin typeface="Times New Roman Bold"/>
                <a:ea typeface="Times New Roman Bold"/>
                <a:cs typeface="Times New Roman Bold"/>
                <a:sym typeface="Times New Roman Bold"/>
              </a:endParaRPr>
            </a:p>
            <a:p>
              <a:pPr algn="just">
                <a:lnSpc>
                  <a:spcPts val="4560"/>
                </a:lnSpc>
              </a:pPr>
              <a:endParaRPr lang="en-US" sz="3800" b="1" spc="19" dirty="0">
                <a:solidFill>
                  <a:srgbClr val="000000"/>
                </a:solidFill>
                <a:latin typeface="Times New Roman Bold"/>
                <a:ea typeface="Times New Roman Bold"/>
                <a:cs typeface="Times New Roman Bold"/>
                <a:sym typeface="Times New Roman Bold"/>
              </a:endParaRPr>
            </a:p>
            <a:p>
              <a:pPr algn="just">
                <a:lnSpc>
                  <a:spcPts val="4560"/>
                </a:lnSpc>
              </a:pPr>
              <a:endParaRPr lang="en-US" sz="3800" spc="19" dirty="0">
                <a:solidFill>
                  <a:srgbClr val="000000"/>
                </a:solidFill>
                <a:latin typeface="Times New Roman"/>
                <a:ea typeface="Times New Roman"/>
                <a:cs typeface="Times New Roman"/>
                <a:sym typeface="Times New Roman"/>
              </a:endParaRPr>
            </a:p>
            <a:p>
              <a:pPr algn="just">
                <a:lnSpc>
                  <a:spcPts val="4560"/>
                </a:lnSpc>
              </a:pPr>
              <a:endParaRPr lang="en-US" sz="3800" spc="19" dirty="0">
                <a:solidFill>
                  <a:srgbClr val="000000"/>
                </a:solidFill>
                <a:latin typeface="Times New Roman"/>
                <a:ea typeface="Times New Roman"/>
                <a:cs typeface="Times New Roman"/>
                <a:sym typeface="Times New Roman"/>
              </a:endParaRPr>
            </a:p>
            <a:p>
              <a:pPr algn="just">
                <a:lnSpc>
                  <a:spcPts val="4560"/>
                </a:lnSpc>
              </a:pPr>
              <a:endParaRPr lang="en-US" sz="3800" spc="19" dirty="0">
                <a:solidFill>
                  <a:srgbClr val="000000"/>
                </a:solidFill>
                <a:latin typeface="Times New Roman"/>
                <a:ea typeface="Times New Roman"/>
                <a:cs typeface="Times New Roman"/>
                <a:sym typeface="Times New Roman"/>
              </a:endParaRPr>
            </a:p>
            <a:p>
              <a:pPr algn="just">
                <a:lnSpc>
                  <a:spcPts val="4560"/>
                </a:lnSpc>
              </a:pPr>
              <a:endParaRPr lang="en-US" sz="3800" spc="19" dirty="0">
                <a:solidFill>
                  <a:srgbClr val="000000"/>
                </a:solidFill>
                <a:latin typeface="Times New Roman"/>
                <a:ea typeface="Times New Roman"/>
                <a:cs typeface="Times New Roman"/>
                <a:sym typeface="Times New Roman"/>
              </a:endParaRPr>
            </a:p>
            <a:p>
              <a:pPr algn="just">
                <a:lnSpc>
                  <a:spcPts val="4560"/>
                </a:lnSpc>
              </a:pPr>
              <a:endParaRPr lang="en-US" sz="3800" spc="19" dirty="0">
                <a:solidFill>
                  <a:srgbClr val="000000"/>
                </a:solidFill>
                <a:latin typeface="Times New Roman"/>
                <a:ea typeface="Times New Roman"/>
                <a:cs typeface="Times New Roman"/>
                <a:sym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
            <a:ext cx="18288000" cy="1661374"/>
            <a:chOff x="0" y="0"/>
            <a:chExt cx="24384000" cy="2215166"/>
          </a:xfrm>
        </p:grpSpPr>
        <p:sp>
          <p:nvSpPr>
            <p:cNvPr id="3" name="Freeform 3"/>
            <p:cNvSpPr/>
            <p:nvPr/>
          </p:nvSpPr>
          <p:spPr>
            <a:xfrm>
              <a:off x="0" y="0"/>
              <a:ext cx="24384000" cy="2215134"/>
            </a:xfrm>
            <a:custGeom>
              <a:avLst/>
              <a:gdLst/>
              <a:ahLst/>
              <a:cxnLst/>
              <a:rect l="l" t="t" r="r" b="b"/>
              <a:pathLst>
                <a:path w="24384000" h="2215134">
                  <a:moveTo>
                    <a:pt x="0" y="0"/>
                  </a:moveTo>
                  <a:lnTo>
                    <a:pt x="24384000" y="0"/>
                  </a:lnTo>
                  <a:lnTo>
                    <a:pt x="24384000" y="2215134"/>
                  </a:lnTo>
                  <a:lnTo>
                    <a:pt x="0" y="2215134"/>
                  </a:lnTo>
                  <a:close/>
                </a:path>
              </a:pathLst>
            </a:custGeom>
            <a:solidFill>
              <a:srgbClr val="00184E"/>
            </a:solidFill>
          </p:spPr>
        </p:sp>
      </p:grpSp>
      <p:sp>
        <p:nvSpPr>
          <p:cNvPr id="4" name="Freeform 4"/>
          <p:cNvSpPr/>
          <p:nvPr/>
        </p:nvSpPr>
        <p:spPr>
          <a:xfrm>
            <a:off x="0" y="302"/>
            <a:ext cx="18288000" cy="1661374"/>
          </a:xfrm>
          <a:custGeom>
            <a:avLst/>
            <a:gdLst/>
            <a:ahLst/>
            <a:cxnLst/>
            <a:rect l="l" t="t" r="r" b="b"/>
            <a:pathLst>
              <a:path w="18288000" h="1661374">
                <a:moveTo>
                  <a:pt x="0" y="0"/>
                </a:moveTo>
                <a:lnTo>
                  <a:pt x="18288000" y="0"/>
                </a:lnTo>
                <a:lnTo>
                  <a:pt x="18288000" y="1661374"/>
                </a:lnTo>
                <a:lnTo>
                  <a:pt x="0" y="1661374"/>
                </a:lnTo>
                <a:lnTo>
                  <a:pt x="0" y="0"/>
                </a:lnTo>
                <a:close/>
              </a:path>
            </a:pathLst>
          </a:custGeom>
          <a:blipFill>
            <a:blip r:embed="rId2">
              <a:extLst>
                <a:ext uri="{96DAC541-7B7A-43D3-8B79-37D633B846F1}">
                  <asvg:svgBlip xmlns="" xmlns:asvg="http://schemas.microsoft.com/office/drawing/2016/SVG/main" r:embed="rId3"/>
                </a:ext>
              </a:extLst>
            </a:blip>
            <a:stretch>
              <a:fillRect l="-42909" t="-1906823" r="-217580"/>
            </a:stretch>
          </a:blipFill>
        </p:spPr>
      </p:sp>
      <p:sp>
        <p:nvSpPr>
          <p:cNvPr id="5" name="Freeform 5"/>
          <p:cNvSpPr/>
          <p:nvPr/>
        </p:nvSpPr>
        <p:spPr>
          <a:xfrm>
            <a:off x="14597741" y="441891"/>
            <a:ext cx="3257551" cy="814388"/>
          </a:xfrm>
          <a:custGeom>
            <a:avLst/>
            <a:gdLst/>
            <a:ahLst/>
            <a:cxnLst/>
            <a:rect l="l" t="t" r="r" b="b"/>
            <a:pathLst>
              <a:path w="3257551" h="814388">
                <a:moveTo>
                  <a:pt x="0" y="0"/>
                </a:moveTo>
                <a:lnTo>
                  <a:pt x="3257551" y="0"/>
                </a:lnTo>
                <a:lnTo>
                  <a:pt x="3257551" y="814387"/>
                </a:lnTo>
                <a:lnTo>
                  <a:pt x="0" y="814387"/>
                </a:lnTo>
                <a:lnTo>
                  <a:pt x="0" y="0"/>
                </a:lnTo>
                <a:close/>
              </a:path>
            </a:pathLst>
          </a:custGeom>
          <a:blipFill>
            <a:blip r:embed="rId4">
              <a:extLst>
                <a:ext uri="{96DAC541-7B7A-43D3-8B79-37D633B846F1}">
                  <asvg:svgBlip xmlns="" xmlns:asvg="http://schemas.microsoft.com/office/drawing/2016/SVG/main" r:embed="rId5"/>
                </a:ext>
              </a:extLst>
            </a:blip>
            <a:stretch>
              <a:fillRect t="-5393" b="-5393"/>
            </a:stretch>
          </a:blipFill>
        </p:spPr>
      </p:sp>
      <p:sp>
        <p:nvSpPr>
          <p:cNvPr id="6" name="TextBox 6"/>
          <p:cNvSpPr txBox="1"/>
          <p:nvPr/>
        </p:nvSpPr>
        <p:spPr>
          <a:xfrm>
            <a:off x="91440" y="-508278"/>
            <a:ext cx="8961120" cy="462558"/>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Sub-Title: Noto Sans SemiBold, 32pt</a:t>
            </a:r>
          </a:p>
        </p:txBody>
      </p:sp>
      <p:grpSp>
        <p:nvGrpSpPr>
          <p:cNvPr id="7" name="Group 7"/>
          <p:cNvGrpSpPr/>
          <p:nvPr/>
        </p:nvGrpSpPr>
        <p:grpSpPr>
          <a:xfrm>
            <a:off x="92533" y="451489"/>
            <a:ext cx="14192907" cy="950940"/>
            <a:chOff x="0" y="0"/>
            <a:chExt cx="18923876" cy="1267920"/>
          </a:xfrm>
        </p:grpSpPr>
        <p:sp>
          <p:nvSpPr>
            <p:cNvPr id="8" name="Freeform 8"/>
            <p:cNvSpPr/>
            <p:nvPr/>
          </p:nvSpPr>
          <p:spPr>
            <a:xfrm>
              <a:off x="0" y="0"/>
              <a:ext cx="18923876" cy="1267920"/>
            </a:xfrm>
            <a:custGeom>
              <a:avLst/>
              <a:gdLst/>
              <a:ahLst/>
              <a:cxnLst/>
              <a:rect l="l" t="t" r="r" b="b"/>
              <a:pathLst>
                <a:path w="18923876" h="1267920">
                  <a:moveTo>
                    <a:pt x="0" y="0"/>
                  </a:moveTo>
                  <a:lnTo>
                    <a:pt x="18923876" y="0"/>
                  </a:lnTo>
                  <a:lnTo>
                    <a:pt x="18923876" y="1267920"/>
                  </a:lnTo>
                  <a:lnTo>
                    <a:pt x="0" y="1267920"/>
                  </a:lnTo>
                  <a:close/>
                </a:path>
              </a:pathLst>
            </a:custGeom>
            <a:solidFill>
              <a:srgbClr val="000000">
                <a:alpha val="0"/>
              </a:srgbClr>
            </a:solidFill>
          </p:spPr>
        </p:sp>
        <p:sp>
          <p:nvSpPr>
            <p:cNvPr id="9" name="TextBox 9"/>
            <p:cNvSpPr txBox="1"/>
            <p:nvPr/>
          </p:nvSpPr>
          <p:spPr>
            <a:xfrm>
              <a:off x="0" y="66675"/>
              <a:ext cx="18923876" cy="1201245"/>
            </a:xfrm>
            <a:prstGeom prst="rect">
              <a:avLst/>
            </a:prstGeom>
          </p:spPr>
          <p:txBody>
            <a:bodyPr lIns="0" tIns="0" rIns="0" bIns="0" rtlCol="0" anchor="ctr"/>
            <a:lstStyle/>
            <a:p>
              <a:pPr algn="l">
                <a:lnSpc>
                  <a:spcPts val="5184"/>
                </a:lnSpc>
              </a:pPr>
              <a:r>
                <a:rPr lang="en-US" sz="4800" b="1" dirty="0" smtClean="0">
                  <a:solidFill>
                    <a:srgbClr val="FFFFFF"/>
                  </a:solidFill>
                  <a:latin typeface="Noto Sans Bold"/>
                  <a:ea typeface="Noto Sans Bold"/>
                  <a:cs typeface="Noto Sans Bold"/>
                  <a:sym typeface="Noto Sans Bold"/>
                </a:rPr>
                <a:t>RECOMMENDATIONS</a:t>
              </a:r>
              <a:endParaRPr lang="en-US" sz="4800" b="1" dirty="0">
                <a:solidFill>
                  <a:srgbClr val="FFFFFF"/>
                </a:solidFill>
                <a:latin typeface="Noto Sans Bold"/>
                <a:ea typeface="Noto Sans Bold"/>
                <a:cs typeface="Noto Sans Bold"/>
                <a:sym typeface="Noto Sans Bold"/>
              </a:endParaRPr>
            </a:p>
          </p:txBody>
        </p:sp>
      </p:grpSp>
      <p:grpSp>
        <p:nvGrpSpPr>
          <p:cNvPr id="10" name="Group 10"/>
          <p:cNvGrpSpPr/>
          <p:nvPr/>
        </p:nvGrpSpPr>
        <p:grpSpPr>
          <a:xfrm>
            <a:off x="91440" y="1709301"/>
            <a:ext cx="17855292" cy="8945754"/>
            <a:chOff x="0" y="0"/>
            <a:chExt cx="23807056" cy="11927672"/>
          </a:xfrm>
        </p:grpSpPr>
        <p:sp>
          <p:nvSpPr>
            <p:cNvPr id="11" name="Freeform 11"/>
            <p:cNvSpPr/>
            <p:nvPr/>
          </p:nvSpPr>
          <p:spPr>
            <a:xfrm>
              <a:off x="0" y="0"/>
              <a:ext cx="23807055" cy="11927672"/>
            </a:xfrm>
            <a:custGeom>
              <a:avLst/>
              <a:gdLst/>
              <a:ahLst/>
              <a:cxnLst/>
              <a:rect l="l" t="t" r="r" b="b"/>
              <a:pathLst>
                <a:path w="23807055" h="11927672">
                  <a:moveTo>
                    <a:pt x="0" y="0"/>
                  </a:moveTo>
                  <a:lnTo>
                    <a:pt x="23807055" y="0"/>
                  </a:lnTo>
                  <a:lnTo>
                    <a:pt x="23807055" y="11927672"/>
                  </a:lnTo>
                  <a:lnTo>
                    <a:pt x="0" y="11927672"/>
                  </a:lnTo>
                  <a:close/>
                </a:path>
              </a:pathLst>
            </a:custGeom>
            <a:solidFill>
              <a:srgbClr val="000000">
                <a:alpha val="0"/>
              </a:srgbClr>
            </a:solidFill>
          </p:spPr>
        </p:sp>
        <p:sp>
          <p:nvSpPr>
            <p:cNvPr id="12" name="TextBox 12"/>
            <p:cNvSpPr txBox="1"/>
            <p:nvPr/>
          </p:nvSpPr>
          <p:spPr>
            <a:xfrm>
              <a:off x="0" y="-66675"/>
              <a:ext cx="23807056" cy="11994347"/>
            </a:xfrm>
            <a:prstGeom prst="rect">
              <a:avLst/>
            </a:prstGeom>
          </p:spPr>
          <p:txBody>
            <a:bodyPr lIns="38100" tIns="38100" rIns="38100" bIns="38100" rtlCol="0" anchor="ctr"/>
            <a:lstStyle/>
            <a:p>
              <a:pPr lvl="0"/>
              <a:r>
                <a:rPr lang="en-AU" sz="3000" b="1" dirty="0" smtClean="0">
                  <a:latin typeface="Times New Roman" panose="02020603050405020304" pitchFamily="18" charset="0"/>
                  <a:cs typeface="Times New Roman" panose="02020603050405020304" pitchFamily="18" charset="0"/>
                </a:rPr>
                <a:t>Awareness </a:t>
              </a:r>
              <a:r>
                <a:rPr lang="en-AU" sz="3000" b="1" dirty="0">
                  <a:latin typeface="Times New Roman" panose="02020603050405020304" pitchFamily="18" charset="0"/>
                  <a:cs typeface="Times New Roman" panose="02020603050405020304" pitchFamily="18" charset="0"/>
                </a:rPr>
                <a:t>and education</a:t>
              </a:r>
              <a:r>
                <a:rPr lang="en-AU" sz="3000" dirty="0">
                  <a:latin typeface="Times New Roman" panose="02020603050405020304" pitchFamily="18" charset="0"/>
                  <a:cs typeface="Times New Roman" panose="02020603050405020304" pitchFamily="18" charset="0"/>
                </a:rPr>
                <a:t>: It is essential to launch campaigns and raise public awareness and education on the importance and benefits of pursuing and practicing energy efficiency in the manufacturing sector.</a:t>
              </a:r>
              <a:endParaRPr lang="en-US" sz="3000" dirty="0">
                <a:latin typeface="Times New Roman" panose="02020603050405020304" pitchFamily="18" charset="0"/>
                <a:cs typeface="Times New Roman" panose="02020603050405020304" pitchFamily="18" charset="0"/>
              </a:endParaRPr>
            </a:p>
            <a:p>
              <a:pPr lvl="0"/>
              <a:r>
                <a:rPr lang="en-AU" sz="3000" b="1" dirty="0">
                  <a:latin typeface="Times New Roman" panose="02020603050405020304" pitchFamily="18" charset="0"/>
                  <a:cs typeface="Times New Roman" panose="02020603050405020304" pitchFamily="18" charset="0"/>
                </a:rPr>
                <a:t>Promoting R&amp;D and collaboration</a:t>
              </a:r>
              <a:r>
                <a:rPr lang="en-AU" sz="3000" dirty="0">
                  <a:latin typeface="Times New Roman" panose="02020603050405020304" pitchFamily="18" charset="0"/>
                  <a:cs typeface="Times New Roman" panose="02020603050405020304" pitchFamily="18" charset="0"/>
                </a:rPr>
                <a:t>: We must continue to promote research and development, investment, and public-private partnerships through appropriate mechanisms, policies, incentives, and support programs. Collaboration among governments, research institutions, and enterprises as well as international cooperation is vital to support manufacturers to promote energy efficiency (for example: introduce advanced technologies and participate in the formulation of global standards, etc.,).   </a:t>
              </a:r>
              <a:endParaRPr lang="en-US" sz="3000" dirty="0">
                <a:latin typeface="Times New Roman" panose="02020603050405020304" pitchFamily="18" charset="0"/>
                <a:cs typeface="Times New Roman" panose="02020603050405020304" pitchFamily="18" charset="0"/>
              </a:endParaRPr>
            </a:p>
            <a:p>
              <a:pPr lvl="0"/>
              <a:r>
                <a:rPr lang="en-AU" sz="3000" b="1" dirty="0">
                  <a:latin typeface="Times New Roman" panose="02020603050405020304" pitchFamily="18" charset="0"/>
                  <a:cs typeface="Times New Roman" panose="02020603050405020304" pitchFamily="18" charset="0"/>
                </a:rPr>
                <a:t>Capacity building</a:t>
              </a:r>
              <a:r>
                <a:rPr lang="en-AU" sz="3000" dirty="0">
                  <a:latin typeface="Times New Roman" panose="02020603050405020304" pitchFamily="18" charset="0"/>
                  <a:cs typeface="Times New Roman" panose="02020603050405020304" pitchFamily="18" charset="0"/>
                </a:rPr>
                <a:t>: Strengthening capacity and providing technical support are important to help manufacturers improve their understanding and promote the adoption of energy efficiency in an effective and efficient manner.</a:t>
              </a:r>
              <a:endParaRPr lang="en-US" sz="3000" dirty="0">
                <a:latin typeface="Times New Roman" panose="02020603050405020304" pitchFamily="18" charset="0"/>
                <a:cs typeface="Times New Roman" panose="02020603050405020304" pitchFamily="18" charset="0"/>
              </a:endParaRPr>
            </a:p>
            <a:p>
              <a:pPr lvl="0"/>
              <a:r>
                <a:rPr lang="en-AU" sz="3000" b="1" dirty="0">
                  <a:latin typeface="Times New Roman" panose="02020603050405020304" pitchFamily="18" charset="0"/>
                  <a:cs typeface="Times New Roman" panose="02020603050405020304" pitchFamily="18" charset="0"/>
                </a:rPr>
                <a:t>Access to finance</a:t>
              </a:r>
              <a:r>
                <a:rPr lang="en-AU" sz="3000" dirty="0">
                  <a:latin typeface="Times New Roman" panose="02020603050405020304" pitchFamily="18" charset="0"/>
                  <a:cs typeface="Times New Roman" panose="02020603050405020304" pitchFamily="18" charset="0"/>
                </a:rPr>
                <a:t>: Facilitating access to financial resources, such as bank loans, investment capital, energy efficiency credit, green bonds, energy management contract (EMC) model etc., which is critical for manufacturing enterprises to develop and practice energy efficiency; </a:t>
              </a:r>
              <a:endParaRPr lang="en-US" sz="3000" dirty="0">
                <a:latin typeface="Times New Roman" panose="02020603050405020304" pitchFamily="18" charset="0"/>
                <a:cs typeface="Times New Roman" panose="02020603050405020304" pitchFamily="18" charset="0"/>
              </a:endParaRPr>
            </a:p>
            <a:p>
              <a:pPr lvl="0"/>
              <a:r>
                <a:rPr lang="en-AU" sz="3000" b="1" dirty="0">
                  <a:latin typeface="Times New Roman" panose="02020603050405020304" pitchFamily="18" charset="0"/>
                  <a:cs typeface="Times New Roman" panose="02020603050405020304" pitchFamily="18" charset="0"/>
                </a:rPr>
                <a:t>APEC's role</a:t>
              </a:r>
              <a:r>
                <a:rPr lang="en-AU" sz="3000" dirty="0">
                  <a:latin typeface="Times New Roman" panose="02020603050405020304" pitchFamily="18" charset="0"/>
                  <a:cs typeface="Times New Roman" panose="02020603050405020304" pitchFamily="18" charset="0"/>
                </a:rPr>
                <a:t>: APEC should play an active role in promoting sustainable growth in general and sustainable, renewable and efficient energy in particular. This includes fostering cooperation, sharing knowledge, and supporting networking and experience-sharing among member economies.</a:t>
              </a:r>
              <a:endParaRPr lang="en-US" sz="30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
            <a:ext cx="18288000" cy="1661374"/>
            <a:chOff x="0" y="0"/>
            <a:chExt cx="24384000" cy="2215166"/>
          </a:xfrm>
        </p:grpSpPr>
        <p:sp>
          <p:nvSpPr>
            <p:cNvPr id="3" name="Freeform 3"/>
            <p:cNvSpPr/>
            <p:nvPr/>
          </p:nvSpPr>
          <p:spPr>
            <a:xfrm>
              <a:off x="0" y="0"/>
              <a:ext cx="24384000" cy="2215134"/>
            </a:xfrm>
            <a:custGeom>
              <a:avLst/>
              <a:gdLst/>
              <a:ahLst/>
              <a:cxnLst/>
              <a:rect l="l" t="t" r="r" b="b"/>
              <a:pathLst>
                <a:path w="24384000" h="2215134">
                  <a:moveTo>
                    <a:pt x="0" y="0"/>
                  </a:moveTo>
                  <a:lnTo>
                    <a:pt x="24384000" y="0"/>
                  </a:lnTo>
                  <a:lnTo>
                    <a:pt x="24384000" y="2215134"/>
                  </a:lnTo>
                  <a:lnTo>
                    <a:pt x="0" y="2215134"/>
                  </a:lnTo>
                  <a:close/>
                </a:path>
              </a:pathLst>
            </a:custGeom>
            <a:solidFill>
              <a:srgbClr val="00184E"/>
            </a:solidFill>
          </p:spPr>
        </p:sp>
      </p:grpSp>
      <p:sp>
        <p:nvSpPr>
          <p:cNvPr id="4" name="Freeform 4"/>
          <p:cNvSpPr/>
          <p:nvPr/>
        </p:nvSpPr>
        <p:spPr>
          <a:xfrm>
            <a:off x="0" y="302"/>
            <a:ext cx="18288000" cy="1661374"/>
          </a:xfrm>
          <a:custGeom>
            <a:avLst/>
            <a:gdLst/>
            <a:ahLst/>
            <a:cxnLst/>
            <a:rect l="l" t="t" r="r" b="b"/>
            <a:pathLst>
              <a:path w="18288000" h="1661374">
                <a:moveTo>
                  <a:pt x="0" y="0"/>
                </a:moveTo>
                <a:lnTo>
                  <a:pt x="18288000" y="0"/>
                </a:lnTo>
                <a:lnTo>
                  <a:pt x="18288000" y="1661374"/>
                </a:lnTo>
                <a:lnTo>
                  <a:pt x="0" y="1661374"/>
                </a:lnTo>
                <a:lnTo>
                  <a:pt x="0" y="0"/>
                </a:lnTo>
                <a:close/>
              </a:path>
            </a:pathLst>
          </a:custGeom>
          <a:blipFill>
            <a:blip r:embed="rId2">
              <a:extLst>
                <a:ext uri="{96DAC541-7B7A-43D3-8B79-37D633B846F1}">
                  <asvg:svgBlip xmlns="" xmlns:asvg="http://schemas.microsoft.com/office/drawing/2016/SVG/main" r:embed="rId3"/>
                </a:ext>
              </a:extLst>
            </a:blip>
            <a:stretch>
              <a:fillRect l="-42909" t="-1906823" r="-217580"/>
            </a:stretch>
          </a:blipFill>
        </p:spPr>
      </p:sp>
      <p:sp>
        <p:nvSpPr>
          <p:cNvPr id="5" name="Freeform 5"/>
          <p:cNvSpPr/>
          <p:nvPr/>
        </p:nvSpPr>
        <p:spPr>
          <a:xfrm>
            <a:off x="14597741" y="441891"/>
            <a:ext cx="3257551" cy="814388"/>
          </a:xfrm>
          <a:custGeom>
            <a:avLst/>
            <a:gdLst/>
            <a:ahLst/>
            <a:cxnLst/>
            <a:rect l="l" t="t" r="r" b="b"/>
            <a:pathLst>
              <a:path w="3257551" h="814388">
                <a:moveTo>
                  <a:pt x="0" y="0"/>
                </a:moveTo>
                <a:lnTo>
                  <a:pt x="3257551" y="0"/>
                </a:lnTo>
                <a:lnTo>
                  <a:pt x="3257551" y="814387"/>
                </a:lnTo>
                <a:lnTo>
                  <a:pt x="0" y="814387"/>
                </a:lnTo>
                <a:lnTo>
                  <a:pt x="0" y="0"/>
                </a:lnTo>
                <a:close/>
              </a:path>
            </a:pathLst>
          </a:custGeom>
          <a:blipFill>
            <a:blip r:embed="rId4">
              <a:extLst>
                <a:ext uri="{96DAC541-7B7A-43D3-8B79-37D633B846F1}">
                  <asvg:svgBlip xmlns="" xmlns:asvg="http://schemas.microsoft.com/office/drawing/2016/SVG/main" r:embed="rId5"/>
                </a:ext>
              </a:extLst>
            </a:blip>
            <a:stretch>
              <a:fillRect t="-5393" b="-5393"/>
            </a:stretch>
          </a:blipFill>
        </p:spPr>
      </p:sp>
      <p:sp>
        <p:nvSpPr>
          <p:cNvPr id="6" name="TextBox 6"/>
          <p:cNvSpPr txBox="1"/>
          <p:nvPr/>
        </p:nvSpPr>
        <p:spPr>
          <a:xfrm>
            <a:off x="91440" y="-508278"/>
            <a:ext cx="8961120" cy="462558"/>
          </a:xfrm>
          <a:prstGeom prst="rect">
            <a:avLst/>
          </a:prstGeom>
        </p:spPr>
        <p:txBody>
          <a:bodyPr lIns="0" tIns="0" rIns="0" bIns="0" rtlCol="0" anchor="t">
            <a:spAutoFit/>
          </a:bodyPr>
          <a:lstStyle/>
          <a:p>
            <a:pPr algn="l">
              <a:lnSpc>
                <a:spcPts val="3240"/>
              </a:lnSpc>
            </a:pPr>
            <a:r>
              <a:rPr lang="en-US" sz="2700">
                <a:solidFill>
                  <a:srgbClr val="000000"/>
                </a:solidFill>
                <a:latin typeface="Aptos"/>
                <a:ea typeface="Aptos"/>
                <a:cs typeface="Aptos"/>
                <a:sym typeface="Aptos"/>
              </a:rPr>
              <a:t>Sub-Title: Noto Sans SemiBold, 32pt</a:t>
            </a:r>
          </a:p>
        </p:txBody>
      </p:sp>
      <p:grpSp>
        <p:nvGrpSpPr>
          <p:cNvPr id="7" name="Group 7"/>
          <p:cNvGrpSpPr/>
          <p:nvPr/>
        </p:nvGrpSpPr>
        <p:grpSpPr>
          <a:xfrm>
            <a:off x="92533" y="451489"/>
            <a:ext cx="14192907" cy="950940"/>
            <a:chOff x="0" y="0"/>
            <a:chExt cx="18923876" cy="1267920"/>
          </a:xfrm>
        </p:grpSpPr>
        <p:sp>
          <p:nvSpPr>
            <p:cNvPr id="8" name="Freeform 8"/>
            <p:cNvSpPr/>
            <p:nvPr/>
          </p:nvSpPr>
          <p:spPr>
            <a:xfrm>
              <a:off x="0" y="0"/>
              <a:ext cx="18923876" cy="1267920"/>
            </a:xfrm>
            <a:custGeom>
              <a:avLst/>
              <a:gdLst/>
              <a:ahLst/>
              <a:cxnLst/>
              <a:rect l="l" t="t" r="r" b="b"/>
              <a:pathLst>
                <a:path w="18923876" h="1267920">
                  <a:moveTo>
                    <a:pt x="0" y="0"/>
                  </a:moveTo>
                  <a:lnTo>
                    <a:pt x="18923876" y="0"/>
                  </a:lnTo>
                  <a:lnTo>
                    <a:pt x="18923876" y="1267920"/>
                  </a:lnTo>
                  <a:lnTo>
                    <a:pt x="0" y="1267920"/>
                  </a:lnTo>
                  <a:close/>
                </a:path>
              </a:pathLst>
            </a:custGeom>
            <a:solidFill>
              <a:srgbClr val="000000">
                <a:alpha val="0"/>
              </a:srgbClr>
            </a:solidFill>
          </p:spPr>
        </p:sp>
        <p:sp>
          <p:nvSpPr>
            <p:cNvPr id="9" name="TextBox 9"/>
            <p:cNvSpPr txBox="1"/>
            <p:nvPr/>
          </p:nvSpPr>
          <p:spPr>
            <a:xfrm>
              <a:off x="0" y="66675"/>
              <a:ext cx="18923876" cy="1201245"/>
            </a:xfrm>
            <a:prstGeom prst="rect">
              <a:avLst/>
            </a:prstGeom>
          </p:spPr>
          <p:txBody>
            <a:bodyPr lIns="0" tIns="0" rIns="0" bIns="0" rtlCol="0" anchor="ctr"/>
            <a:lstStyle/>
            <a:p>
              <a:pPr algn="l">
                <a:lnSpc>
                  <a:spcPts val="5184"/>
                </a:lnSpc>
              </a:pPr>
              <a:endParaRPr lang="en-US" sz="4800" b="1" dirty="0">
                <a:solidFill>
                  <a:srgbClr val="FFFFFF"/>
                </a:solidFill>
                <a:latin typeface="Noto Sans Bold"/>
                <a:ea typeface="Noto Sans Bold"/>
                <a:cs typeface="Noto Sans Bold"/>
                <a:sym typeface="Noto Sans Bold"/>
              </a:endParaRPr>
            </a:p>
          </p:txBody>
        </p:sp>
      </p:grpSp>
      <p:grpSp>
        <p:nvGrpSpPr>
          <p:cNvPr id="10" name="Group 10"/>
          <p:cNvGrpSpPr/>
          <p:nvPr/>
        </p:nvGrpSpPr>
        <p:grpSpPr>
          <a:xfrm>
            <a:off x="91440" y="1659295"/>
            <a:ext cx="17855292" cy="8995760"/>
            <a:chOff x="0" y="-66675"/>
            <a:chExt cx="23807056" cy="11994347"/>
          </a:xfrm>
        </p:grpSpPr>
        <p:sp>
          <p:nvSpPr>
            <p:cNvPr id="11" name="Freeform 11"/>
            <p:cNvSpPr/>
            <p:nvPr/>
          </p:nvSpPr>
          <p:spPr>
            <a:xfrm>
              <a:off x="0" y="0"/>
              <a:ext cx="23807055" cy="11927672"/>
            </a:xfrm>
            <a:custGeom>
              <a:avLst/>
              <a:gdLst/>
              <a:ahLst/>
              <a:cxnLst/>
              <a:rect l="l" t="t" r="r" b="b"/>
              <a:pathLst>
                <a:path w="23807055" h="11927672">
                  <a:moveTo>
                    <a:pt x="0" y="0"/>
                  </a:moveTo>
                  <a:lnTo>
                    <a:pt x="23807055" y="0"/>
                  </a:lnTo>
                  <a:lnTo>
                    <a:pt x="23807055" y="11927672"/>
                  </a:lnTo>
                  <a:lnTo>
                    <a:pt x="0" y="11927672"/>
                  </a:lnTo>
                  <a:close/>
                </a:path>
              </a:pathLst>
            </a:custGeom>
            <a:solidFill>
              <a:srgbClr val="000000">
                <a:alpha val="0"/>
              </a:srgbClr>
            </a:solidFill>
          </p:spPr>
        </p:sp>
        <p:sp>
          <p:nvSpPr>
            <p:cNvPr id="12" name="TextBox 12"/>
            <p:cNvSpPr txBox="1"/>
            <p:nvPr/>
          </p:nvSpPr>
          <p:spPr>
            <a:xfrm>
              <a:off x="0" y="-66675"/>
              <a:ext cx="23807056" cy="11994347"/>
            </a:xfrm>
            <a:prstGeom prst="rect">
              <a:avLst/>
            </a:prstGeom>
          </p:spPr>
          <p:txBody>
            <a:bodyPr lIns="38100" tIns="38100" rIns="38100" bIns="38100" rtlCol="0" anchor="ctr"/>
            <a:lstStyle/>
            <a:p>
              <a:pPr lvl="0" algn="ctr"/>
              <a:r>
                <a:rPr lang="en-US" sz="6000" b="1" dirty="0" smtClean="0">
                  <a:latin typeface="Times New Roman" panose="02020603050405020304" pitchFamily="18" charset="0"/>
                  <a:cs typeface="Times New Roman" panose="02020603050405020304" pitchFamily="18" charset="0"/>
                </a:rPr>
                <a:t>Thank you for your attention</a:t>
              </a:r>
              <a:endParaRPr lang="en-US" sz="6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28016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479</Words>
  <Application>Microsoft Office PowerPoint</Application>
  <PresentationFormat>Custom</PresentationFormat>
  <Paragraphs>59</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Times New Roman</vt:lpstr>
      <vt:lpstr>Noto Sans Bold</vt:lpstr>
      <vt:lpstr>Noto Sans Bold Italics</vt:lpstr>
      <vt:lpstr>Aptos</vt:lpstr>
      <vt:lpstr>Times New Roman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To provide capacity building for member economies, especially developing ones how to figure out practical approaches and possible cooperation areas to enhance the adoption of sustainable energy for agri-food values chains through sharing</dc:title>
  <dc:creator>Admin</dc:creator>
  <cp:lastModifiedBy>Admin</cp:lastModifiedBy>
  <cp:revision>12</cp:revision>
  <dcterms:created xsi:type="dcterms:W3CDTF">2006-08-16T00:00:00Z</dcterms:created>
  <dcterms:modified xsi:type="dcterms:W3CDTF">2025-08-12T03:28:51Z</dcterms:modified>
  <dc:identifier>DAGvfytaOjc</dc:identifier>
</cp:coreProperties>
</file>