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ms-office.chartcolorstyle+xml" PartName="/ppt/charts/colors5.xml"/>
  <Override ContentType="application/vnd.ms-office.chartcolorstyle+xml" PartName="/ppt/charts/colors6.xml"/>
  <Override ContentType="application/vnd.ms-office.chartcolorstyle+xml" PartName="/ppt/charts/colors4.xml"/>
  <Override ContentType="application/vnd.ms-office.chartcolorstyle+xml" PartName="/ppt/charts/colors1.xml"/>
  <Override ContentType="application/vnd.ms-office.chartcolorstyle+xml" PartName="/ppt/charts/colors2.xml"/>
  <Override ContentType="application/vnd.ms-office.chartcolorstyle+xml" PartName="/ppt/charts/colors3.xml"/>
  <Override ContentType="application/vnd.ms-office.chartcolorstyle+xml" PartName="/ppt/charts/colors8.xml"/>
  <Override ContentType="application/vnd.ms-office.chartcolorstyle+xml" PartName="/ppt/charts/colors7.xml"/>
  <Override ContentType="application/vnd.ms-office.chartcolorstyle+xml" PartName="/ppt/charts/colors10.xml"/>
  <Override ContentType="application/vnd.ms-office.chartcolorstyle+xml" PartName="/ppt/charts/colors9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drawingml.chart+xml" PartName="/ppt/charts/chart3.xml"/>
  <Override ContentType="application/vnd.openxmlformats-officedocument.drawingml.chart+xml" PartName="/ppt/charts/chart8.xml"/>
  <Override ContentType="application/vnd.openxmlformats-officedocument.drawingml.chart+xml" PartName="/ppt/charts/chart9.xml"/>
  <Override ContentType="application/vnd.openxmlformats-officedocument.drawingml.chart+xml" PartName="/ppt/charts/chart2.xml"/>
  <Override ContentType="application/vnd.openxmlformats-officedocument.drawingml.chart+xml" PartName="/ppt/charts/chart7.xml"/>
  <Override ContentType="application/vnd.openxmlformats-officedocument.drawingml.chart+xml" PartName="/ppt/charts/chart5.xml"/>
  <Override ContentType="application/vnd.openxmlformats-officedocument.drawingml.chart+xml" PartName="/ppt/charts/chart4.xml"/>
  <Override ContentType="application/vnd.openxmlformats-officedocument.drawingml.chart+xml" PartName="/ppt/charts/chart6.xml"/>
  <Override ContentType="application/vnd.openxmlformats-officedocument.drawingml.chart+xml" PartName="/ppt/charts/chart1.xml"/>
  <Override ContentType="application/vnd.openxmlformats-officedocument.drawingml.chart+xml" PartName="/ppt/charts/chart1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binary" PartName="/ppt/metadata"/>
  <Override ContentType="application/vnd.openxmlformats-officedocument.presentationml.notesMaster+xml" PartName="/ppt/notesMasters/notesMaster1.xml"/>
  <Override ContentType="application/vnd.ms-office.chartstyle+xml" PartName="/ppt/charts/style9.xml"/>
  <Override ContentType="application/vnd.ms-office.chartstyle+xml" PartName="/ppt/charts/style3.xml"/>
  <Override ContentType="application/vnd.ms-office.chartstyle+xml" PartName="/ppt/charts/style4.xml"/>
  <Override ContentType="application/vnd.ms-office.chartstyle+xml" PartName="/ppt/charts/style10.xml"/>
  <Override ContentType="application/vnd.ms-office.chartstyle+xml" PartName="/ppt/charts/style5.xml"/>
  <Override ContentType="application/vnd.ms-office.chartstyle+xml" PartName="/ppt/charts/style7.xml"/>
  <Override ContentType="application/vnd.ms-office.chartstyle+xml" PartName="/ppt/charts/style8.xml"/>
  <Override ContentType="application/vnd.ms-office.chartstyle+xml" PartName="/ppt/charts/style1.xml"/>
  <Override ContentType="application/vnd.ms-office.chartstyle+xml" PartName="/ppt/charts/style6.xml"/>
  <Override ContentType="application/vnd.ms-office.chartstyle+xml" PartName="/ppt/charts/style2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</p:sldIdLst>
  <p:sldSz cy="6858000" cx="12192000"/>
  <p:notesSz cx="6807200" cy="9939325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30" roundtripDataSignature="AMtx7miOdrsynbKxztYryNi3F9Pz8pLyN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4BE8F19-7382-4191-8DA6-5317B0AC2A5F}">
  <a:tblStyle styleId="{B4BE8F19-7382-4191-8DA6-5317B0AC2A5F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fill>
          <a:solidFill>
            <a:srgbClr val="CFD7E7"/>
          </a:solidFill>
        </a:fill>
      </a:tcStyle>
    </a:band1H>
    <a:band2H>
      <a:tcTxStyle/>
    </a:band2H>
    <a:band1V>
      <a:tcTxStyle/>
      <a:tcStyle>
        <a:fill>
          <a:solidFill>
            <a:srgbClr val="CFD7E7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0" Type="http://customschemas.google.com/relationships/presentationmetadata" Target="meta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charts/_rels/chart1.xml.rels><?xml version="1.0" encoding="UTF-8" standalone="yes"?>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https://d.docs.live.net/2003f6da995457f1/&#25991;&#20214;/ITRI/07_&#20986;&#22283;&#20844;&#24046;/2025_&#38867;&#22283;/03_&#20986;&#22283;&#31777;&#22577;/01_CT%20Workshop%20intro/20251115_Electric%20fan%20data%20and%20policy.xlsx" TargetMode="External"/></Relationships>
</file>

<file path=ppt/charts/_rels/chart10.xml.rels><?xml version="1.0" encoding="UTF-8" standalone="yes"?><Relationships xmlns="http://schemas.openxmlformats.org/package/2006/relationships"><Relationship Id="rId1" Type="http://schemas.microsoft.com/office/2011/relationships/chartStyle" Target="style10.xml"/><Relationship Id="rId2" Type="http://schemas.microsoft.com/office/2011/relationships/chartColorStyle" Target="colors10.xml"/><Relationship Id="rId3" Type="http://schemas.openxmlformats.org/officeDocument/2006/relationships/oleObject" Target="file:///C:\Users\ACER\Downloads\&#12304;EWG_206_2024A&#12305;apec-event-attendance-list-for-completion-report.xlsx" TargetMode="External"/></Relationships>
</file>

<file path=ppt/charts/_rels/chart2.xml.rels><?xml version="1.0" encoding="UTF-8" standalone="yes"?>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https://d.docs.live.net/2003f6da995457f1/&#25991;&#20214;/ITRI/07_&#20986;&#22283;&#20844;&#24046;/2025_&#38867;&#22283;/03_&#20986;&#22283;&#31777;&#22577;/01_CT%20Workshop%20intro/20251115_Electric%20fan%20data%20and%20policy.xlsx" TargetMode="External"/></Relationships>
</file>

<file path=ppt/charts/_rels/chart3.xml.rels><?xml version="1.0" encoding="UTF-8" standalone="yes"?>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oleObject" Target="https://d.docs.live.net/2003f6da995457f1/&#25991;&#20214;/ITRI/07_&#20986;&#22283;&#20844;&#24046;/2025_&#38867;&#22283;/03_&#20986;&#22283;&#31777;&#22577;/01_CT%20Workshop%20intro/20251115_Electric%20fan%20data%20and%20policy.xlsx" TargetMode="External"/></Relationships>
</file>

<file path=ppt/charts/_rels/chart4.xml.rels><?xml version="1.0" encoding="UTF-8" standalone="yes"?><Relationships xmlns="http://schemas.openxmlformats.org/package/2006/relationships"><Relationship Id="rId1" Type="http://schemas.microsoft.com/office/2011/relationships/chartStyle" Target="style4.xml"/><Relationship Id="rId2" Type="http://schemas.microsoft.com/office/2011/relationships/chartColorStyle" Target="colors4.xml"/><Relationship Id="rId3" Type="http://schemas.openxmlformats.org/officeDocument/2006/relationships/oleObject" Target="https://d.docs.live.net/2003f6da995457f1/&#25991;&#20214;/ITRI/07_&#20986;&#22283;&#20844;&#24046;/2025_&#38867;&#22283;/03_&#20986;&#22283;&#31777;&#22577;/01_CT%20Workshop%20intro/20251115_Electric%20fan%20data%20and%20policy.xlsx" TargetMode="External"/></Relationships>
</file>

<file path=ppt/charts/_rels/chart5.xml.rels><?xml version="1.0" encoding="UTF-8" standalone="yes"?><Relationships xmlns="http://schemas.openxmlformats.org/package/2006/relationships"><Relationship Id="rId1" Type="http://schemas.microsoft.com/office/2011/relationships/chartStyle" Target="style5.xml"/><Relationship Id="rId2" Type="http://schemas.microsoft.com/office/2011/relationships/chartColorStyle" Target="colors5.xml"/><Relationship Id="rId3" Type="http://schemas.openxmlformats.org/officeDocument/2006/relationships/oleObject" Target="https://d.docs.live.net/2003f6da995457f1/&#25991;&#20214;/ITRI/07_&#20986;&#22283;&#20844;&#24046;/2025_&#38867;&#22283;/03_&#20986;&#22283;&#31777;&#22577;/01_CT%20Workshop%20intro/20251115_Electric%20fan%20data%20and%20policy.xlsx" TargetMode="External"/></Relationships>
</file>

<file path=ppt/charts/_rels/chart6.xml.rels><?xml version="1.0" encoding="UTF-8" standalone="yes"?><Relationships xmlns="http://schemas.openxmlformats.org/package/2006/relationships"><Relationship Id="rId1" Type="http://schemas.microsoft.com/office/2011/relationships/chartStyle" Target="style6.xml"/><Relationship Id="rId2" Type="http://schemas.microsoft.com/office/2011/relationships/chartColorStyle" Target="colors6.xml"/><Relationship Id="rId3" Type="http://schemas.openxmlformats.org/officeDocument/2006/relationships/oleObject" Target="https://d.docs.live.net/2003f6da995457f1/&#25991;&#20214;/ITRI/07_&#20986;&#22283;&#20844;&#24046;/2025_&#38867;&#22283;/03_&#20986;&#22283;&#31777;&#22577;/01_CT%20Workshop%20intro/20251115_Electric%20fan%20data%20and%20policy.xlsx" TargetMode="External"/></Relationships>
</file>

<file path=ppt/charts/_rels/chart7.xml.rels><?xml version="1.0" encoding="UTF-8" standalone="yes"?><Relationships xmlns="http://schemas.openxmlformats.org/package/2006/relationships"><Relationship Id="rId1" Type="http://schemas.microsoft.com/office/2011/relationships/chartStyle" Target="style7.xml"/><Relationship Id="rId2" Type="http://schemas.microsoft.com/office/2011/relationships/chartColorStyle" Target="colors7.xml"/><Relationship Id="rId3" Type="http://schemas.openxmlformats.org/officeDocument/2006/relationships/oleObject" Target="file:///C:\Users\ACER\Downloads\20251115_Electric%20fan%20data%20and%20policy_V2.xlsx" TargetMode="External"/></Relationships>
</file>

<file path=ppt/charts/_rels/chart8.xml.rels><?xml version="1.0" encoding="UTF-8" standalone="yes"?><Relationships xmlns="http://schemas.openxmlformats.org/package/2006/relationships"><Relationship Id="rId1" Type="http://schemas.microsoft.com/office/2011/relationships/chartStyle" Target="style8.xml"/><Relationship Id="rId2" Type="http://schemas.microsoft.com/office/2011/relationships/chartColorStyle" Target="colors8.xml"/><Relationship Id="rId3" Type="http://schemas.openxmlformats.org/officeDocument/2006/relationships/oleObject" Target="file:///C:\Users\ACER\Downloads\&#12304;EWG_206_2024A&#12305;apec-event-attendance-list-for-completion-report.xlsx" TargetMode="External"/></Relationships>
</file>

<file path=ppt/charts/_rels/chart9.xml.rels><?xml version="1.0" encoding="UTF-8" standalone="yes"?><Relationships xmlns="http://schemas.openxmlformats.org/package/2006/relationships"><Relationship Id="rId1" Type="http://schemas.microsoft.com/office/2011/relationships/chartStyle" Target="style9.xml"/><Relationship Id="rId2" Type="http://schemas.microsoft.com/office/2011/relationships/chartColorStyle" Target="colors9.xml"/><Relationship Id="rId3" Type="http://schemas.openxmlformats.org/officeDocument/2006/relationships/oleObject" Target="file:///C:\Users\ACER\Downloads\&#12304;EWG_206_2024A&#12305;apec-event-attendance-list-for-completion-repor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工作表2!$D$13</c:f>
              <c:strCache>
                <c:ptCount val="1"/>
                <c:pt idx="0">
                  <c:v>15-23%CAGR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3.3151325883363195E-3"/>
                  <c:y val="5.64971751412429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7CF-49A2-AC30-C59BD9211667}"/>
                </c:ext>
              </c:extLst>
            </c:dLbl>
            <c:dLbl>
              <c:idx val="1"/>
              <c:layout>
                <c:manualLayout>
                  <c:x val="-9.945397765008978E-3"/>
                  <c:y val="1.12994350282485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7CF-49A2-AC30-C59BD9211667}"/>
                </c:ext>
              </c:extLst>
            </c:dLbl>
            <c:dLbl>
              <c:idx val="2"/>
              <c:layout>
                <c:manualLayout>
                  <c:x val="-9.9453977650089589E-3"/>
                  <c:y val="5.64971751412429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7CF-49A2-AC30-C59BD9211667}"/>
                </c:ext>
              </c:extLst>
            </c:dLbl>
            <c:dLbl>
              <c:idx val="4"/>
              <c:layout>
                <c:manualLayout>
                  <c:x val="-5.52522098056053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7CF-49A2-AC30-C59BD9211667}"/>
                </c:ext>
              </c:extLst>
            </c:dLbl>
            <c:dLbl>
              <c:idx val="5"/>
              <c:layout>
                <c:manualLayout>
                  <c:x val="-4.420176784448426E-3"/>
                  <c:y val="-5.64971751412434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7CF-49A2-AC30-C59BD9211667}"/>
                </c:ext>
              </c:extLst>
            </c:dLbl>
            <c:dLbl>
              <c:idx val="6"/>
              <c:layout>
                <c:manualLayout>
                  <c:x val="-6.630265176672639E-3"/>
                  <c:y val="-2.82485875706219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7CF-49A2-AC30-C59BD9211667}"/>
                </c:ext>
              </c:extLst>
            </c:dLbl>
            <c:dLbl>
              <c:idx val="7"/>
              <c:layout>
                <c:manualLayout>
                  <c:x val="-4.4201767844485066E-3"/>
                  <c:y val="-5.64971751412429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7CF-49A2-AC30-C59BD9211667}"/>
                </c:ext>
              </c:extLst>
            </c:dLbl>
            <c:dLbl>
              <c:idx val="8"/>
              <c:layout>
                <c:manualLayout>
                  <c:x val="-1.1050441961121064E-2"/>
                  <c:y val="5.64971751412424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7CF-49A2-AC30-C59BD9211667}"/>
                </c:ext>
              </c:extLst>
            </c:dLbl>
            <c:dLbl>
              <c:idx val="9"/>
              <c:layout>
                <c:manualLayout>
                  <c:x val="-1.4365574549457546E-2"/>
                  <c:y val="-2.824858757062095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7CF-49A2-AC30-C59BD921166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zh-TW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工作表2!$F$2:$O$2</c:f>
              <c:strCache>
                <c:ptCount val="10"/>
                <c:pt idx="0">
                  <c:v>US</c:v>
                </c:pt>
                <c:pt idx="1">
                  <c:v>CDA</c:v>
                </c:pt>
                <c:pt idx="2">
                  <c:v>JPN</c:v>
                </c:pt>
                <c:pt idx="3">
                  <c:v>PRC</c:v>
                </c:pt>
                <c:pt idx="4">
                  <c:v>EU</c:v>
                </c:pt>
                <c:pt idx="5">
                  <c:v>APAC</c:v>
                </c:pt>
                <c:pt idx="6">
                  <c:v>LATAM</c:v>
                </c:pt>
                <c:pt idx="7">
                  <c:v>ME</c:v>
                </c:pt>
                <c:pt idx="8">
                  <c:v>AFR</c:v>
                </c:pt>
                <c:pt idx="9">
                  <c:v>Total</c:v>
                </c:pt>
              </c:strCache>
            </c:strRef>
          </c:cat>
          <c:val>
            <c:numRef>
              <c:f>工作表2!$F$13:$O$13</c:f>
              <c:numCache>
                <c:formatCode>0.0%</c:formatCode>
                <c:ptCount val="10"/>
                <c:pt idx="0">
                  <c:v>2.9941758038769528E-2</c:v>
                </c:pt>
                <c:pt idx="1">
                  <c:v>2.8780947824436742E-2</c:v>
                </c:pt>
                <c:pt idx="2">
                  <c:v>2.6402147519619223E-2</c:v>
                </c:pt>
                <c:pt idx="3">
                  <c:v>4.2796263963209791E-2</c:v>
                </c:pt>
                <c:pt idx="4">
                  <c:v>2.7616418088954209E-2</c:v>
                </c:pt>
                <c:pt idx="5">
                  <c:v>4.030445951886219E-2</c:v>
                </c:pt>
                <c:pt idx="6">
                  <c:v>3.4898269306373964E-2</c:v>
                </c:pt>
                <c:pt idx="7">
                  <c:v>3.3367458164702102E-2</c:v>
                </c:pt>
                <c:pt idx="8">
                  <c:v>3.1688842191576638E-2</c:v>
                </c:pt>
                <c:pt idx="9">
                  <c:v>3.3910744974720908E-2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CF-49A2-AC30-C59BD9211667}"/>
            </c:ext>
          </c:extLst>
        </c:ser>
        <c:ser>
          <c:idx val="1"/>
          <c:order val="1"/>
          <c:tx>
            <c:strRef>
              <c:f>工作表2!$D$21</c:f>
              <c:strCache>
                <c:ptCount val="1"/>
                <c:pt idx="0">
                  <c:v>24-30%CAGR-e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zh-TW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工作表2!$F$2:$O$2</c:f>
              <c:strCache>
                <c:ptCount val="10"/>
                <c:pt idx="0">
                  <c:v>US</c:v>
                </c:pt>
                <c:pt idx="1">
                  <c:v>CDA</c:v>
                </c:pt>
                <c:pt idx="2">
                  <c:v>JPN</c:v>
                </c:pt>
                <c:pt idx="3">
                  <c:v>PRC</c:v>
                </c:pt>
                <c:pt idx="4">
                  <c:v>EU</c:v>
                </c:pt>
                <c:pt idx="5">
                  <c:v>APAC</c:v>
                </c:pt>
                <c:pt idx="6">
                  <c:v>LATAM</c:v>
                </c:pt>
                <c:pt idx="7">
                  <c:v>ME</c:v>
                </c:pt>
                <c:pt idx="8">
                  <c:v>AFR</c:v>
                </c:pt>
                <c:pt idx="9">
                  <c:v>Total</c:v>
                </c:pt>
              </c:strCache>
            </c:strRef>
          </c:cat>
          <c:val>
            <c:numRef>
              <c:f>工作表2!$F$21:$O$21</c:f>
              <c:numCache>
                <c:formatCode>0.0%</c:formatCode>
                <c:ptCount val="10"/>
                <c:pt idx="0">
                  <c:v>4.6492690593178843E-2</c:v>
                </c:pt>
                <c:pt idx="1">
                  <c:v>4.4354978727757732E-2</c:v>
                </c:pt>
                <c:pt idx="2">
                  <c:v>3.844173896733305E-2</c:v>
                </c:pt>
                <c:pt idx="3">
                  <c:v>6.6737247812386657E-2</c:v>
                </c:pt>
                <c:pt idx="4">
                  <c:v>4.1715419242446039E-2</c:v>
                </c:pt>
                <c:pt idx="5">
                  <c:v>6.481025188014744E-2</c:v>
                </c:pt>
                <c:pt idx="6">
                  <c:v>5.6326283505829355E-2</c:v>
                </c:pt>
                <c:pt idx="7">
                  <c:v>5.2773949763829542E-2</c:v>
                </c:pt>
                <c:pt idx="8">
                  <c:v>4.894839069036605E-2</c:v>
                </c:pt>
                <c:pt idx="9">
                  <c:v>5.3483240540906918E-2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7CF-49A2-AC30-C59BD92116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827506544"/>
        <c:axId val="827515184"/>
      </c:barChart>
      <c:catAx>
        <c:axId val="827506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zh-TW"/>
          </a:p>
        </c:txPr>
        <c:crossAx val="827515184"/>
        <c:crosses val="autoZero"/>
        <c:auto val="1"/>
        <c:lblAlgn val="ctr"/>
        <c:lblOffset val="100"/>
        <c:noMultiLvlLbl val="0"/>
      </c:catAx>
      <c:valAx>
        <c:axId val="827515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zh-TW"/>
          </a:p>
        </c:txPr>
        <c:crossAx val="827506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zh-TW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zh-TW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8630749537222"/>
          <c:y val="8.399524033827567E-2"/>
          <c:w val="0.69926219882508256"/>
          <c:h val="0.88755513006694109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Participants!$C$27</c:f>
              <c:strCache>
                <c:ptCount val="1"/>
                <c:pt idx="0">
                  <c:v>APEC-fund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Participants!$B$28:$B$43</c:f>
              <c:strCache>
                <c:ptCount val="16"/>
                <c:pt idx="0">
                  <c:v>CDA</c:v>
                </c:pt>
                <c:pt idx="1">
                  <c:v>PRC</c:v>
                </c:pt>
                <c:pt idx="2">
                  <c:v>HKC</c:v>
                </c:pt>
                <c:pt idx="3">
                  <c:v>ROK</c:v>
                </c:pt>
                <c:pt idx="4">
                  <c:v>MAS</c:v>
                </c:pt>
                <c:pt idx="5">
                  <c:v>MEX</c:v>
                </c:pt>
                <c:pt idx="6">
                  <c:v>PHL</c:v>
                </c:pt>
                <c:pt idx="7">
                  <c:v>CT</c:v>
                </c:pt>
                <c:pt idx="8">
                  <c:v>THA</c:v>
                </c:pt>
                <c:pt idx="9">
                  <c:v>VN</c:v>
                </c:pt>
                <c:pt idx="10">
                  <c:v>APEC EWG</c:v>
                </c:pt>
                <c:pt idx="11">
                  <c:v>APEC Secretariat</c:v>
                </c:pt>
                <c:pt idx="12">
                  <c:v>APERC</c:v>
                </c:pt>
                <c:pt idx="13">
                  <c:v>EGEEC</c:v>
                </c:pt>
                <c:pt idx="14">
                  <c:v>EGNRET</c:v>
                </c:pt>
                <c:pt idx="15">
                  <c:v>UNEP</c:v>
                </c:pt>
              </c:strCache>
            </c:strRef>
          </c:cat>
          <c:val>
            <c:numRef>
              <c:f>Participants!$C$28:$C$43</c:f>
              <c:numCache>
                <c:formatCode>General</c:formatCode>
                <c:ptCount val="16"/>
                <c:pt idx="4">
                  <c:v>2</c:v>
                </c:pt>
                <c:pt idx="5">
                  <c:v>1</c:v>
                </c:pt>
                <c:pt idx="6">
                  <c:v>2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70-4D90-98CA-5636EDADE0A8}"/>
            </c:ext>
          </c:extLst>
        </c:ser>
        <c:ser>
          <c:idx val="1"/>
          <c:order val="1"/>
          <c:tx>
            <c:strRef>
              <c:f>Participants!$D$27</c:f>
              <c:strCache>
                <c:ptCount val="1"/>
                <c:pt idx="0">
                  <c:v>Self-fund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Participants!$B$28:$B$43</c:f>
              <c:strCache>
                <c:ptCount val="16"/>
                <c:pt idx="0">
                  <c:v>CDA</c:v>
                </c:pt>
                <c:pt idx="1">
                  <c:v>PRC</c:v>
                </c:pt>
                <c:pt idx="2">
                  <c:v>HKC</c:v>
                </c:pt>
                <c:pt idx="3">
                  <c:v>ROK</c:v>
                </c:pt>
                <c:pt idx="4">
                  <c:v>MAS</c:v>
                </c:pt>
                <c:pt idx="5">
                  <c:v>MEX</c:v>
                </c:pt>
                <c:pt idx="6">
                  <c:v>PHL</c:v>
                </c:pt>
                <c:pt idx="7">
                  <c:v>CT</c:v>
                </c:pt>
                <c:pt idx="8">
                  <c:v>THA</c:v>
                </c:pt>
                <c:pt idx="9">
                  <c:v>VN</c:v>
                </c:pt>
                <c:pt idx="10">
                  <c:v>APEC EWG</c:v>
                </c:pt>
                <c:pt idx="11">
                  <c:v>APEC Secretariat</c:v>
                </c:pt>
                <c:pt idx="12">
                  <c:v>APERC</c:v>
                </c:pt>
                <c:pt idx="13">
                  <c:v>EGEEC</c:v>
                </c:pt>
                <c:pt idx="14">
                  <c:v>EGNRET</c:v>
                </c:pt>
                <c:pt idx="15">
                  <c:v>UNEP</c:v>
                </c:pt>
              </c:strCache>
            </c:strRef>
          </c:cat>
          <c:val>
            <c:numRef>
              <c:f>Participants!$D$28:$D$43</c:f>
              <c:numCache>
                <c:formatCode>General</c:formatCode>
                <c:ptCount val="16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4</c:v>
                </c:pt>
                <c:pt idx="4">
                  <c:v>1</c:v>
                </c:pt>
                <c:pt idx="7">
                  <c:v>3</c:v>
                </c:pt>
                <c:pt idx="8">
                  <c:v>3</c:v>
                </c:pt>
                <c:pt idx="10">
                  <c:v>3</c:v>
                </c:pt>
                <c:pt idx="11">
                  <c:v>1</c:v>
                </c:pt>
                <c:pt idx="12">
                  <c:v>3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170-4D90-98CA-5636EDADE0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overlap val="100"/>
        <c:axId val="829887736"/>
        <c:axId val="829888456"/>
      </c:barChart>
      <c:catAx>
        <c:axId val="82988773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zh-TW"/>
          </a:p>
        </c:txPr>
        <c:crossAx val="829888456"/>
        <c:crosses val="autoZero"/>
        <c:auto val="1"/>
        <c:lblAlgn val="ctr"/>
        <c:lblOffset val="100"/>
        <c:noMultiLvlLbl val="0"/>
      </c:catAx>
      <c:valAx>
        <c:axId val="829888456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zh-TW"/>
          </a:p>
        </c:txPr>
        <c:crossAx val="8298877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"/>
          <c:y val="1.0477691071235733E-3"/>
          <c:w val="0.18901581111910692"/>
          <c:h val="0.118552070662607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zh-TW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zh-TW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工作表2!$T$22</c:f>
              <c:strCache>
                <c:ptCount val="1"/>
                <c:pt idx="0">
                  <c:v>US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工作表2!$S$23:$S$25</c:f>
              <c:numCache>
                <c:formatCode>General</c:formatCode>
                <c:ptCount val="3"/>
                <c:pt idx="0">
                  <c:v>2015</c:v>
                </c:pt>
                <c:pt idx="1">
                  <c:v>2023</c:v>
                </c:pt>
                <c:pt idx="2">
                  <c:v>2030</c:v>
                </c:pt>
              </c:numCache>
            </c:numRef>
          </c:cat>
          <c:val>
            <c:numRef>
              <c:f>工作表2!$T$23:$T$25</c:f>
              <c:numCache>
                <c:formatCode>0%</c:formatCode>
                <c:ptCount val="3"/>
                <c:pt idx="0">
                  <c:v>0.21242132120262455</c:v>
                </c:pt>
                <c:pt idx="1">
                  <c:v>0.20598474018523533</c:v>
                </c:pt>
                <c:pt idx="2">
                  <c:v>0.19687627033129895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1B-4143-8D10-BCDBD98CA032}"/>
            </c:ext>
          </c:extLst>
        </c:ser>
        <c:ser>
          <c:idx val="1"/>
          <c:order val="1"/>
          <c:tx>
            <c:strRef>
              <c:f>工作表2!$U$22</c:f>
              <c:strCache>
                <c:ptCount val="1"/>
                <c:pt idx="0">
                  <c:v>CDA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工作表2!$S$23:$S$25</c:f>
              <c:numCache>
                <c:formatCode>General</c:formatCode>
                <c:ptCount val="3"/>
                <c:pt idx="0">
                  <c:v>2015</c:v>
                </c:pt>
                <c:pt idx="1">
                  <c:v>2023</c:v>
                </c:pt>
                <c:pt idx="2">
                  <c:v>2030</c:v>
                </c:pt>
              </c:numCache>
            </c:numRef>
          </c:cat>
          <c:val>
            <c:numRef>
              <c:f>工作表2!$U$23:$U$25</c:f>
              <c:numCache>
                <c:formatCode>0%</c:formatCode>
                <c:ptCount val="3"/>
                <c:pt idx="0">
                  <c:v>2.1459839815665772E-2</c:v>
                </c:pt>
                <c:pt idx="1">
                  <c:v>2.0622693570164347E-2</c:v>
                </c:pt>
                <c:pt idx="2">
                  <c:v>1.9457049691761503E-2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91B-4143-8D10-BCDBD98CA032}"/>
            </c:ext>
          </c:extLst>
        </c:ser>
        <c:ser>
          <c:idx val="2"/>
          <c:order val="2"/>
          <c:tx>
            <c:strRef>
              <c:f>工作表2!$V$22</c:f>
              <c:strCache>
                <c:ptCount val="1"/>
                <c:pt idx="0">
                  <c:v>JPN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工作表2!$S$23:$S$25</c:f>
              <c:numCache>
                <c:formatCode>General</c:formatCode>
                <c:ptCount val="3"/>
                <c:pt idx="0">
                  <c:v>2015</c:v>
                </c:pt>
                <c:pt idx="1">
                  <c:v>2023</c:v>
                </c:pt>
                <c:pt idx="2">
                  <c:v>2030</c:v>
                </c:pt>
              </c:numCache>
            </c:numRef>
          </c:cat>
          <c:val>
            <c:numRef>
              <c:f>工作表2!$V$23:$V$25</c:f>
              <c:numCache>
                <c:formatCode>0%</c:formatCode>
                <c:ptCount val="3"/>
                <c:pt idx="0">
                  <c:v>6.5052538157577694E-2</c:v>
                </c:pt>
                <c:pt idx="1">
                  <c:v>6.136776012204985E-2</c:v>
                </c:pt>
                <c:pt idx="2">
                  <c:v>5.5682112638498246E-2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91B-4143-8D10-BCDBD98CA032}"/>
            </c:ext>
          </c:extLst>
        </c:ser>
        <c:ser>
          <c:idx val="3"/>
          <c:order val="3"/>
          <c:tx>
            <c:strRef>
              <c:f>工作表2!$W$22</c:f>
              <c:strCache>
                <c:ptCount val="1"/>
                <c:pt idx="0">
                  <c:v>PRC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工作表2!$S$23:$S$25</c:f>
              <c:numCache>
                <c:formatCode>General</c:formatCode>
                <c:ptCount val="3"/>
                <c:pt idx="0">
                  <c:v>2015</c:v>
                </c:pt>
                <c:pt idx="1">
                  <c:v>2023</c:v>
                </c:pt>
                <c:pt idx="2">
                  <c:v>2030</c:v>
                </c:pt>
              </c:numCache>
            </c:numRef>
          </c:cat>
          <c:val>
            <c:numRef>
              <c:f>工作表2!$W$23:$W$25</c:f>
              <c:numCache>
                <c:formatCode>0%</c:formatCode>
                <c:ptCount val="3"/>
                <c:pt idx="0">
                  <c:v>0.18701264343652679</c:v>
                </c:pt>
                <c:pt idx="1">
                  <c:v>0.20026373477918227</c:v>
                </c:pt>
                <c:pt idx="2">
                  <c:v>0.21816721141671802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91B-4143-8D10-BCDBD98CA032}"/>
            </c:ext>
          </c:extLst>
        </c:ser>
        <c:ser>
          <c:idx val="4"/>
          <c:order val="4"/>
          <c:tx>
            <c:strRef>
              <c:f>工作表2!$X$22</c:f>
              <c:strCache>
                <c:ptCount val="1"/>
                <c:pt idx="0">
                  <c:v>EU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工作表2!$S$23:$S$25</c:f>
              <c:numCache>
                <c:formatCode>General</c:formatCode>
                <c:ptCount val="3"/>
                <c:pt idx="0">
                  <c:v>2015</c:v>
                </c:pt>
                <c:pt idx="1">
                  <c:v>2023</c:v>
                </c:pt>
                <c:pt idx="2">
                  <c:v>2030</c:v>
                </c:pt>
              </c:numCache>
            </c:numRef>
          </c:cat>
          <c:val>
            <c:numRef>
              <c:f>工作表2!$X$23:$X$25</c:f>
              <c:numCache>
                <c:formatCode>0%</c:formatCode>
                <c:ptCount val="3"/>
                <c:pt idx="0">
                  <c:v>0.22382554981963779</c:v>
                </c:pt>
                <c:pt idx="1">
                  <c:v>0.21315402814434625</c:v>
                </c:pt>
                <c:pt idx="2">
                  <c:v>0.19752781104393896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91B-4143-8D10-BCDBD98CA032}"/>
            </c:ext>
          </c:extLst>
        </c:ser>
        <c:ser>
          <c:idx val="5"/>
          <c:order val="5"/>
          <c:tx>
            <c:strRef>
              <c:f>工作表2!$Y$22</c:f>
              <c:strCache>
                <c:ptCount val="1"/>
                <c:pt idx="0">
                  <c:v>APAC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工作表2!$S$23:$S$25</c:f>
              <c:numCache>
                <c:formatCode>General</c:formatCode>
                <c:ptCount val="3"/>
                <c:pt idx="0">
                  <c:v>2015</c:v>
                </c:pt>
                <c:pt idx="1">
                  <c:v>2023</c:v>
                </c:pt>
                <c:pt idx="2">
                  <c:v>2030</c:v>
                </c:pt>
              </c:numCache>
            </c:numRef>
          </c:cat>
          <c:val>
            <c:numRef>
              <c:f>工作表2!$Y$23:$Y$25</c:f>
              <c:numCache>
                <c:formatCode>0%</c:formatCode>
                <c:ptCount val="3"/>
                <c:pt idx="0">
                  <c:v>0.16494486173406403</c:v>
                </c:pt>
                <c:pt idx="1">
                  <c:v>0.17328384764106569</c:v>
                </c:pt>
                <c:pt idx="2">
                  <c:v>0.18649077855156357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91B-4143-8D10-BCDBD98CA032}"/>
            </c:ext>
          </c:extLst>
        </c:ser>
        <c:ser>
          <c:idx val="6"/>
          <c:order val="6"/>
          <c:tx>
            <c:strRef>
              <c:f>工作表2!$Z$22</c:f>
              <c:strCache>
                <c:ptCount val="1"/>
                <c:pt idx="0">
                  <c:v>LATAM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工作表2!$S$23:$S$25</c:f>
              <c:numCache>
                <c:formatCode>General</c:formatCode>
                <c:ptCount val="3"/>
                <c:pt idx="0">
                  <c:v>2015</c:v>
                </c:pt>
                <c:pt idx="1">
                  <c:v>2023</c:v>
                </c:pt>
                <c:pt idx="2">
                  <c:v>2030</c:v>
                </c:pt>
              </c:numCache>
            </c:numRef>
          </c:cat>
          <c:val>
            <c:numRef>
              <c:f>工作表2!$Z$23:$Z$25</c:f>
              <c:numCache>
                <c:formatCode>0%</c:formatCode>
                <c:ptCount val="3"/>
                <c:pt idx="0">
                  <c:v>7.0948264429874272E-2</c:v>
                </c:pt>
                <c:pt idx="1">
                  <c:v>7.1492201552887463E-2</c:v>
                </c:pt>
                <c:pt idx="2">
                  <c:v>7.2767216009619051E-2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91B-4143-8D10-BCDBD98CA032}"/>
            </c:ext>
          </c:extLst>
        </c:ser>
        <c:ser>
          <c:idx val="7"/>
          <c:order val="7"/>
          <c:tx>
            <c:strRef>
              <c:f>工作表2!$AA$22</c:f>
              <c:strCache>
                <c:ptCount val="1"/>
                <c:pt idx="0">
                  <c:v>ME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工作表2!$S$23:$S$25</c:f>
              <c:numCache>
                <c:formatCode>General</c:formatCode>
                <c:ptCount val="3"/>
                <c:pt idx="0">
                  <c:v>2015</c:v>
                </c:pt>
                <c:pt idx="1">
                  <c:v>2023</c:v>
                </c:pt>
                <c:pt idx="2">
                  <c:v>2030</c:v>
                </c:pt>
              </c:numCache>
            </c:numRef>
          </c:cat>
          <c:val>
            <c:numRef>
              <c:f>工作表2!$AA$23:$AA$25</c:f>
              <c:numCache>
                <c:formatCode>0%</c:formatCode>
                <c:ptCount val="3"/>
                <c:pt idx="0">
                  <c:v>3.288575002405527E-2</c:v>
                </c:pt>
                <c:pt idx="1">
                  <c:v>3.2747760782181431E-2</c:v>
                </c:pt>
                <c:pt idx="2">
                  <c:v>3.2568128317428412E-2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91B-4143-8D10-BCDBD98CA032}"/>
            </c:ext>
          </c:extLst>
        </c:ser>
        <c:ser>
          <c:idx val="8"/>
          <c:order val="8"/>
          <c:tx>
            <c:strRef>
              <c:f>工作表2!$AB$22</c:f>
              <c:strCache>
                <c:ptCount val="1"/>
                <c:pt idx="0">
                  <c:v>AFR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工作表2!$S$23:$S$25</c:f>
              <c:numCache>
                <c:formatCode>General</c:formatCode>
                <c:ptCount val="3"/>
                <c:pt idx="0">
                  <c:v>2015</c:v>
                </c:pt>
                <c:pt idx="1">
                  <c:v>2023</c:v>
                </c:pt>
                <c:pt idx="2">
                  <c:v>2030</c:v>
                </c:pt>
              </c:numCache>
            </c:numRef>
          </c:cat>
          <c:val>
            <c:numRef>
              <c:f>工作表2!$AB$23:$AB$25</c:f>
              <c:numCache>
                <c:formatCode>0%</c:formatCode>
                <c:ptCount val="3"/>
                <c:pt idx="0">
                  <c:v>2.144923137997392E-2</c:v>
                </c:pt>
                <c:pt idx="1">
                  <c:v>2.1083233222887392E-2</c:v>
                </c:pt>
                <c:pt idx="2">
                  <c:v>2.0463421999173278E-2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91B-4143-8D10-BCDBD98CA0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41398399"/>
        <c:axId val="1541399839"/>
      </c:barChart>
      <c:catAx>
        <c:axId val="15413983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541399839"/>
        <c:crosses val="autoZero"/>
        <c:auto val="1"/>
        <c:lblAlgn val="ctr"/>
        <c:lblOffset val="100"/>
        <c:noMultiLvlLbl val="0"/>
      </c:catAx>
      <c:valAx>
        <c:axId val="15413998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5413983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zh-TW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'Pre-survey'!$B$32</c:f>
              <c:strCache>
                <c:ptCount val="1"/>
                <c:pt idx="0">
                  <c:v>Yes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9001084557967846E-3"/>
                  <c:y val="-0.2489836202946577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3E1-4613-8ABF-C997DB8504D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'Pre-survey'!$C$31</c:f>
              <c:strCache>
                <c:ptCount val="1"/>
                <c:pt idx="0">
                  <c:v>Pre-survey completed</c:v>
                </c:pt>
              </c:strCache>
            </c:strRef>
          </c:cat>
          <c:val>
            <c:numRef>
              <c:f>'Pre-survey'!$C$32</c:f>
              <c:numCache>
                <c:formatCode>General</c:formatCode>
                <c:ptCount val="1"/>
                <c:pt idx="0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E1-4613-8ABF-C997DB8504D2}"/>
            </c:ext>
          </c:extLst>
        </c:ser>
        <c:ser>
          <c:idx val="1"/>
          <c:order val="1"/>
          <c:tx>
            <c:strRef>
              <c:f>'Pre-survey'!$B$33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53E1-4613-8ABF-C997DB8504D2}"/>
              </c:ext>
            </c:extLst>
          </c:dPt>
          <c:dLbls>
            <c:dLbl>
              <c:idx val="0"/>
              <c:layout>
                <c:manualLayout>
                  <c:x val="-1.9001084557968195E-3"/>
                  <c:y val="-0.27032507346277118"/>
                </c:manualLayout>
              </c:layout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3E1-4613-8ABF-C997DB8504D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'Pre-survey'!$C$31</c:f>
              <c:strCache>
                <c:ptCount val="1"/>
                <c:pt idx="0">
                  <c:v>Pre-survey completed</c:v>
                </c:pt>
              </c:strCache>
            </c:strRef>
          </c:cat>
          <c:val>
            <c:numRef>
              <c:f>'Pre-survey'!$C$33</c:f>
              <c:numCache>
                <c:formatCode>General</c:formatCode>
                <c:ptCount val="1"/>
                <c:pt idx="0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3E1-4613-8ABF-C997DB8504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overlap val="100"/>
        <c:axId val="1558867711"/>
        <c:axId val="1639744239"/>
      </c:barChart>
      <c:catAx>
        <c:axId val="1558867711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39744239"/>
        <c:crosses val="autoZero"/>
        <c:auto val="1"/>
        <c:lblAlgn val="ctr"/>
        <c:lblOffset val="100"/>
        <c:noMultiLvlLbl val="0"/>
      </c:catAx>
      <c:valAx>
        <c:axId val="163974423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5588677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/>
      </a:pPr>
      <a:endParaRPr lang="zh-TW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'Pre-survey'!$C$18</c:f>
              <c:strCache>
                <c:ptCount val="1"/>
                <c:pt idx="0">
                  <c:v>Adopted IEC 60879 std.</c:v>
                </c:pt>
              </c:strCache>
            </c:strRef>
          </c:tx>
          <c:spPr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c:spPr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DB3-4E2F-8C60-2D883E1EA208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DB3-4E2F-8C60-2D883E1EA208}"/>
              </c:ext>
            </c:extLst>
          </c:dPt>
          <c:dLbls>
            <c:dLbl>
              <c:idx val="0"/>
              <c:layout>
                <c:manualLayout>
                  <c:x val="0.10774899975276744"/>
                  <c:y val="-0.3283449072998106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DB3-4E2F-8C60-2D883E1EA208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DB3-4E2F-8C60-2D883E1EA20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'Pre-survey'!$B$19:$B$20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'Pre-survey'!$C$19:$C$20</c:f>
              <c:numCache>
                <c:formatCode>General</c:formatCode>
                <c:ptCount val="2"/>
                <c:pt idx="0">
                  <c:v>4</c:v>
                </c:pt>
                <c:pt idx="1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DB3-4E2F-8C60-2D883E1EA2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1800"/>
      </a:pPr>
      <a:endParaRPr lang="zh-TW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'Pre-survey'!$C$22</c:f>
              <c:strCache>
                <c:ptCount val="1"/>
                <c:pt idx="0">
                  <c:v>Mandatory Measures for Electric Fan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c:spPr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28E-4926-96A6-192859D08ABF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28E-4926-96A6-192859D08ABF}"/>
              </c:ext>
            </c:extLst>
          </c:dPt>
          <c:dLbls>
            <c:dLbl>
              <c:idx val="0"/>
              <c:layout>
                <c:manualLayout>
                  <c:x val="0.12480180769949521"/>
                  <c:y val="-0.4206905876586610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245978988714357"/>
                      <c:h val="0.2144276508243873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28E-4926-96A6-192859D08ABF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28E-4926-96A6-192859D08AB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'Pre-survey'!$B$23:$B$24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'Pre-survey'!$C$23:$C$24</c:f>
              <c:numCache>
                <c:formatCode>General</c:formatCode>
                <c:ptCount val="2"/>
                <c:pt idx="0">
                  <c:v>5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28E-4926-96A6-192859D08A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1800"/>
      </a:pPr>
      <a:endParaRPr lang="zh-TW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'Pre-survey'!$C$26</c:f>
              <c:strCache>
                <c:ptCount val="1"/>
                <c:pt idx="0">
                  <c:v>Voluntary Measures for Electric Fan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c:spPr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8A0-4C28-8F58-4F436E99F08B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8A0-4C28-8F58-4F436E99F08B}"/>
              </c:ext>
            </c:extLst>
          </c:dPt>
          <c:dLbls>
            <c:dLbl>
              <c:idx val="0"/>
              <c:layout>
                <c:manualLayout>
                  <c:x val="0.14436553508438987"/>
                  <c:y val="-0.1862045136919868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8A0-4C28-8F58-4F436E99F08B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8A0-4C28-8F58-4F436E99F0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'Pre-survey'!$B$27:$B$28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'Pre-survey'!$C$27:$C$28</c:f>
              <c:numCache>
                <c:formatCode>General</c:formatCode>
                <c:ptCount val="2"/>
                <c:pt idx="0">
                  <c:v>3</c:v>
                </c:pt>
                <c:pt idx="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8A0-4C28-8F58-4F436E99F0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 sz="1800"/>
      </a:pPr>
      <a:endParaRPr lang="zh-TW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APEC!$A$24</c:f>
              <c:strCache>
                <c:ptCount val="1"/>
                <c:pt idx="0">
                  <c:v>Yes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200" b="0" i="0" u="none" strike="noStrike" kern="1200" baseline="0">
                    <a:solidFill>
                      <a:schemeClr val="tx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zh-TW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APEC!$B$23:$D$23</c:f>
              <c:strCache>
                <c:ptCount val="3"/>
                <c:pt idx="0">
                  <c:v>Adopted IEC Std.</c:v>
                </c:pt>
                <c:pt idx="1">
                  <c:v>Mandatory Measures</c:v>
                </c:pt>
                <c:pt idx="2">
                  <c:v>Voluntary Measures </c:v>
                </c:pt>
              </c:strCache>
            </c:strRef>
          </c:cat>
          <c:val>
            <c:numRef>
              <c:f>APEC!$B$24:$D$24</c:f>
              <c:numCache>
                <c:formatCode>General</c:formatCode>
                <c:ptCount val="3"/>
                <c:pt idx="0">
                  <c:v>5</c:v>
                </c:pt>
                <c:pt idx="1">
                  <c:v>10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ED-42E3-A102-AE6C5C166390}"/>
            </c:ext>
          </c:extLst>
        </c:ser>
        <c:ser>
          <c:idx val="1"/>
          <c:order val="1"/>
          <c:tx>
            <c:strRef>
              <c:f>APEC!$A$25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accent2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zh-TW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APEC!$B$23:$D$23</c:f>
              <c:strCache>
                <c:ptCount val="3"/>
                <c:pt idx="0">
                  <c:v>Adopted IEC Std.</c:v>
                </c:pt>
                <c:pt idx="1">
                  <c:v>Mandatory Measures</c:v>
                </c:pt>
                <c:pt idx="2">
                  <c:v>Voluntary Measures </c:v>
                </c:pt>
              </c:strCache>
            </c:strRef>
          </c:cat>
          <c:val>
            <c:numRef>
              <c:f>APEC!$B$25:$D$25</c:f>
              <c:numCache>
                <c:formatCode>General</c:formatCode>
                <c:ptCount val="3"/>
                <c:pt idx="0">
                  <c:v>16</c:v>
                </c:pt>
                <c:pt idx="1">
                  <c:v>11</c:v>
                </c:pt>
                <c:pt idx="2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5ED-42E3-A102-AE6C5C1663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6337232"/>
        <c:axId val="176331952"/>
      </c:barChart>
      <c:catAx>
        <c:axId val="176337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zh-TW"/>
          </a:p>
        </c:txPr>
        <c:crossAx val="176331952"/>
        <c:crosses val="autoZero"/>
        <c:auto val="1"/>
        <c:lblAlgn val="ctr"/>
        <c:lblOffset val="100"/>
        <c:noMultiLvlLbl val="0"/>
      </c:catAx>
      <c:valAx>
        <c:axId val="1763319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zh-TW"/>
          </a:p>
        </c:txPr>
        <c:crossAx val="176337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zh-TW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zh-TW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Attendees!$C$3</c:f>
              <c:strCache>
                <c:ptCount val="1"/>
                <c:pt idx="0">
                  <c:v>F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Attendees!$B$4:$B$23</c:f>
              <c:strCache>
                <c:ptCount val="20"/>
                <c:pt idx="0">
                  <c:v>CDA</c:v>
                </c:pt>
                <c:pt idx="1">
                  <c:v>PRC</c:v>
                </c:pt>
                <c:pt idx="2">
                  <c:v>HKC</c:v>
                </c:pt>
                <c:pt idx="3">
                  <c:v>INA</c:v>
                </c:pt>
                <c:pt idx="4">
                  <c:v>ROK</c:v>
                </c:pt>
                <c:pt idx="5">
                  <c:v>MAS</c:v>
                </c:pt>
                <c:pt idx="6">
                  <c:v>MEX</c:v>
                </c:pt>
                <c:pt idx="7">
                  <c:v>PHL</c:v>
                </c:pt>
                <c:pt idx="8">
                  <c:v>CT</c:v>
                </c:pt>
                <c:pt idx="9">
                  <c:v>THA</c:v>
                </c:pt>
                <c:pt idx="10">
                  <c:v>VN</c:v>
                </c:pt>
                <c:pt idx="11">
                  <c:v>IN</c:v>
                </c:pt>
                <c:pt idx="12">
                  <c:v>EWG</c:v>
                </c:pt>
                <c:pt idx="13">
                  <c:v>APEC Secretariat</c:v>
                </c:pt>
                <c:pt idx="14">
                  <c:v>APERC</c:v>
                </c:pt>
                <c:pt idx="15">
                  <c:v>EGEEC</c:v>
                </c:pt>
                <c:pt idx="16">
                  <c:v>EGNRET</c:v>
                </c:pt>
                <c:pt idx="17">
                  <c:v>UNEP</c:v>
                </c:pt>
                <c:pt idx="18">
                  <c:v>IEC</c:v>
                </c:pt>
                <c:pt idx="19">
                  <c:v>IEA</c:v>
                </c:pt>
              </c:strCache>
            </c:strRef>
          </c:cat>
          <c:val>
            <c:numRef>
              <c:f>Attendees!$C$4:$C$23</c:f>
              <c:numCache>
                <c:formatCode>General</c:formatCode>
                <c:ptCount val="20"/>
                <c:pt idx="0">
                  <c:v>1</c:v>
                </c:pt>
                <c:pt idx="4">
                  <c:v>2</c:v>
                </c:pt>
                <c:pt idx="5">
                  <c:v>2</c:v>
                </c:pt>
                <c:pt idx="6">
                  <c:v>1</c:v>
                </c:pt>
                <c:pt idx="7">
                  <c:v>2</c:v>
                </c:pt>
                <c:pt idx="9">
                  <c:v>1</c:v>
                </c:pt>
                <c:pt idx="11">
                  <c:v>1</c:v>
                </c:pt>
                <c:pt idx="12">
                  <c:v>1</c:v>
                </c:pt>
                <c:pt idx="14">
                  <c:v>1</c:v>
                </c:pt>
                <c:pt idx="1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E5-4260-9254-025E1438CA82}"/>
            </c:ext>
          </c:extLst>
        </c:ser>
        <c:ser>
          <c:idx val="1"/>
          <c:order val="1"/>
          <c:tx>
            <c:strRef>
              <c:f>Attendees!$D$3</c:f>
              <c:strCache>
                <c:ptCount val="1"/>
                <c:pt idx="0">
                  <c:v>M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Attendees!$B$4:$B$23</c:f>
              <c:strCache>
                <c:ptCount val="20"/>
                <c:pt idx="0">
                  <c:v>CDA</c:v>
                </c:pt>
                <c:pt idx="1">
                  <c:v>PRC</c:v>
                </c:pt>
                <c:pt idx="2">
                  <c:v>HKC</c:v>
                </c:pt>
                <c:pt idx="3">
                  <c:v>INA</c:v>
                </c:pt>
                <c:pt idx="4">
                  <c:v>ROK</c:v>
                </c:pt>
                <c:pt idx="5">
                  <c:v>MAS</c:v>
                </c:pt>
                <c:pt idx="6">
                  <c:v>MEX</c:v>
                </c:pt>
                <c:pt idx="7">
                  <c:v>PHL</c:v>
                </c:pt>
                <c:pt idx="8">
                  <c:v>CT</c:v>
                </c:pt>
                <c:pt idx="9">
                  <c:v>THA</c:v>
                </c:pt>
                <c:pt idx="10">
                  <c:v>VN</c:v>
                </c:pt>
                <c:pt idx="11">
                  <c:v>IN</c:v>
                </c:pt>
                <c:pt idx="12">
                  <c:v>EWG</c:v>
                </c:pt>
                <c:pt idx="13">
                  <c:v>APEC Secretariat</c:v>
                </c:pt>
                <c:pt idx="14">
                  <c:v>APERC</c:v>
                </c:pt>
                <c:pt idx="15">
                  <c:v>EGEEC</c:v>
                </c:pt>
                <c:pt idx="16">
                  <c:v>EGNRET</c:v>
                </c:pt>
                <c:pt idx="17">
                  <c:v>UNEP</c:v>
                </c:pt>
                <c:pt idx="18">
                  <c:v>IEC</c:v>
                </c:pt>
                <c:pt idx="19">
                  <c:v>IEA</c:v>
                </c:pt>
              </c:strCache>
            </c:strRef>
          </c:cat>
          <c:val>
            <c:numRef>
              <c:f>Attendees!$D$4:$D$23</c:f>
              <c:numCache>
                <c:formatCode>General</c:formatCode>
                <c:ptCount val="20"/>
                <c:pt idx="1">
                  <c:v>2</c:v>
                </c:pt>
                <c:pt idx="2">
                  <c:v>1</c:v>
                </c:pt>
                <c:pt idx="3">
                  <c:v>1</c:v>
                </c:pt>
                <c:pt idx="4">
                  <c:v>2</c:v>
                </c:pt>
                <c:pt idx="5">
                  <c:v>1</c:v>
                </c:pt>
                <c:pt idx="8">
                  <c:v>5</c:v>
                </c:pt>
                <c:pt idx="9">
                  <c:v>3</c:v>
                </c:pt>
                <c:pt idx="10">
                  <c:v>1</c:v>
                </c:pt>
                <c:pt idx="12">
                  <c:v>2</c:v>
                </c:pt>
                <c:pt idx="13">
                  <c:v>1</c:v>
                </c:pt>
                <c:pt idx="14">
                  <c:v>2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E5-4260-9254-025E1438CA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overlap val="100"/>
        <c:axId val="829887736"/>
        <c:axId val="829888456"/>
      </c:barChart>
      <c:catAx>
        <c:axId val="82988773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zh-TW"/>
          </a:p>
        </c:txPr>
        <c:crossAx val="829888456"/>
        <c:crosses val="autoZero"/>
        <c:auto val="1"/>
        <c:lblAlgn val="ctr"/>
        <c:lblOffset val="100"/>
        <c:noMultiLvlLbl val="0"/>
      </c:catAx>
      <c:valAx>
        <c:axId val="829888456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zh-TW"/>
          </a:p>
        </c:txPr>
        <c:crossAx val="829887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zh-TW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Speakers!$C$4</c:f>
              <c:strCache>
                <c:ptCount val="1"/>
                <c:pt idx="0">
                  <c:v>F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Speakers!$B$5:$B$11</c:f>
              <c:strCache>
                <c:ptCount val="7"/>
                <c:pt idx="0">
                  <c:v>PRC</c:v>
                </c:pt>
                <c:pt idx="1">
                  <c:v>INA</c:v>
                </c:pt>
                <c:pt idx="2">
                  <c:v>CT</c:v>
                </c:pt>
                <c:pt idx="3">
                  <c:v>THA</c:v>
                </c:pt>
                <c:pt idx="4">
                  <c:v>IN</c:v>
                </c:pt>
                <c:pt idx="5">
                  <c:v>IEC</c:v>
                </c:pt>
                <c:pt idx="6">
                  <c:v>IEA</c:v>
                </c:pt>
              </c:strCache>
            </c:strRef>
          </c:cat>
          <c:val>
            <c:numRef>
              <c:f>Speakers!$C$5:$C$11</c:f>
              <c:numCache>
                <c:formatCode>General</c:formatCode>
                <c:ptCount val="7"/>
                <c:pt idx="4">
                  <c:v>1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08-4806-BB02-58F1B661623C}"/>
            </c:ext>
          </c:extLst>
        </c:ser>
        <c:ser>
          <c:idx val="1"/>
          <c:order val="1"/>
          <c:tx>
            <c:strRef>
              <c:f>Speakers!$D$4</c:f>
              <c:strCache>
                <c:ptCount val="1"/>
                <c:pt idx="0">
                  <c:v>M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Speakers!$B$5:$B$11</c:f>
              <c:strCache>
                <c:ptCount val="7"/>
                <c:pt idx="0">
                  <c:v>PRC</c:v>
                </c:pt>
                <c:pt idx="1">
                  <c:v>INA</c:v>
                </c:pt>
                <c:pt idx="2">
                  <c:v>CT</c:v>
                </c:pt>
                <c:pt idx="3">
                  <c:v>THA</c:v>
                </c:pt>
                <c:pt idx="4">
                  <c:v>IN</c:v>
                </c:pt>
                <c:pt idx="5">
                  <c:v>IEC</c:v>
                </c:pt>
                <c:pt idx="6">
                  <c:v>IEA</c:v>
                </c:pt>
              </c:strCache>
            </c:strRef>
          </c:cat>
          <c:val>
            <c:numRef>
              <c:f>Speakers!$D$5:$D$11</c:f>
              <c:numCache>
                <c:formatCode>General</c:formatCode>
                <c:ptCount val="7"/>
                <c:pt idx="0">
                  <c:v>1</c:v>
                </c:pt>
                <c:pt idx="1">
                  <c:v>1</c:v>
                </c:pt>
                <c:pt idx="2">
                  <c:v>2</c:v>
                </c:pt>
                <c:pt idx="3">
                  <c:v>1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C08-4806-BB02-58F1B66162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overlap val="100"/>
        <c:axId val="829887736"/>
        <c:axId val="829888456"/>
      </c:barChart>
      <c:catAx>
        <c:axId val="829887736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zh-TW"/>
          </a:p>
        </c:txPr>
        <c:crossAx val="829888456"/>
        <c:crosses val="autoZero"/>
        <c:auto val="1"/>
        <c:lblAlgn val="ctr"/>
        <c:lblOffset val="100"/>
        <c:noMultiLvlLbl val="0"/>
      </c:catAx>
      <c:valAx>
        <c:axId val="829888456"/>
        <c:scaling>
          <c:orientation val="minMax"/>
          <c:max val="3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zh-TW"/>
          </a:p>
        </c:txPr>
        <c:crossAx val="82988773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49787" cy="4986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55838" y="0"/>
            <a:ext cx="2949787" cy="4986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422275" y="1243013"/>
            <a:ext cx="5962650" cy="3354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40647"/>
            <a:ext cx="2949787" cy="49869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:notes"/>
          <p:cNvSpPr/>
          <p:nvPr>
            <p:ph idx="2" type="sldImg"/>
          </p:nvPr>
        </p:nvSpPr>
        <p:spPr>
          <a:xfrm>
            <a:off x="422275" y="1243013"/>
            <a:ext cx="5962650" cy="3354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" name="Google Shape;35;p1:notes"/>
          <p:cNvSpPr txBox="1"/>
          <p:nvPr>
            <p:ph idx="1" type="body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" name="Google Shape;36;p1:notes"/>
          <p:cNvSpPr txBox="1"/>
          <p:nvPr>
            <p:ph idx="12" type="sldNum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0:notes"/>
          <p:cNvSpPr/>
          <p:nvPr>
            <p:ph idx="2" type="sldImg"/>
          </p:nvPr>
        </p:nvSpPr>
        <p:spPr>
          <a:xfrm>
            <a:off x="422275" y="1243013"/>
            <a:ext cx="5962650" cy="3354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" name="Google Shape;134;p10:notes"/>
          <p:cNvSpPr txBox="1"/>
          <p:nvPr>
            <p:ph idx="1" type="body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10:notes"/>
          <p:cNvSpPr txBox="1"/>
          <p:nvPr>
            <p:ph idx="12" type="sldNum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1:notes"/>
          <p:cNvSpPr txBox="1"/>
          <p:nvPr>
            <p:ph idx="1" type="body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1:notes"/>
          <p:cNvSpPr/>
          <p:nvPr>
            <p:ph idx="2" type="sldImg"/>
          </p:nvPr>
        </p:nvSpPr>
        <p:spPr>
          <a:xfrm>
            <a:off x="422275" y="1243013"/>
            <a:ext cx="5962650" cy="3354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2:notes"/>
          <p:cNvSpPr/>
          <p:nvPr>
            <p:ph idx="2" type="sldImg"/>
          </p:nvPr>
        </p:nvSpPr>
        <p:spPr>
          <a:xfrm>
            <a:off x="422275" y="1243013"/>
            <a:ext cx="5962650" cy="3354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" name="Google Shape;152;p12:notes"/>
          <p:cNvSpPr txBox="1"/>
          <p:nvPr>
            <p:ph idx="1" type="body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2:notes"/>
          <p:cNvSpPr txBox="1"/>
          <p:nvPr>
            <p:ph idx="12" type="sldNum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3:notes"/>
          <p:cNvSpPr/>
          <p:nvPr>
            <p:ph idx="2" type="sldImg"/>
          </p:nvPr>
        </p:nvSpPr>
        <p:spPr>
          <a:xfrm>
            <a:off x="422275" y="1243013"/>
            <a:ext cx="5962650" cy="3354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" name="Google Shape;167;p13:notes"/>
          <p:cNvSpPr txBox="1"/>
          <p:nvPr>
            <p:ph idx="1" type="body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13:notes"/>
          <p:cNvSpPr txBox="1"/>
          <p:nvPr>
            <p:ph idx="12" type="sldNum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4:notes"/>
          <p:cNvSpPr txBox="1"/>
          <p:nvPr>
            <p:ph idx="1" type="body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14:notes"/>
          <p:cNvSpPr/>
          <p:nvPr>
            <p:ph idx="2" type="sldImg"/>
          </p:nvPr>
        </p:nvSpPr>
        <p:spPr>
          <a:xfrm>
            <a:off x="422275" y="1243013"/>
            <a:ext cx="5962650" cy="3354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5:notes"/>
          <p:cNvSpPr/>
          <p:nvPr>
            <p:ph idx="2" type="sldImg"/>
          </p:nvPr>
        </p:nvSpPr>
        <p:spPr>
          <a:xfrm>
            <a:off x="422275" y="1243013"/>
            <a:ext cx="5962650" cy="3354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1" name="Google Shape;191;p15:notes"/>
          <p:cNvSpPr txBox="1"/>
          <p:nvPr>
            <p:ph idx="1" type="body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15:notes"/>
          <p:cNvSpPr txBox="1"/>
          <p:nvPr>
            <p:ph idx="12" type="sldNum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6:notes"/>
          <p:cNvSpPr txBox="1"/>
          <p:nvPr>
            <p:ph idx="1" type="body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16:notes"/>
          <p:cNvSpPr/>
          <p:nvPr>
            <p:ph idx="2" type="sldImg"/>
          </p:nvPr>
        </p:nvSpPr>
        <p:spPr>
          <a:xfrm>
            <a:off x="422275" y="1243013"/>
            <a:ext cx="5962650" cy="3354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7:notes"/>
          <p:cNvSpPr/>
          <p:nvPr>
            <p:ph idx="2" type="sldImg"/>
          </p:nvPr>
        </p:nvSpPr>
        <p:spPr>
          <a:xfrm>
            <a:off x="422275" y="1243013"/>
            <a:ext cx="5962650" cy="3354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7" name="Google Shape;207;p17:notes"/>
          <p:cNvSpPr txBox="1"/>
          <p:nvPr>
            <p:ph idx="1" type="body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7:notes"/>
          <p:cNvSpPr txBox="1"/>
          <p:nvPr>
            <p:ph idx="12" type="sldNum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8:notes"/>
          <p:cNvSpPr txBox="1"/>
          <p:nvPr>
            <p:ph idx="1" type="body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18:notes"/>
          <p:cNvSpPr/>
          <p:nvPr>
            <p:ph idx="2" type="sldImg"/>
          </p:nvPr>
        </p:nvSpPr>
        <p:spPr>
          <a:xfrm>
            <a:off x="422275" y="1243013"/>
            <a:ext cx="5962650" cy="3354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9:notes"/>
          <p:cNvSpPr txBox="1"/>
          <p:nvPr>
            <p:ph idx="1" type="body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19:notes"/>
          <p:cNvSpPr/>
          <p:nvPr>
            <p:ph idx="2" type="sldImg"/>
          </p:nvPr>
        </p:nvSpPr>
        <p:spPr>
          <a:xfrm>
            <a:off x="422275" y="1243013"/>
            <a:ext cx="5962650" cy="3354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:notes"/>
          <p:cNvSpPr/>
          <p:nvPr>
            <p:ph idx="2" type="sldImg"/>
          </p:nvPr>
        </p:nvSpPr>
        <p:spPr>
          <a:xfrm>
            <a:off x="422275" y="1243013"/>
            <a:ext cx="5962650" cy="3354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" name="Google Shape;48;p2:notes"/>
          <p:cNvSpPr txBox="1"/>
          <p:nvPr>
            <p:ph idx="1" type="body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2:notes"/>
          <p:cNvSpPr txBox="1"/>
          <p:nvPr>
            <p:ph idx="12" type="sldNum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0:notes"/>
          <p:cNvSpPr txBox="1"/>
          <p:nvPr>
            <p:ph idx="1" type="body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20:notes"/>
          <p:cNvSpPr/>
          <p:nvPr>
            <p:ph idx="2" type="sldImg"/>
          </p:nvPr>
        </p:nvSpPr>
        <p:spPr>
          <a:xfrm>
            <a:off x="422275" y="1243013"/>
            <a:ext cx="5962650" cy="3354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1:notes"/>
          <p:cNvSpPr/>
          <p:nvPr>
            <p:ph idx="2" type="sldImg"/>
          </p:nvPr>
        </p:nvSpPr>
        <p:spPr>
          <a:xfrm>
            <a:off x="422275" y="1243013"/>
            <a:ext cx="5962650" cy="3354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3" name="Google Shape;233;p21:notes"/>
          <p:cNvSpPr txBox="1"/>
          <p:nvPr>
            <p:ph idx="1" type="body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21:notes"/>
          <p:cNvSpPr txBox="1"/>
          <p:nvPr>
            <p:ph idx="12" type="sldNum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2:notes"/>
          <p:cNvSpPr txBox="1"/>
          <p:nvPr>
            <p:ph idx="1" type="body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22:notes"/>
          <p:cNvSpPr/>
          <p:nvPr>
            <p:ph idx="2" type="sldImg"/>
          </p:nvPr>
        </p:nvSpPr>
        <p:spPr>
          <a:xfrm>
            <a:off x="422275" y="1243013"/>
            <a:ext cx="5962650" cy="3354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3:notes"/>
          <p:cNvSpPr txBox="1"/>
          <p:nvPr>
            <p:ph idx="1" type="body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23:notes"/>
          <p:cNvSpPr/>
          <p:nvPr>
            <p:ph idx="2" type="sldImg"/>
          </p:nvPr>
        </p:nvSpPr>
        <p:spPr>
          <a:xfrm>
            <a:off x="422275" y="1243013"/>
            <a:ext cx="5962650" cy="3354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:notes"/>
          <p:cNvSpPr/>
          <p:nvPr>
            <p:ph idx="2" type="sldImg"/>
          </p:nvPr>
        </p:nvSpPr>
        <p:spPr>
          <a:xfrm>
            <a:off x="422275" y="1243013"/>
            <a:ext cx="5962650" cy="3354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" name="Google Shape;56;p3:notes"/>
          <p:cNvSpPr txBox="1"/>
          <p:nvPr>
            <p:ph idx="1" type="body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3:notes"/>
          <p:cNvSpPr txBox="1"/>
          <p:nvPr>
            <p:ph idx="12" type="sldNum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:notes"/>
          <p:cNvSpPr txBox="1"/>
          <p:nvPr>
            <p:ph idx="1" type="body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4:notes"/>
          <p:cNvSpPr/>
          <p:nvPr>
            <p:ph idx="2" type="sldImg"/>
          </p:nvPr>
        </p:nvSpPr>
        <p:spPr>
          <a:xfrm>
            <a:off x="422275" y="1243013"/>
            <a:ext cx="5962650" cy="3354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5:notes"/>
          <p:cNvSpPr txBox="1"/>
          <p:nvPr>
            <p:ph idx="1" type="body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5:notes"/>
          <p:cNvSpPr/>
          <p:nvPr>
            <p:ph idx="2" type="sldImg"/>
          </p:nvPr>
        </p:nvSpPr>
        <p:spPr>
          <a:xfrm>
            <a:off x="422275" y="1243013"/>
            <a:ext cx="5962650" cy="3354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6:notes"/>
          <p:cNvSpPr/>
          <p:nvPr>
            <p:ph idx="2" type="sldImg"/>
          </p:nvPr>
        </p:nvSpPr>
        <p:spPr>
          <a:xfrm>
            <a:off x="422275" y="1243013"/>
            <a:ext cx="5962650" cy="3354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6:notes"/>
          <p:cNvSpPr txBox="1"/>
          <p:nvPr>
            <p:ph idx="1" type="body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6:notes"/>
          <p:cNvSpPr txBox="1"/>
          <p:nvPr>
            <p:ph idx="12" type="sldNum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7:notes"/>
          <p:cNvSpPr txBox="1"/>
          <p:nvPr>
            <p:ph idx="1" type="body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7:notes"/>
          <p:cNvSpPr/>
          <p:nvPr>
            <p:ph idx="2" type="sldImg"/>
          </p:nvPr>
        </p:nvSpPr>
        <p:spPr>
          <a:xfrm>
            <a:off x="422275" y="1243013"/>
            <a:ext cx="5962650" cy="3354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8:notes"/>
          <p:cNvSpPr txBox="1"/>
          <p:nvPr>
            <p:ph idx="1" type="body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8:notes"/>
          <p:cNvSpPr/>
          <p:nvPr>
            <p:ph idx="2" type="sldImg"/>
          </p:nvPr>
        </p:nvSpPr>
        <p:spPr>
          <a:xfrm>
            <a:off x="422275" y="1243013"/>
            <a:ext cx="5962650" cy="3354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9:notes"/>
          <p:cNvSpPr/>
          <p:nvPr>
            <p:ph idx="2" type="sldImg"/>
          </p:nvPr>
        </p:nvSpPr>
        <p:spPr>
          <a:xfrm>
            <a:off x="422275" y="1243013"/>
            <a:ext cx="5962650" cy="33543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5" name="Google Shape;125;p9:notes"/>
          <p:cNvSpPr txBox="1"/>
          <p:nvPr>
            <p:ph idx="1" type="body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9:notes"/>
          <p:cNvSpPr txBox="1"/>
          <p:nvPr>
            <p:ph idx="12" type="sldNum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章節標題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0" name="Google Shape;20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物件" type="obj">
  <p:cSld name="OBJEC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6"/>
          <p:cNvSpPr txBox="1"/>
          <p:nvPr>
            <p:ph type="title"/>
          </p:nvPr>
        </p:nvSpPr>
        <p:spPr>
          <a:xfrm>
            <a:off x="330200" y="171450"/>
            <a:ext cx="11518900" cy="761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icrosoft JhengHei"/>
              <a:buNone/>
              <a:defRPr sz="3600"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6"/>
          <p:cNvSpPr txBox="1"/>
          <p:nvPr>
            <p:ph idx="1" type="body"/>
          </p:nvPr>
        </p:nvSpPr>
        <p:spPr>
          <a:xfrm>
            <a:off x="330200" y="1244600"/>
            <a:ext cx="11518900" cy="5257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JhengHei"/>
                <a:ea typeface="Microsoft JhengHei"/>
                <a:cs typeface="Microsoft JhengHei"/>
                <a:sym typeface="Microsoft JhengHei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自訂版面配置">
  <p:cSld name="3_自訂版面配置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p24"/>
          <p:cNvSpPr/>
          <p:nvPr/>
        </p:nvSpPr>
        <p:spPr>
          <a:xfrm>
            <a:off x="0" y="6531429"/>
            <a:ext cx="12192000" cy="326571"/>
          </a:xfrm>
          <a:prstGeom prst="rect">
            <a:avLst/>
          </a:prstGeom>
          <a:solidFill>
            <a:schemeClr val="accent5"/>
          </a:solidFill>
          <a:ln cap="flat" cmpd="sng" w="1270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亞太經濟合作會議- 維基百科，自由的百科全書" id="16" name="Google Shape;16;p24"/>
          <p:cNvPicPr preferRelativeResize="0"/>
          <p:nvPr/>
        </p:nvPicPr>
        <p:blipFill rotWithShape="1">
          <a:blip r:embed="rId1">
            <a:alphaModFix amt="10000"/>
          </a:blip>
          <a:srcRect b="0" l="0" r="0" t="0"/>
          <a:stretch/>
        </p:blipFill>
        <p:spPr>
          <a:xfrm>
            <a:off x="62441" y="322263"/>
            <a:ext cx="12036425" cy="6127634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chart" Target="../charts/chart8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chart" Target="../charts/chart9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chart" Target="../charts/chart10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chart" Target="../charts/chart1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chart" Target="../charts/chart2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chart" Target="../charts/chart3.xml"/><Relationship Id="rId4" Type="http://schemas.openxmlformats.org/officeDocument/2006/relationships/chart" Target="../charts/chart4.xml"/><Relationship Id="rId9" Type="http://schemas.openxmlformats.org/officeDocument/2006/relationships/image" Target="../media/image4.png"/><Relationship Id="rId5" Type="http://schemas.openxmlformats.org/officeDocument/2006/relationships/chart" Target="../charts/chart5.xml"/><Relationship Id="rId6" Type="http://schemas.openxmlformats.org/officeDocument/2006/relationships/chart" Target="../charts/chart6.xml"/><Relationship Id="rId7" Type="http://schemas.openxmlformats.org/officeDocument/2006/relationships/image" Target="../media/image1.png"/><Relationship Id="rId8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chart" Target="../charts/chart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"/>
          <p:cNvSpPr txBox="1"/>
          <p:nvPr>
            <p:ph type="title"/>
          </p:nvPr>
        </p:nvSpPr>
        <p:spPr>
          <a:xfrm>
            <a:off x="562277" y="2865771"/>
            <a:ext cx="10989128" cy="1053433"/>
          </a:xfrm>
          <a:prstGeom prst="rect">
            <a:avLst/>
          </a:prstGeom>
          <a:solidFill>
            <a:srgbClr val="DAEEF3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None/>
            </a:pPr>
            <a:r>
              <a:rPr b="1" lang="en-US" sz="4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Electric Fans Energy Efficiency Improvement in APEC Region: Review of Experience and Best Practices</a:t>
            </a:r>
            <a:endParaRPr b="1" sz="1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1"/>
          <p:cNvSpPr/>
          <p:nvPr/>
        </p:nvSpPr>
        <p:spPr>
          <a:xfrm>
            <a:off x="347134" y="1376473"/>
            <a:ext cx="1149773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5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Project Update (EWG_206_2024A)</a:t>
            </a:r>
            <a:endParaRPr b="1" i="0" sz="32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1"/>
          <p:cNvSpPr txBox="1"/>
          <p:nvPr>
            <p:ph idx="12" type="sldNum"/>
          </p:nvPr>
        </p:nvSpPr>
        <p:spPr>
          <a:xfrm>
            <a:off x="9110133" y="652289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lt1"/>
                </a:solidFill>
              </a:rPr>
              <a:t>‹#›</a:t>
            </a:fld>
            <a:endParaRPr sz="1800">
              <a:solidFill>
                <a:schemeClr val="lt1"/>
              </a:solidFill>
            </a:endParaRPr>
          </a:p>
        </p:txBody>
      </p:sp>
      <p:sp>
        <p:nvSpPr>
          <p:cNvPr descr="data:image/jpeg;base64,/9j/4AAQSkZJRgABAQAAAQABAAD/2wCEAAkGBwgHBgkIBwgKCgkLDRYPDQwMDRsUFRAWIB0iIiAdHx8kKDQsJCYxJx8fLT0tMTU3Ojo6Iys/RD84QzQ5OjcBCgoKDQwNGg8PGjclHyU3Nzc3Nzc3Nzc3Nzc3Nzc3Nzc3Nzc3Nzc3Nzc3Nzc3Nzc3Nzc3Nzc3Nzc3Nzc3Nzc3N//AABEIADQAdwMBEQACEQEDEQH/xAAbAAACAwEBAQAAAAAAAAAAAAAABQIDBAYHAf/EAEAQAAEDAwEFBQMIBwkAAAAAAAECAwQABREGEhMhMUEUIlFhcTKBkRUjJJKTobHRBxZCUlSCwSYzNURistLT8P/EABkBAQADAQEAAAAAAAAAAAAAAAABAwQCBf/EAC0RAAICAQIEBAYCAwAAAAAAAAABAgMRBDESEyFBUoGR8AUVMlFxoSNhIkJT/9oADAMBAAIRAxEAPwD3GgCgCgOIlXm93u/yYOmX2WY8MYdfcSCFKzjmQeuQOHQmvRhTTTUp3rLfY8qy/UX3OvTtJR3Zem364/au8H6g/wCunM0PgfvzIdXxLtYvfkTEDWfW6wvqD/hTmaDwP35nDp+Kf9I+/IpnuastMczZMuNJZaIK20IHEfVHD31KWjtfDCLT9/2U2y+J6aPNnJSS3XtHTMvN3a1pdjrwh9HA4zjyP4GvPlFwk4s9qm2N1asjsyFjtptVvREL63tknC1njXJaMKAKAKAKAKAKAKAKAQ6zuE2DZlptkaQ/Mf8Am29w0pe7zzUcDhjp54rRpa4TsXG8JGXV2ThU+BZbLNI2RNiszUYgb9fffUOqz09By91NTe7rHLt2J0mnVFSj37jqs5pCgIOtoebU24kKQsFKknkQelSm08oiUVJYexyWn3FWG+v2OQo9neO8iKV+H3fEedaLpKyKn37niaJvSamWll9L6x9+9v7OwrMe4FAFAFAFAFAFAeZan1PcYf6QosePKdTbmHY7MlseySskkn+U/dXoVUQlQ211648jBbdNXpLbpk+32bdLnrW52dF6kW7s0YKgMsrDfaHdlJAJPPJJ4Z6eRqK4whTGfDnL6/0TOU5WuHFjp0Jt3bUMS86UiXuQuO88l0TG9tGyvBOyVFORnGORo66nCyUOuMYJVlilCM++cim46lvCIerXGbm99EuLaIykqHcQVuDA8sAfCrYUVt15W6eSl3TxZh7PoOLdLvFq11aLW/e37hGnRi44h5I7p2Vnp5pFUyVc6JTUcNFylOF0Y8WUynTGp7jL/SFIjSJLirdIdkMxmz7ILeCCP5R99TdRCNCaXVYz5nNV03e09uuPIz2Fd3vr1zU7rB639nlrabbIScjPA8SK6t4K1HEM5Qrc7HL/ADxhncaptSp0FD7Ge1xDvG1DmfEf19QK85t4aOtbpubFSj9UeqJxjF1NYt1LBUheEvISop7wIPMe41XXYprJops5kFI4uxx4VuVdrmYb0l63TNiM22s55kcatLR7OvyZ1svUK629bLkNtJdbafCtoEjkrHA8ulAXw9Sx4cUxhFWlEW2Nym9pwErRspwOXPJAzUAva1W065EQ3EcXv4apawlWS2kA8MdTkYoCu2apfkz2Ik21qimSyp5k77aJAz7QwMcjQGVvXadxGlP2t5uI+VJDu9SrvJ6Ac/DnipwDzm9yJc1OqZrMB11hy4I+mpUAlndqISMdchQr2K4xXLi322/J5FkpPjeO+/4OivV1s2p5E6NeGo0NyLCRIhTd7suLKkJWAM8x3vZ4+VZ667KUpQ65eGi+yddral0wujFMLOoZWjG73tSkvJfbXvFHK0pWoDJ59Bx8qul/EreDpsVx/ldfH13MU1hqHaNZxoyQhlm4sttpznZSHHQBx9K7jJylU39mVtJRtS+6Hz0eHozV9sdtaNzHetrj0hKiV52W1q4FWSPZHLwrOpSvpfFvkvcY02px+zEdiflwP1VlPQHWmG56/pqljD+9UkK4eQSfWr7FGXMin22/BTW5Lltrpnf8jTSsfSbsm8L1MuKmQievdb54oOznpgjrVdzvxFV7YLKVTmTnvk9UutxZt9uXLWQoADYGfaJ5CvKfQ3XXRqg5sw6UhuMQFSH+DklW82cYwOn4k/Cs+nr4cyfc400WoZfc5HYuce1akVBbkturn5BbQoKKCpWSnrjlxHStJoINwVNx9RiHAmMxnYzXZ0vMqClcRnnzJPH30BfebbJc/V4NMuES4TUSRhB7iQpB4+HP7jQFmn4E+O5fXGmnEPQozkWESg5V31qGznnxx8agGbT8V4322SuxzwpUd3tUiQ2vvu7Kup9wqQYZEOUdIWhsRX94l94qTulZHqMVPcHpjdotrUR2I3b4qIzp2nGUspCFnhxIxg8h8Kccm856nChFLCXQolacsksNCTaYTgZQENhTCe4kckjhy8q6VtkdpMh1Qe6FmrVIskGNc4VohSOxEJG02AphB4ZQQOA6cPGrtNHmzcJSaz+yjVTdMOOMc4N0GBY7rbzKZt0Nxidh53LCfnFZJyvhxIJPPrmq5uyuXC28otrVdkOKK6M2TLRbZxQZtviyC2nZQXWUq2U+AyOAquM5R2Z3KuEt0DlptrsVmK7AirjskKaaUykpbI6gYwOZpxyTbz1J4ItYwZ3NNWFxaluWW3KUokqUqKgkk8+ldK6xf7P1OeTW+vChHJ/tFqVEFrHydbuLuOSlcsf09yq6lDhry92eROT1ms5cfohv+ffT1OudVu2VqSB3UkgVSe2JLXHkoatstD8l3fsbUsuPFSSSjIISTgd790DgaAlZrwyq1xe1l5C0wUvqdeSQHEpSNtQPXBI+NAavlmMlp1bjchstqbCm1NHb76tlJAHPJ/A0BTJvGAzuI75V2kMvNlA2kd3axz6gpI9aA1N3SO5KDAS6NpxTSXCjuKWkElIPiMHy4GgJ26excmA/GDhaOMKUkpB4dPHHL1oDXQBQFb7Lchlxl5AW24kpWk8iDzFSm08oiUVJYZwFluadF3OZZbqtzsJVvYruyVcD6f8Asg+NepbS9XCNtf1bM8eq5aGyVNr/AMd0PxrnT55SnPsV/lWf5fqPD+0aPmul8X6ZMa1sR5Sl/Yr/ACp8v1Hh/aI+b6PxfpmO8axhLgON2pxbktzuNgNkYJ4Z49fDzrqGgsjLNiwjNqvjFLqaoeZPoujG2mLSLRa0NKA36++8r/Uenu5Vlus5k2+xu0GkWmpUXu+r/IzkAqYcSkZJQQB7qqNoktdzQYVkjRltOF5nDqc5UhKWuJx0wrAOfGgMaXwxbbW8W0OhNkdJQvilQwxz8vHyoCD7zSX5i13BEnZVAU47lISn585AA5ADHj5mgNSn2jKkPb1G5N2bw5tDZ/uEDn68PWgIwN0JTCHJTqnRcpJTFTsYQSp07RGNrGyrPP8AaFANtO/4BbcfwrX+0UAwoAoAoCl+LHkY7Qw27jltoCsfGpUnHZnLjGW6K/k2AP8AJRvsk/lXXMn936nPKr8K9A+ToP8ABx/sk/lTmT8T9SOTX4V6EkQoragtuMyhQ5FLYBFQ5ye7JVVcXlRXoaK5LAoCtDDLa1rQ0hK1+0pKQCr18aAkEJGMJAwMDhyFAL7y0hMJsJQlP0mOOA6b5FAbty1u93u0bv8Ad2Rj4UBINoCysJG0RgqxxoD6kBIASAAOQFAf/9k=" id="41" name="Google Shape;41;p1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1"/>
          <p:cNvSpPr txBox="1"/>
          <p:nvPr>
            <p:ph idx="1" type="body"/>
          </p:nvPr>
        </p:nvSpPr>
        <p:spPr>
          <a:xfrm>
            <a:off x="307975" y="5309518"/>
            <a:ext cx="11497732" cy="9371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</a:pPr>
            <a:r>
              <a:t/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1100"/>
              <a:buNone/>
            </a:pPr>
            <a:r>
              <a:t/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1" lang="en-US">
                <a:solidFill>
                  <a:schemeClr val="dk1"/>
                </a:solidFill>
              </a:rPr>
              <a:t>November 19, 2025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1" lang="en-US">
                <a:solidFill>
                  <a:schemeClr val="dk1"/>
                </a:solidFill>
              </a:rPr>
              <a:t>Seoul, Korea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descr="亞太經濟合作會議- 維基百科，自由的百科全書" id="43" name="Google Shape;43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575" y="60511"/>
            <a:ext cx="1868772" cy="1110988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1"/>
          <p:cNvSpPr txBox="1"/>
          <p:nvPr/>
        </p:nvSpPr>
        <p:spPr>
          <a:xfrm>
            <a:off x="1752600" y="212875"/>
            <a:ext cx="10439400" cy="3770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38100" marR="3048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6E9812"/>
                </a:solidFill>
                <a:latin typeface="Arial"/>
                <a:ea typeface="Arial"/>
                <a:cs typeface="Arial"/>
                <a:sym typeface="Arial"/>
              </a:rPr>
              <a:t>The 65</a:t>
            </a:r>
            <a:r>
              <a:rPr b="1" baseline="30000" lang="en-US" sz="1800">
                <a:solidFill>
                  <a:srgbClr val="6E9812"/>
                </a:solidFill>
                <a:latin typeface="Arial"/>
                <a:ea typeface="Arial"/>
                <a:cs typeface="Arial"/>
                <a:sym typeface="Arial"/>
              </a:rPr>
              <a:t>th </a:t>
            </a:r>
            <a:r>
              <a:rPr b="1" lang="en-US" sz="1800">
                <a:solidFill>
                  <a:srgbClr val="6E9812"/>
                </a:solidFill>
                <a:latin typeface="Arial"/>
                <a:ea typeface="Arial"/>
                <a:cs typeface="Arial"/>
                <a:sym typeface="Arial"/>
              </a:rPr>
              <a:t>Meeting of the APEC Expert Group on Energy Efficiency and Conservation (EGEEC 65)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5" name="Google Shape;45;p1"/>
          <p:cNvGraphicFramePr/>
          <p:nvPr/>
        </p:nvGraphicFramePr>
        <p:xfrm>
          <a:off x="1892117" y="440362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{B4BE8F19-7382-4191-8DA6-5317B0AC2A5F}</a:tableStyleId>
              </a:tblPr>
              <a:tblGrid>
                <a:gridCol w="3466125"/>
                <a:gridCol w="4941650"/>
              </a:tblGrid>
              <a:tr h="209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 u="sng" cap="none" strike="noStrike">
                          <a:solidFill>
                            <a:srgbClr val="3F3F3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Proposing economies:</a:t>
                      </a:r>
                      <a:r>
                        <a:rPr b="1" lang="en-US" sz="2400" u="none" cap="none" strike="noStrike">
                          <a:solidFill>
                            <a:srgbClr val="3F3F3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2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 u="none" cap="none" strike="noStrike">
                          <a:solidFill>
                            <a:srgbClr val="3F3F3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Chinese Taipei</a:t>
                      </a:r>
                      <a:endParaRPr sz="2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97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 u="sng" cap="none" strike="noStrike">
                          <a:solidFill>
                            <a:srgbClr val="3F3F3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Co-sponsoring economies: </a:t>
                      </a:r>
                      <a:endParaRPr sz="2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6666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400" u="none" cap="none" strike="noStrike">
                          <a:solidFill>
                            <a:srgbClr val="3F3F3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Japan, Korea, Thailand, Viet Nam</a:t>
                      </a:r>
                      <a:endParaRPr sz="2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0"/>
          <p:cNvSpPr txBox="1"/>
          <p:nvPr>
            <p:ph type="title"/>
          </p:nvPr>
        </p:nvSpPr>
        <p:spPr>
          <a:xfrm>
            <a:off x="330200" y="171450"/>
            <a:ext cx="11518900" cy="761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b="1" lang="en-US" sz="4000">
                <a:latin typeface="Calibri"/>
                <a:ea typeface="Calibri"/>
                <a:cs typeface="Calibri"/>
                <a:sym typeface="Calibri"/>
              </a:rPr>
              <a:t>Outline</a:t>
            </a:r>
            <a:endParaRPr b="1" sz="4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0"/>
          <p:cNvSpPr txBox="1"/>
          <p:nvPr>
            <p:ph idx="1" type="body"/>
          </p:nvPr>
        </p:nvSpPr>
        <p:spPr>
          <a:xfrm>
            <a:off x="330200" y="1244600"/>
            <a:ext cx="11518900" cy="5257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2800"/>
              <a:buFont typeface="Noto Sans Symbols"/>
              <a:buChar char="■"/>
            </a:pPr>
            <a:r>
              <a:rPr lang="en-US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Project purpose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■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Project outcome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FBFBF"/>
              </a:buClr>
              <a:buSzPts val="2400"/>
              <a:buFont typeface="Noto Sans Symbols"/>
              <a:buChar char="■"/>
            </a:pPr>
            <a:r>
              <a:rPr lang="en-US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Pre-workshop survey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■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Workshop: APEC Workshop on Policies, Standards, and Best Practices for Energy-Efficient Electric Fans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FBFBF"/>
              </a:buClr>
              <a:buSzPts val="2800"/>
              <a:buFont typeface="Noto Sans Symbols"/>
              <a:buChar char="■"/>
            </a:pPr>
            <a:r>
              <a:rPr lang="en-US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Future work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0"/>
          <p:cNvSpPr txBox="1"/>
          <p:nvPr>
            <p:ph idx="12" type="sldNum"/>
          </p:nvPr>
        </p:nvSpPr>
        <p:spPr>
          <a:xfrm>
            <a:off x="9105900" y="65039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‹#›</a:t>
            </a:fld>
            <a:endParaRPr sz="18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1"/>
          <p:cNvSpPr txBox="1"/>
          <p:nvPr>
            <p:ph type="title"/>
          </p:nvPr>
        </p:nvSpPr>
        <p:spPr>
          <a:xfrm>
            <a:off x="330200" y="171450"/>
            <a:ext cx="11518900" cy="761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Workshop agenda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45" name="Google Shape;145;p11"/>
          <p:cNvGraphicFramePr/>
          <p:nvPr/>
        </p:nvGraphicFramePr>
        <p:xfrm>
          <a:off x="586658" y="172077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{B4BE8F19-7382-4191-8DA6-5317B0AC2A5F}</a:tableStyleId>
              </a:tblPr>
              <a:tblGrid>
                <a:gridCol w="1470750"/>
                <a:gridCol w="4038600"/>
              </a:tblGrid>
              <a:tr h="2930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Time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Content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2CCDC"/>
                    </a:solidFill>
                  </a:tcPr>
                </a:tc>
              </a:tr>
              <a:tr h="2930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09:00-09:05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Welcoming Remarks: Host (Korea)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30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09:05-09:20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Opening Remarks &amp; Group Photo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67250">
                <a:tc rowSpan="4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09:20-12:10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1.1</a:t>
                      </a:r>
                      <a:r>
                        <a:rPr lang="en-US" sz="1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Pre-survey outcome</a:t>
                      </a:r>
                      <a:endParaRPr/>
                    </a:p>
                    <a:p>
                      <a:pPr indent="3240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Dr. Chi-Chun Huang (Rouff), ITRI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</a:tr>
              <a:tr h="46725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1.2</a:t>
                      </a:r>
                      <a:r>
                        <a:rPr lang="en-US" sz="1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IEC-60879 intro</a:t>
                      </a:r>
                      <a:endParaRPr/>
                    </a:p>
                    <a:p>
                      <a:pPr indent="3240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Ms. Wenxiu Huang, CEI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</a:tr>
              <a:tr h="66750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1.3</a:t>
                      </a:r>
                      <a:r>
                        <a:rPr lang="en-US" sz="1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Effective policy to improve energy efficiency of electric fans (TBC)</a:t>
                      </a:r>
                      <a:endParaRPr/>
                    </a:p>
                    <a:p>
                      <a:pPr indent="3240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Dr. Kevin Lane, IEA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</a:tr>
              <a:tr h="867725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1.4</a:t>
                      </a:r>
                      <a:r>
                        <a:rPr lang="en-US" sz="1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Electric Fans Energy Efficiency Improvement in </a:t>
                      </a:r>
                      <a:r>
                        <a:rPr lang="en-US" sz="180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China &amp; India</a:t>
                      </a:r>
                      <a:endParaRPr/>
                    </a:p>
                    <a:p>
                      <a:pPr indent="3240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Dr. Lei Zeng (Steven) , CLASP</a:t>
                      </a:r>
                      <a:endParaRPr b="1"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3240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Ms. Moumita Chandra, CLASP</a:t>
                      </a:r>
                      <a:endParaRPr b="1"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AEEF3"/>
                    </a:solidFill>
                  </a:tcPr>
                </a:tc>
              </a:tr>
              <a:tr h="2930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12:10-12:30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Discussion &amp; Q&amp;A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146" name="Google Shape;146;p11"/>
          <p:cNvGraphicFramePr/>
          <p:nvPr/>
        </p:nvGraphicFramePr>
        <p:xfrm>
          <a:off x="6096000" y="172077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{B4BE8F19-7382-4191-8DA6-5317B0AC2A5F}</a:tableStyleId>
              </a:tblPr>
              <a:tblGrid>
                <a:gridCol w="1447800"/>
                <a:gridCol w="4061550"/>
              </a:tblGrid>
              <a:tr h="3366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Time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2A0C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Content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2A0C7"/>
                    </a:solidFill>
                  </a:tcPr>
                </a:tc>
              </a:tr>
              <a:tr h="1065850">
                <a:tc rowSpan="3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14:00-16:00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5DFE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2.1</a:t>
                      </a:r>
                      <a:r>
                        <a:rPr lang="en-US" sz="1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Electric Fans Energy Efficiency Improvement in </a:t>
                      </a:r>
                      <a:r>
                        <a:rPr lang="en-US" sz="180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Thailand</a:t>
                      </a:r>
                      <a:endParaRPr/>
                    </a:p>
                    <a:p>
                      <a:pPr indent="3240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Dr. Supachai Sampao, DEDE</a:t>
                      </a:r>
                      <a:endParaRPr b="1"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5DFEC"/>
                    </a:solidFill>
                  </a:tcPr>
                </a:tc>
              </a:tr>
              <a:tr h="106585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2.2</a:t>
                      </a:r>
                      <a:r>
                        <a:rPr lang="en-US" sz="1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Electric Fans Energy Efficiency Improvement in </a:t>
                      </a:r>
                      <a:r>
                        <a:rPr lang="en-US" sz="180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Indonesia</a:t>
                      </a:r>
                      <a:endParaRPr/>
                    </a:p>
                    <a:p>
                      <a:pPr indent="32400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Mr. Totok Sulistiyanto, (MASKEEI)</a:t>
                      </a:r>
                      <a:endParaRPr b="1"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5DFEC"/>
                    </a:solidFill>
                  </a:tcPr>
                </a:tc>
              </a:tr>
              <a:tr h="1065850"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2.3</a:t>
                      </a:r>
                      <a:r>
                        <a:rPr lang="en-US" sz="1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Electric Fans Energy Efficiency Improvement in </a:t>
                      </a:r>
                      <a:r>
                        <a:rPr lang="en-US" sz="180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Chinese Taipei</a:t>
                      </a:r>
                      <a:endParaRPr/>
                    </a:p>
                    <a:p>
                      <a:pPr indent="32400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US" sz="1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Dr. Chi-Chun Huang (Rouff),  ITRI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5DFEC"/>
                    </a:solidFill>
                  </a:tcPr>
                </a:tc>
              </a:tr>
              <a:tr h="6300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16:00-16:45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Knowledge-Sharing &amp; Q&amp;A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381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16:25-16:30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Closing Remark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47" name="Google Shape;147;p11"/>
          <p:cNvSpPr txBox="1"/>
          <p:nvPr/>
        </p:nvSpPr>
        <p:spPr>
          <a:xfrm>
            <a:off x="586658" y="974209"/>
            <a:ext cx="550934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Morning session(Part 1)</a:t>
            </a:r>
            <a:endParaRPr b="1" sz="20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Briefing on International Organizations</a:t>
            </a:r>
            <a:endParaRPr/>
          </a:p>
        </p:txBody>
      </p:sp>
      <p:sp>
        <p:nvSpPr>
          <p:cNvPr id="148" name="Google Shape;148;p11"/>
          <p:cNvSpPr txBox="1"/>
          <p:nvPr/>
        </p:nvSpPr>
        <p:spPr>
          <a:xfrm>
            <a:off x="6096000" y="986209"/>
            <a:ext cx="550934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Afternoon session(Part 2)</a:t>
            </a:r>
            <a:endParaRPr b="1" sz="20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Briefing on Member Economies</a:t>
            </a:r>
            <a:endParaRPr/>
          </a:p>
        </p:txBody>
      </p:sp>
      <p:sp>
        <p:nvSpPr>
          <p:cNvPr id="149" name="Google Shape;149;p11"/>
          <p:cNvSpPr txBox="1"/>
          <p:nvPr>
            <p:ph idx="12" type="sldNum"/>
          </p:nvPr>
        </p:nvSpPr>
        <p:spPr>
          <a:xfrm>
            <a:off x="9110133" y="652289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lt1"/>
                </a:solidFill>
              </a:rPr>
              <a:t>‹#›</a:t>
            </a:fld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2"/>
          <p:cNvSpPr/>
          <p:nvPr/>
        </p:nvSpPr>
        <p:spPr>
          <a:xfrm>
            <a:off x="5802309" y="4391731"/>
            <a:ext cx="5484813" cy="1175174"/>
          </a:xfrm>
          <a:prstGeom prst="rect">
            <a:avLst/>
          </a:prstGeom>
          <a:solidFill>
            <a:srgbClr val="C2D59B">
              <a:alpha val="24705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12"/>
          <p:cNvSpPr/>
          <p:nvPr/>
        </p:nvSpPr>
        <p:spPr>
          <a:xfrm>
            <a:off x="5802309" y="1513840"/>
            <a:ext cx="5484813" cy="2676642"/>
          </a:xfrm>
          <a:prstGeom prst="rect">
            <a:avLst/>
          </a:prstGeom>
          <a:solidFill>
            <a:srgbClr val="FABF8E">
              <a:alpha val="24705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12"/>
          <p:cNvSpPr txBox="1"/>
          <p:nvPr>
            <p:ph type="title"/>
          </p:nvPr>
        </p:nvSpPr>
        <p:spPr>
          <a:xfrm>
            <a:off x="330200" y="171450"/>
            <a:ext cx="11518900" cy="761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FF"/>
              </a:buClr>
              <a:buSzPts val="3600"/>
              <a:buFont typeface="Calibri"/>
              <a:buNone/>
            </a:pPr>
            <a:r>
              <a:rPr b="1" lang="en-US">
                <a:solidFill>
                  <a:srgbClr val="3333FF"/>
                </a:solidFill>
                <a:latin typeface="Calibri"/>
                <a:ea typeface="Calibri"/>
                <a:cs typeface="Calibri"/>
                <a:sym typeface="Calibri"/>
              </a:rPr>
              <a:t>38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 attendees from </a:t>
            </a:r>
            <a:r>
              <a:rPr b="1" lang="en-US">
                <a:solidFill>
                  <a:srgbClr val="3333FF"/>
                </a:solidFill>
                <a:latin typeface="Calibri"/>
                <a:ea typeface="Calibri"/>
                <a:cs typeface="Calibri"/>
                <a:sym typeface="Calibri"/>
              </a:rPr>
              <a:t>11+1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 economies and </a:t>
            </a:r>
            <a:r>
              <a:rPr b="1" lang="en-US">
                <a:solidFill>
                  <a:srgbClr val="3333FF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 APEC fora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12"/>
          <p:cNvSpPr txBox="1"/>
          <p:nvPr>
            <p:ph idx="1" type="body"/>
          </p:nvPr>
        </p:nvSpPr>
        <p:spPr>
          <a:xfrm>
            <a:off x="431800" y="1328057"/>
            <a:ext cx="5370509" cy="48695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FF"/>
              </a:buClr>
              <a:buSzPts val="3000"/>
              <a:buNone/>
            </a:pPr>
            <a:r>
              <a:rPr b="1" lang="en-US" sz="3000">
                <a:solidFill>
                  <a:srgbClr val="3333FF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 economies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CDA, PRC, HKC, INA, ROK, MAS, MEX, PHL, CT, THA,  VN, </a:t>
            </a:r>
            <a:r>
              <a:rPr b="1" lang="en-US" u="sng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3FF"/>
              </a:buClr>
              <a:buSzPts val="3000"/>
              <a:buNone/>
            </a:pPr>
            <a:r>
              <a:rPr b="1" lang="en-US" sz="3000">
                <a:solidFill>
                  <a:srgbClr val="3333FF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 APEC fora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EWG, APEC Secretariat, EGEEC, EGNRET, APERC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3FF"/>
              </a:buClr>
              <a:buSzPts val="3000"/>
              <a:buNone/>
            </a:pPr>
            <a:r>
              <a:rPr b="1" lang="en-US" sz="3000">
                <a:solidFill>
                  <a:srgbClr val="3333FF"/>
                </a:solidFill>
                <a:latin typeface="Calibri"/>
                <a:ea typeface="Calibri"/>
                <a:cs typeface="Calibri"/>
                <a:sym typeface="Calibri"/>
              </a:rPr>
              <a:t>34</a:t>
            </a:r>
            <a:r>
              <a:rPr b="1" lang="en-US">
                <a:solidFill>
                  <a:srgbClr val="3333FF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female participation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13/25 (F/M)</a:t>
            </a:r>
            <a:endParaRPr b="1">
              <a:solidFill>
                <a:srgbClr val="3333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12"/>
          <p:cNvSpPr txBox="1"/>
          <p:nvPr/>
        </p:nvSpPr>
        <p:spPr>
          <a:xfrm>
            <a:off x="9520237" y="3812343"/>
            <a:ext cx="180022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APEC economies</a:t>
            </a:r>
            <a:endParaRPr/>
          </a:p>
        </p:txBody>
      </p:sp>
      <p:sp>
        <p:nvSpPr>
          <p:cNvPr id="160" name="Google Shape;160;p12"/>
          <p:cNvSpPr txBox="1"/>
          <p:nvPr/>
        </p:nvSpPr>
        <p:spPr>
          <a:xfrm>
            <a:off x="9520237" y="5197573"/>
            <a:ext cx="180022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APEC Fora</a:t>
            </a:r>
            <a:endParaRPr/>
          </a:p>
        </p:txBody>
      </p:sp>
      <p:sp>
        <p:nvSpPr>
          <p:cNvPr id="161" name="Google Shape;161;p12"/>
          <p:cNvSpPr/>
          <p:nvPr/>
        </p:nvSpPr>
        <p:spPr>
          <a:xfrm>
            <a:off x="5802309" y="4181675"/>
            <a:ext cx="5484813" cy="202166"/>
          </a:xfrm>
          <a:prstGeom prst="rect">
            <a:avLst/>
          </a:prstGeom>
          <a:solidFill>
            <a:srgbClr val="B2A0C7">
              <a:alpha val="24705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12"/>
          <p:cNvSpPr/>
          <p:nvPr/>
        </p:nvSpPr>
        <p:spPr>
          <a:xfrm>
            <a:off x="5802309" y="5566904"/>
            <a:ext cx="5484813" cy="789445"/>
          </a:xfrm>
          <a:prstGeom prst="rect">
            <a:avLst/>
          </a:prstGeom>
          <a:solidFill>
            <a:srgbClr val="92CCDC">
              <a:alpha val="24705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63" name="Google Shape;163;p12"/>
          <p:cNvGraphicFramePr/>
          <p:nvPr/>
        </p:nvGraphicFramePr>
        <p:xfrm>
          <a:off x="6089651" y="1126809"/>
          <a:ext cx="5197472" cy="5340664"/>
        </p:xfrm>
        <a:graphic>
          <a:graphicData uri="http://schemas.openxmlformats.org/drawingml/2006/chart">
            <c:chart r:id="rId3"/>
          </a:graphicData>
        </a:graphic>
      </p:graphicFrame>
      <p:sp>
        <p:nvSpPr>
          <p:cNvPr id="164" name="Google Shape;164;p12"/>
          <p:cNvSpPr txBox="1"/>
          <p:nvPr/>
        </p:nvSpPr>
        <p:spPr>
          <a:xfrm>
            <a:off x="9110133" y="652289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3"/>
          <p:cNvSpPr/>
          <p:nvPr/>
        </p:nvSpPr>
        <p:spPr>
          <a:xfrm>
            <a:off x="6096000" y="1447802"/>
            <a:ext cx="5484813" cy="2886204"/>
          </a:xfrm>
          <a:prstGeom prst="rect">
            <a:avLst/>
          </a:prstGeom>
          <a:solidFill>
            <a:srgbClr val="FDE9D8">
              <a:alpha val="24705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13"/>
          <p:cNvSpPr txBox="1"/>
          <p:nvPr>
            <p:ph type="title"/>
          </p:nvPr>
        </p:nvSpPr>
        <p:spPr>
          <a:xfrm>
            <a:off x="330200" y="171450"/>
            <a:ext cx="11518900" cy="761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FF"/>
              </a:buClr>
              <a:buSzPts val="3600"/>
              <a:buFont typeface="Calibri"/>
              <a:buNone/>
            </a:pPr>
            <a:r>
              <a:rPr b="1" lang="en-US">
                <a:solidFill>
                  <a:srgbClr val="3333FF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 experts from </a:t>
            </a:r>
            <a:r>
              <a:rPr b="1" lang="en-US">
                <a:solidFill>
                  <a:srgbClr val="3333FF"/>
                </a:solidFill>
                <a:latin typeface="Calibri"/>
                <a:ea typeface="Calibri"/>
                <a:cs typeface="Calibri"/>
                <a:sym typeface="Calibri"/>
              </a:rPr>
              <a:t>4+1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 economies and </a:t>
            </a:r>
            <a:r>
              <a:rPr b="1" lang="en-US">
                <a:solidFill>
                  <a:srgbClr val="3333FF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 international Org.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13"/>
          <p:cNvSpPr txBox="1"/>
          <p:nvPr>
            <p:ph idx="1" type="body"/>
          </p:nvPr>
        </p:nvSpPr>
        <p:spPr>
          <a:xfrm>
            <a:off x="431800" y="1328057"/>
            <a:ext cx="5664200" cy="48695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FF"/>
              </a:buClr>
              <a:buSzPts val="3000"/>
              <a:buNone/>
            </a:pPr>
            <a:r>
              <a:rPr b="1" lang="en-US" sz="3000">
                <a:solidFill>
                  <a:srgbClr val="3333FF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b="1" lang="en-US" sz="30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economies </a:t>
            </a:r>
            <a:r>
              <a:rPr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(4 APEC economies)</a:t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PRC, INA, CT, THA,IN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3FF"/>
              </a:buClr>
              <a:buSzPts val="3000"/>
              <a:buNone/>
            </a:pPr>
            <a:r>
              <a:rPr b="1" lang="en-US" sz="3000">
                <a:solidFill>
                  <a:srgbClr val="3333FF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 International Organization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IEA, IEC 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3FF"/>
              </a:buClr>
              <a:buSzPts val="3000"/>
              <a:buNone/>
            </a:pPr>
            <a:r>
              <a:rPr b="1" lang="en-US" sz="3000">
                <a:solidFill>
                  <a:srgbClr val="3333FF"/>
                </a:solidFill>
                <a:latin typeface="Calibri"/>
                <a:ea typeface="Calibri"/>
                <a:cs typeface="Calibri"/>
                <a:sym typeface="Calibri"/>
              </a:rPr>
              <a:t>25</a:t>
            </a:r>
            <a:r>
              <a:rPr b="1" lang="en-US">
                <a:solidFill>
                  <a:srgbClr val="3333FF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female participation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2/6 (F/M)</a:t>
            </a:r>
            <a:endParaRPr b="1">
              <a:solidFill>
                <a:srgbClr val="3333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13"/>
          <p:cNvSpPr/>
          <p:nvPr/>
        </p:nvSpPr>
        <p:spPr>
          <a:xfrm>
            <a:off x="6096000" y="5010410"/>
            <a:ext cx="5484813" cy="1187189"/>
          </a:xfrm>
          <a:prstGeom prst="rect">
            <a:avLst/>
          </a:prstGeom>
          <a:solidFill>
            <a:srgbClr val="92CCDC">
              <a:alpha val="24705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13"/>
          <p:cNvSpPr txBox="1"/>
          <p:nvPr/>
        </p:nvSpPr>
        <p:spPr>
          <a:xfrm>
            <a:off x="9633744" y="3578162"/>
            <a:ext cx="180022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APEC economies</a:t>
            </a:r>
            <a:endParaRPr/>
          </a:p>
        </p:txBody>
      </p:sp>
      <p:sp>
        <p:nvSpPr>
          <p:cNvPr id="175" name="Google Shape;175;p13"/>
          <p:cNvSpPr txBox="1"/>
          <p:nvPr/>
        </p:nvSpPr>
        <p:spPr>
          <a:xfrm>
            <a:off x="9780589" y="5733017"/>
            <a:ext cx="180022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International Org.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13"/>
          <p:cNvSpPr txBox="1"/>
          <p:nvPr/>
        </p:nvSpPr>
        <p:spPr>
          <a:xfrm>
            <a:off x="514350" y="806944"/>
            <a:ext cx="6096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Including all speakers and moderators</a:t>
            </a:r>
            <a:endParaRPr/>
          </a:p>
        </p:txBody>
      </p:sp>
      <p:sp>
        <p:nvSpPr>
          <p:cNvPr id="177" name="Google Shape;177;p13"/>
          <p:cNvSpPr txBox="1"/>
          <p:nvPr>
            <p:ph idx="12" type="sldNum"/>
          </p:nvPr>
        </p:nvSpPr>
        <p:spPr>
          <a:xfrm>
            <a:off x="9110133" y="652289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lt1"/>
                </a:solidFill>
              </a:rPr>
              <a:t>‹#›</a:t>
            </a:fld>
            <a:endParaRPr sz="1800">
              <a:solidFill>
                <a:schemeClr val="lt1"/>
              </a:solidFill>
            </a:endParaRPr>
          </a:p>
        </p:txBody>
      </p:sp>
      <p:graphicFrame>
        <p:nvGraphicFramePr>
          <p:cNvPr id="178" name="Google Shape;178;p13"/>
          <p:cNvGraphicFramePr/>
          <p:nvPr/>
        </p:nvGraphicFramePr>
        <p:xfrm>
          <a:off x="6089650" y="1142314"/>
          <a:ext cx="5191123" cy="5340666"/>
        </p:xfrm>
        <a:graphic>
          <a:graphicData uri="http://schemas.openxmlformats.org/drawingml/2006/chart">
            <c:chart r:id="rId3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3" name="Google Shape;183;p14"/>
          <p:cNvGraphicFramePr/>
          <p:nvPr/>
        </p:nvGraphicFramePr>
        <p:xfrm>
          <a:off x="6096000" y="1612463"/>
          <a:ext cx="5484811" cy="4910433"/>
        </p:xfrm>
        <a:graphic>
          <a:graphicData uri="http://schemas.openxmlformats.org/drawingml/2006/chart">
            <c:chart r:id="rId3"/>
          </a:graphicData>
        </a:graphic>
      </p:graphicFrame>
      <p:sp>
        <p:nvSpPr>
          <p:cNvPr id="184" name="Google Shape;184;p14"/>
          <p:cNvSpPr txBox="1"/>
          <p:nvPr>
            <p:ph type="title"/>
          </p:nvPr>
        </p:nvSpPr>
        <p:spPr>
          <a:xfrm>
            <a:off x="330200" y="171450"/>
            <a:ext cx="11518900" cy="761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FF"/>
              </a:buClr>
              <a:buSzPts val="3600"/>
              <a:buFont typeface="Calibri"/>
              <a:buNone/>
            </a:pPr>
            <a:r>
              <a:rPr b="1" lang="en-US">
                <a:solidFill>
                  <a:srgbClr val="3333FF"/>
                </a:solidFill>
                <a:latin typeface="Calibri"/>
                <a:ea typeface="Calibri"/>
                <a:cs typeface="Calibri"/>
                <a:sym typeface="Calibri"/>
              </a:rPr>
              <a:t>30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 participants from </a:t>
            </a:r>
            <a:r>
              <a:rPr b="1" lang="en-US">
                <a:solidFill>
                  <a:srgbClr val="3333FF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 economies and </a:t>
            </a:r>
            <a:r>
              <a:rPr b="1" lang="en-US">
                <a:solidFill>
                  <a:srgbClr val="3333FF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 APEC fora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14"/>
          <p:cNvSpPr txBox="1"/>
          <p:nvPr>
            <p:ph idx="1" type="body"/>
          </p:nvPr>
        </p:nvSpPr>
        <p:spPr>
          <a:xfrm>
            <a:off x="431800" y="1612463"/>
            <a:ext cx="5664200" cy="4743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FF"/>
              </a:buClr>
              <a:buSzPct val="100000"/>
              <a:buNone/>
            </a:pPr>
            <a:r>
              <a:rPr b="1" lang="en-US" sz="3000">
                <a:solidFill>
                  <a:srgbClr val="3333FF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r>
              <a:rPr b="1" lang="en-US" sz="30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economies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CDA, PRC, HKC, ROK, MAS, MEX, CT, PHL, THA, VN </a:t>
            </a:r>
            <a:endParaRPr/>
          </a:p>
          <a:p>
            <a:pPr indent="265113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lang="en-US" sz="1400">
                <a:latin typeface="Calibri"/>
                <a:ea typeface="Calibri"/>
                <a:cs typeface="Calibri"/>
                <a:sym typeface="Calibri"/>
              </a:rPr>
              <a:t>*11 economies attended the EGEEC &amp; EGNRET meeting </a:t>
            </a:r>
            <a:endParaRPr/>
          </a:p>
          <a:p>
            <a:pPr indent="265113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lang="en-US" sz="1400">
                <a:latin typeface="Calibri"/>
                <a:ea typeface="Calibri"/>
                <a:cs typeface="Calibri"/>
                <a:sym typeface="Calibri"/>
              </a:rPr>
              <a:t>(RUS and JPN only join the meeting)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3FF"/>
              </a:buClr>
              <a:buSzPct val="100000"/>
              <a:buNone/>
            </a:pPr>
            <a:r>
              <a:rPr b="1" lang="en-US" sz="3000">
                <a:solidFill>
                  <a:srgbClr val="3333FF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b="1" lang="en-US" sz="30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APEC for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APEC Secretariat, EWG, APERC, EGEEC, EGNRET</a:t>
            </a:r>
            <a:endParaRPr/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3FF"/>
              </a:buClr>
              <a:buSzPct val="100000"/>
              <a:buNone/>
            </a:pPr>
            <a:r>
              <a:rPr b="1" lang="en-US" sz="3000">
                <a:solidFill>
                  <a:srgbClr val="3333FF"/>
                </a:solidFill>
                <a:latin typeface="Calibri"/>
                <a:ea typeface="Calibri"/>
                <a:cs typeface="Calibri"/>
                <a:sym typeface="Calibri"/>
              </a:rPr>
              <a:t>37</a:t>
            </a:r>
            <a:r>
              <a:rPr b="1" lang="en-US">
                <a:solidFill>
                  <a:srgbClr val="3333FF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female participation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11/19 (F/M)</a:t>
            </a:r>
            <a:endParaRPr b="1">
              <a:solidFill>
                <a:srgbClr val="3333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>
              <a:solidFill>
                <a:srgbClr val="3333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6413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>
              <a:solidFill>
                <a:srgbClr val="3333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14"/>
          <p:cNvSpPr txBox="1"/>
          <p:nvPr/>
        </p:nvSpPr>
        <p:spPr>
          <a:xfrm>
            <a:off x="611188" y="916422"/>
            <a:ext cx="10969625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3333FF"/>
                </a:solidFill>
                <a:latin typeface="Calibri"/>
                <a:ea typeface="Calibri"/>
                <a:cs typeface="Calibri"/>
                <a:sym typeface="Calibri"/>
              </a:rPr>
              <a:t>20%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participants applied for APEC support fund for TU, </a:t>
            </a:r>
            <a:r>
              <a:rPr b="1" lang="en-US" sz="2000">
                <a:solidFill>
                  <a:srgbClr val="3333FF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b="1" lang="en-US" sz="1800">
                <a:solidFill>
                  <a:srgbClr val="3333FF"/>
                </a:solidFill>
                <a:latin typeface="Calibri"/>
                <a:ea typeface="Calibri"/>
                <a:cs typeface="Calibri"/>
                <a:sym typeface="Calibri"/>
              </a:rPr>
              <a:t> participants 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</a:t>
            </a:r>
            <a:r>
              <a:rPr b="1" lang="en-US" sz="1800">
                <a:solidFill>
                  <a:srgbClr val="3333FF"/>
                </a:solidFill>
                <a:latin typeface="Calibri"/>
                <a:ea typeface="Calibri"/>
                <a:cs typeface="Calibri"/>
                <a:sym typeface="Calibri"/>
              </a:rPr>
              <a:t> 3 economies 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(MAS and PHL).</a:t>
            </a:r>
            <a:endParaRPr/>
          </a:p>
        </p:txBody>
      </p:sp>
      <p:sp>
        <p:nvSpPr>
          <p:cNvPr id="187" name="Google Shape;187;p14"/>
          <p:cNvSpPr txBox="1"/>
          <p:nvPr/>
        </p:nvSpPr>
        <p:spPr>
          <a:xfrm>
            <a:off x="6790131" y="3392488"/>
            <a:ext cx="314325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★</a:t>
            </a:r>
            <a:endParaRPr/>
          </a:p>
        </p:txBody>
      </p:sp>
      <p:sp>
        <p:nvSpPr>
          <p:cNvPr id="188" name="Google Shape;188;p14"/>
          <p:cNvSpPr txBox="1"/>
          <p:nvPr>
            <p:ph idx="12" type="sldNum"/>
          </p:nvPr>
        </p:nvSpPr>
        <p:spPr>
          <a:xfrm>
            <a:off x="9110133" y="652289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lt1"/>
                </a:solidFill>
              </a:rPr>
              <a:t>‹#›</a:t>
            </a:fld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5"/>
          <p:cNvSpPr txBox="1"/>
          <p:nvPr>
            <p:ph type="title"/>
          </p:nvPr>
        </p:nvSpPr>
        <p:spPr>
          <a:xfrm>
            <a:off x="330200" y="171450"/>
            <a:ext cx="11518900" cy="761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Opening remarks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5" name="Google Shape;195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9029" y="1109653"/>
            <a:ext cx="5950621" cy="3968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89650" y="1109654"/>
            <a:ext cx="5950619" cy="3968662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15"/>
          <p:cNvSpPr txBox="1"/>
          <p:nvPr/>
        </p:nvSpPr>
        <p:spPr>
          <a:xfrm>
            <a:off x="1365337" y="5078316"/>
            <a:ext cx="3557392" cy="11695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Mr. Youngsun YOU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Director General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Korea Energy Agency (KEA), ROK</a:t>
            </a:r>
            <a:endParaRPr b="1" i="0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15"/>
          <p:cNvSpPr txBox="1"/>
          <p:nvPr/>
        </p:nvSpPr>
        <p:spPr>
          <a:xfrm>
            <a:off x="7377830" y="5078316"/>
            <a:ext cx="3557392" cy="116955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Mr. Chia-Ho CHU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Administrative Coordinator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Administration, MOEA, CT</a:t>
            </a:r>
            <a:endParaRPr b="1" i="0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6"/>
          <p:cNvSpPr txBox="1"/>
          <p:nvPr>
            <p:ph type="title"/>
          </p:nvPr>
        </p:nvSpPr>
        <p:spPr>
          <a:xfrm>
            <a:off x="330200" y="171450"/>
            <a:ext cx="11518900" cy="761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Group photo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4" name="Google Shape;204;p16"/>
          <p:cNvPicPr preferRelativeResize="0"/>
          <p:nvPr/>
        </p:nvPicPr>
        <p:blipFill rotWithShape="1">
          <a:blip r:embed="rId3">
            <a:alphaModFix/>
          </a:blip>
          <a:srcRect b="6300" l="0" r="0" t="13611"/>
          <a:stretch/>
        </p:blipFill>
        <p:spPr>
          <a:xfrm>
            <a:off x="954551" y="933449"/>
            <a:ext cx="10282898" cy="54924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7"/>
          <p:cNvSpPr txBox="1"/>
          <p:nvPr>
            <p:ph type="title"/>
          </p:nvPr>
        </p:nvSpPr>
        <p:spPr>
          <a:xfrm>
            <a:off x="330200" y="171450"/>
            <a:ext cx="11518900" cy="761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Group photo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1" name="Google Shape;211;p17"/>
          <p:cNvPicPr preferRelativeResize="0"/>
          <p:nvPr/>
        </p:nvPicPr>
        <p:blipFill rotWithShape="1">
          <a:blip r:embed="rId3">
            <a:alphaModFix/>
          </a:blip>
          <a:srcRect b="8128" l="0" r="0" t="13611"/>
          <a:stretch/>
        </p:blipFill>
        <p:spPr>
          <a:xfrm>
            <a:off x="948201" y="1033657"/>
            <a:ext cx="10282898" cy="5367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8"/>
          <p:cNvSpPr txBox="1"/>
          <p:nvPr>
            <p:ph type="title"/>
          </p:nvPr>
        </p:nvSpPr>
        <p:spPr>
          <a:xfrm>
            <a:off x="330200" y="171450"/>
            <a:ext cx="11518900" cy="761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Morning session Q&amp;A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7" name="Google Shape;217;p18"/>
          <p:cNvPicPr preferRelativeResize="0"/>
          <p:nvPr/>
        </p:nvPicPr>
        <p:blipFill rotWithShape="1">
          <a:blip r:embed="rId3">
            <a:alphaModFix/>
          </a:blip>
          <a:srcRect b="6300" l="0" r="0" t="13611"/>
          <a:stretch/>
        </p:blipFill>
        <p:spPr>
          <a:xfrm>
            <a:off x="1735942" y="1075323"/>
            <a:ext cx="8720116" cy="52377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9"/>
          <p:cNvSpPr txBox="1"/>
          <p:nvPr>
            <p:ph type="title"/>
          </p:nvPr>
        </p:nvSpPr>
        <p:spPr>
          <a:xfrm>
            <a:off x="330200" y="171450"/>
            <a:ext cx="11518900" cy="761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Afternoon session Q&amp;A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3" name="Google Shape;223;p19"/>
          <p:cNvPicPr preferRelativeResize="0"/>
          <p:nvPr/>
        </p:nvPicPr>
        <p:blipFill rotWithShape="1">
          <a:blip r:embed="rId3">
            <a:alphaModFix/>
          </a:blip>
          <a:srcRect b="0" l="0" r="0" t="21553"/>
          <a:stretch/>
        </p:blipFill>
        <p:spPr>
          <a:xfrm>
            <a:off x="1524000" y="1039659"/>
            <a:ext cx="9144000" cy="5379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"/>
          <p:cNvSpPr txBox="1"/>
          <p:nvPr>
            <p:ph type="title"/>
          </p:nvPr>
        </p:nvSpPr>
        <p:spPr>
          <a:xfrm>
            <a:off x="330200" y="171450"/>
            <a:ext cx="11518900" cy="761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b="1" lang="en-US" sz="4000">
                <a:latin typeface="Calibri"/>
                <a:ea typeface="Calibri"/>
                <a:cs typeface="Calibri"/>
                <a:sym typeface="Calibri"/>
              </a:rPr>
              <a:t>Outline</a:t>
            </a:r>
            <a:endParaRPr b="1" sz="4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2"/>
          <p:cNvSpPr txBox="1"/>
          <p:nvPr>
            <p:ph idx="1" type="body"/>
          </p:nvPr>
        </p:nvSpPr>
        <p:spPr>
          <a:xfrm>
            <a:off x="330200" y="1244600"/>
            <a:ext cx="11518900" cy="5257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■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Project purpose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■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Project outcome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■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Pre-workshop survey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■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Workshop: APEC Workshop on Policies, Standards, and Best Practices for Energy-Efficient Electric Fans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■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Future work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2"/>
          <p:cNvSpPr txBox="1"/>
          <p:nvPr>
            <p:ph idx="12" type="sldNum"/>
          </p:nvPr>
        </p:nvSpPr>
        <p:spPr>
          <a:xfrm>
            <a:off x="9105900" y="65039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‹#›</a:t>
            </a:fld>
            <a:endParaRPr sz="18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0"/>
          <p:cNvSpPr txBox="1"/>
          <p:nvPr>
            <p:ph type="title"/>
          </p:nvPr>
        </p:nvSpPr>
        <p:spPr>
          <a:xfrm>
            <a:off x="330200" y="171450"/>
            <a:ext cx="11518900" cy="761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icrosoft JhengHei"/>
              <a:buNone/>
            </a:pPr>
            <a:r>
              <a:rPr b="1" lang="en-US"/>
              <a:t>Closing remarks</a:t>
            </a:r>
            <a:endParaRPr/>
          </a:p>
        </p:txBody>
      </p:sp>
      <p:pic>
        <p:nvPicPr>
          <p:cNvPr id="229" name="Google Shape;22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4463" y="1267417"/>
            <a:ext cx="7334920" cy="4891897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0"/>
          <p:cNvSpPr txBox="1"/>
          <p:nvPr/>
        </p:nvSpPr>
        <p:spPr>
          <a:xfrm>
            <a:off x="8120145" y="2844224"/>
            <a:ext cx="3557392" cy="17851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Dr. Meng LIU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Chair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APEC Expert Group on Energy Efficiency and Conservation (EGEEC)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1"/>
          <p:cNvSpPr txBox="1"/>
          <p:nvPr>
            <p:ph type="title"/>
          </p:nvPr>
        </p:nvSpPr>
        <p:spPr>
          <a:xfrm>
            <a:off x="330200" y="171450"/>
            <a:ext cx="11518900" cy="761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b="1" lang="en-US" sz="4000">
                <a:latin typeface="Calibri"/>
                <a:ea typeface="Calibri"/>
                <a:cs typeface="Calibri"/>
                <a:sym typeface="Calibri"/>
              </a:rPr>
              <a:t>Outline</a:t>
            </a:r>
            <a:endParaRPr b="1" sz="4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21"/>
          <p:cNvSpPr txBox="1"/>
          <p:nvPr>
            <p:ph idx="1" type="body"/>
          </p:nvPr>
        </p:nvSpPr>
        <p:spPr>
          <a:xfrm>
            <a:off x="330200" y="1244600"/>
            <a:ext cx="11518900" cy="5257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2800"/>
              <a:buFont typeface="Noto Sans Symbols"/>
              <a:buChar char="■"/>
            </a:pPr>
            <a:r>
              <a:rPr lang="en-US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Project purpose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FBFBF"/>
              </a:buClr>
              <a:buSzPts val="2800"/>
              <a:buFont typeface="Noto Sans Symbols"/>
              <a:buChar char="■"/>
            </a:pPr>
            <a:r>
              <a:rPr lang="en-US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Project outcome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FBFBF"/>
              </a:buClr>
              <a:buSzPts val="2400"/>
              <a:buFont typeface="Noto Sans Symbols"/>
              <a:buChar char="■"/>
            </a:pPr>
            <a:r>
              <a:rPr lang="en-US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Pre-workshop survey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FBFBF"/>
              </a:buClr>
              <a:buSzPts val="2400"/>
              <a:buFont typeface="Noto Sans Symbols"/>
              <a:buChar char="■"/>
            </a:pPr>
            <a:r>
              <a:rPr lang="en-US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Workshop: APEC Workshop on Policies, Standards, and Best Practices for Energy-Efficient Electric Fans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■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Future work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21"/>
          <p:cNvSpPr txBox="1"/>
          <p:nvPr>
            <p:ph idx="12" type="sldNum"/>
          </p:nvPr>
        </p:nvSpPr>
        <p:spPr>
          <a:xfrm>
            <a:off x="9105900" y="65039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‹#›</a:t>
            </a:fld>
            <a:endParaRPr sz="18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2"/>
          <p:cNvSpPr txBox="1"/>
          <p:nvPr>
            <p:ph type="title"/>
          </p:nvPr>
        </p:nvSpPr>
        <p:spPr>
          <a:xfrm>
            <a:off x="330200" y="171450"/>
            <a:ext cx="11518900" cy="761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Future work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22"/>
          <p:cNvSpPr txBox="1"/>
          <p:nvPr>
            <p:ph idx="1" type="body"/>
          </p:nvPr>
        </p:nvSpPr>
        <p:spPr>
          <a:xfrm>
            <a:off x="330200" y="1244600"/>
            <a:ext cx="11518900" cy="5257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Preparation of the </a:t>
            </a:r>
            <a:r>
              <a:rPr b="1" lang="en-US">
                <a:solidFill>
                  <a:srgbClr val="3333FF"/>
                </a:solidFill>
                <a:latin typeface="Calibri"/>
                <a:ea typeface="Calibri"/>
                <a:cs typeface="Calibri"/>
                <a:sym typeface="Calibri"/>
              </a:rPr>
              <a:t>completion report 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is currently underway.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PO welcomes </a:t>
            </a:r>
            <a:r>
              <a:rPr b="1" lang="en-US">
                <a:solidFill>
                  <a:srgbClr val="3333FF"/>
                </a:solidFill>
                <a:latin typeface="Calibri"/>
                <a:ea typeface="Calibri"/>
                <a:cs typeface="Calibri"/>
                <a:sym typeface="Calibri"/>
              </a:rPr>
              <a:t>questionnaire submissions 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by </a:t>
            </a:r>
            <a:r>
              <a:rPr b="1" lang="en-US">
                <a:solidFill>
                  <a:srgbClr val="3333FF"/>
                </a:solidFill>
                <a:latin typeface="Calibri"/>
                <a:ea typeface="Calibri"/>
                <a:cs typeface="Calibri"/>
                <a:sym typeface="Calibri"/>
              </a:rPr>
              <a:t>the end of November 2025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, especially those providing the </a:t>
            </a:r>
            <a:r>
              <a:rPr lang="en-US">
                <a:solidFill>
                  <a:srgbClr val="3333FF"/>
                </a:solidFill>
                <a:latin typeface="Calibri"/>
                <a:ea typeface="Calibri"/>
                <a:cs typeface="Calibri"/>
                <a:sym typeface="Calibri"/>
              </a:rPr>
              <a:t>latest electric-fan energy-efficiency policies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3FF"/>
              </a:buClr>
              <a:buSzPts val="2800"/>
              <a:buChar char="•"/>
            </a:pPr>
            <a:r>
              <a:rPr b="1" lang="en-US">
                <a:solidFill>
                  <a:srgbClr val="3333FF"/>
                </a:solidFill>
                <a:latin typeface="Calibri"/>
                <a:ea typeface="Calibri"/>
                <a:cs typeface="Calibri"/>
                <a:sym typeface="Calibri"/>
              </a:rPr>
              <a:t>Harmonization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b="1" lang="en-US">
                <a:solidFill>
                  <a:srgbClr val="3333FF"/>
                </a:solidFill>
                <a:latin typeface="Calibri"/>
                <a:ea typeface="Calibri"/>
                <a:cs typeface="Calibri"/>
                <a:sym typeface="Calibri"/>
              </a:rPr>
              <a:t>electric-fan energy efficiency standards 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across the APEC region presents significant </a:t>
            </a:r>
            <a:r>
              <a:rPr lang="en-US">
                <a:solidFill>
                  <a:srgbClr val="3333FF"/>
                </a:solidFill>
                <a:latin typeface="Calibri"/>
                <a:ea typeface="Calibri"/>
                <a:cs typeface="Calibri"/>
                <a:sym typeface="Calibri"/>
              </a:rPr>
              <a:t>opportunities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 and will require continued efforts from all APEC economies, with </a:t>
            </a:r>
            <a:r>
              <a:rPr b="1" lang="en-US">
                <a:solidFill>
                  <a:srgbClr val="3333FF"/>
                </a:solidFill>
                <a:latin typeface="Calibri"/>
                <a:ea typeface="Calibri"/>
                <a:cs typeface="Calibri"/>
                <a:sym typeface="Calibri"/>
              </a:rPr>
              <a:t>IEC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 playing a key leadership role.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3"/>
          <p:cNvSpPr txBox="1"/>
          <p:nvPr>
            <p:ph type="title"/>
          </p:nvPr>
        </p:nvSpPr>
        <p:spPr>
          <a:xfrm>
            <a:off x="336550" y="1407053"/>
            <a:ext cx="11518900" cy="761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Hope you enjoyed the event. Looking forward to seeing you again.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0" name="Google Shape;25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37942" y="2169052"/>
            <a:ext cx="6916115" cy="36009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"/>
          <p:cNvSpPr txBox="1"/>
          <p:nvPr/>
        </p:nvSpPr>
        <p:spPr>
          <a:xfrm>
            <a:off x="203027" y="6209016"/>
            <a:ext cx="1040531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Global Industry Analysts (2025) Electric Fans – A Global Strategic Business Report (MCP24820)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60" name="Google Shape;60;p3"/>
          <p:cNvGraphicFramePr/>
          <p:nvPr/>
        </p:nvGraphicFramePr>
        <p:xfrm>
          <a:off x="349623" y="1935744"/>
          <a:ext cx="11492753" cy="4360355"/>
        </p:xfrm>
        <a:graphic>
          <a:graphicData uri="http://schemas.openxmlformats.org/drawingml/2006/chart">
            <c:chart r:id="rId3"/>
          </a:graphicData>
        </a:graphic>
      </p:graphicFrame>
      <p:sp>
        <p:nvSpPr>
          <p:cNvPr id="61" name="Google Shape;61;p3"/>
          <p:cNvSpPr/>
          <p:nvPr/>
        </p:nvSpPr>
        <p:spPr>
          <a:xfrm>
            <a:off x="4267200" y="2373954"/>
            <a:ext cx="914400" cy="3444254"/>
          </a:xfrm>
          <a:prstGeom prst="rect">
            <a:avLst/>
          </a:prstGeom>
          <a:solidFill>
            <a:srgbClr val="FABF8E">
              <a:alpha val="2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3"/>
          <p:cNvSpPr txBox="1"/>
          <p:nvPr/>
        </p:nvSpPr>
        <p:spPr>
          <a:xfrm>
            <a:off x="529389" y="915678"/>
            <a:ext cx="112395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Both </a:t>
            </a:r>
            <a:r>
              <a:rPr lang="en-US" sz="20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historical trends and future forecasts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show that PRC, APAC, and LATAM are consistently the fastest-growing regions in the global electric fan market. (GIA, 2025)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3"/>
          <p:cNvSpPr txBox="1"/>
          <p:nvPr/>
        </p:nvSpPr>
        <p:spPr>
          <a:xfrm>
            <a:off x="1700315" y="1727624"/>
            <a:ext cx="8791368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Global and Regional Electric Fan Sales: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Historical (2015–2023) and Future (2024–2030) Growth Trends (%CAGR)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3"/>
          <p:cNvSpPr/>
          <p:nvPr/>
        </p:nvSpPr>
        <p:spPr>
          <a:xfrm>
            <a:off x="6428946" y="2373954"/>
            <a:ext cx="2029254" cy="3444254"/>
          </a:xfrm>
          <a:prstGeom prst="rect">
            <a:avLst/>
          </a:prstGeom>
          <a:solidFill>
            <a:srgbClr val="FABF8E">
              <a:alpha val="2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3"/>
          <p:cNvSpPr txBox="1"/>
          <p:nvPr>
            <p:ph type="title"/>
          </p:nvPr>
        </p:nvSpPr>
        <p:spPr>
          <a:xfrm>
            <a:off x="533400" y="223346"/>
            <a:ext cx="8839200" cy="62837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127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b="1" lang="en-US" sz="4000">
                <a:latin typeface="Calibri"/>
                <a:ea typeface="Calibri"/>
                <a:cs typeface="Calibri"/>
                <a:sym typeface="Calibri"/>
              </a:rPr>
              <a:t>Global electric fan market growth drivers</a:t>
            </a:r>
            <a:endParaRPr b="1" sz="4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3"/>
          <p:cNvSpPr txBox="1"/>
          <p:nvPr>
            <p:ph idx="12" type="sldNum"/>
          </p:nvPr>
        </p:nvSpPr>
        <p:spPr>
          <a:xfrm>
            <a:off x="9110133" y="652289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lt1"/>
                </a:solidFill>
              </a:rPr>
              <a:t>‹#›</a:t>
            </a:fld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" name="Google Shape;71;p4"/>
          <p:cNvGraphicFramePr/>
          <p:nvPr/>
        </p:nvGraphicFramePr>
        <p:xfrm>
          <a:off x="349623" y="2286000"/>
          <a:ext cx="11492752" cy="4010099"/>
        </p:xfrm>
        <a:graphic>
          <a:graphicData uri="http://schemas.openxmlformats.org/drawingml/2006/chart">
            <c:chart r:id="rId3"/>
          </a:graphicData>
        </a:graphic>
      </p:graphicFrame>
      <p:sp>
        <p:nvSpPr>
          <p:cNvPr id="72" name="Google Shape;72;p4"/>
          <p:cNvSpPr txBox="1"/>
          <p:nvPr/>
        </p:nvSpPr>
        <p:spPr>
          <a:xfrm>
            <a:off x="476250" y="954657"/>
            <a:ext cx="112395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&amp; EU maintain steady growth and strong share due to their large market base, but PRC &amp; APAC grow rapidly, with PRC projected to become the No.1 market by 2030.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4"/>
          <p:cNvSpPr txBox="1"/>
          <p:nvPr/>
        </p:nvSpPr>
        <p:spPr>
          <a:xfrm>
            <a:off x="1700315" y="1727624"/>
            <a:ext cx="8791368" cy="6771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Regional Electric Fan Market Share Comparison: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2015 vs. 2023 vs. 2030</a:t>
            </a:r>
            <a:endParaRPr/>
          </a:p>
        </p:txBody>
      </p:sp>
      <p:sp>
        <p:nvSpPr>
          <p:cNvPr id="74" name="Google Shape;74;p4"/>
          <p:cNvSpPr txBox="1"/>
          <p:nvPr/>
        </p:nvSpPr>
        <p:spPr>
          <a:xfrm>
            <a:off x="203027" y="6201978"/>
            <a:ext cx="10405310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Global Industry Analysts (2025) Electric Fans – A Global Strategic Business Report (MCP24820)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4"/>
          <p:cNvSpPr txBox="1"/>
          <p:nvPr>
            <p:ph type="title"/>
          </p:nvPr>
        </p:nvSpPr>
        <p:spPr>
          <a:xfrm>
            <a:off x="533400" y="223346"/>
            <a:ext cx="10210800" cy="62837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127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b="1" lang="en-US" sz="4000">
                <a:latin typeface="Calibri"/>
                <a:ea typeface="Calibri"/>
                <a:cs typeface="Calibri"/>
                <a:sym typeface="Calibri"/>
              </a:rPr>
              <a:t>Global electric fan market share</a:t>
            </a:r>
            <a:endParaRPr b="1" sz="4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4"/>
          <p:cNvSpPr txBox="1"/>
          <p:nvPr>
            <p:ph idx="12" type="sldNum"/>
          </p:nvPr>
        </p:nvSpPr>
        <p:spPr>
          <a:xfrm>
            <a:off x="9110133" y="652289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lt1"/>
                </a:solidFill>
              </a:rPr>
              <a:t>‹#›</a:t>
            </a:fld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"/>
          <p:cNvSpPr txBox="1"/>
          <p:nvPr>
            <p:ph type="title"/>
          </p:nvPr>
        </p:nvSpPr>
        <p:spPr>
          <a:xfrm>
            <a:off x="533400" y="223346"/>
            <a:ext cx="6976109" cy="62837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127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b="1" lang="en-US" sz="4000">
                <a:latin typeface="Calibri"/>
                <a:ea typeface="Calibri"/>
                <a:cs typeface="Calibri"/>
                <a:sym typeface="Calibri"/>
              </a:rPr>
              <a:t>Project Objectives</a:t>
            </a:r>
            <a:endParaRPr/>
          </a:p>
        </p:txBody>
      </p:sp>
      <p:sp>
        <p:nvSpPr>
          <p:cNvPr id="82" name="Google Shape;82;p5"/>
          <p:cNvSpPr txBox="1"/>
          <p:nvPr/>
        </p:nvSpPr>
        <p:spPr>
          <a:xfrm>
            <a:off x="1181100" y="1747258"/>
            <a:ext cx="9829800" cy="33634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69265" marR="390525" rt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■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Choose a relevant case study to investigate </a:t>
            </a:r>
            <a:r>
              <a:rPr b="1" lang="en-US" sz="2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strategies for increasing the market share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high-efficiency electric fans. </a:t>
            </a:r>
            <a:endParaRPr/>
          </a:p>
          <a:p>
            <a:pPr indent="-457200" lvl="0" marL="469265" marR="390525" rtl="0" algn="just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■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Examine </a:t>
            </a:r>
            <a:r>
              <a:rPr b="1" lang="en-US" sz="2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current energy-saving technologies</a:t>
            </a:r>
            <a:r>
              <a:rPr lang="en-US" sz="2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electric fans within the context of energy efficiency regulations. </a:t>
            </a:r>
            <a:endParaRPr/>
          </a:p>
          <a:p>
            <a:pPr indent="-457200" lvl="0" marL="469265" marR="390525" rtl="0" algn="just">
              <a:lnSpc>
                <a:spcPct val="11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■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Share </a:t>
            </a:r>
            <a:r>
              <a:rPr b="1" lang="en-US" sz="2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project results, best practices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and gather feedback throughout the APEC region. </a:t>
            </a:r>
            <a:endParaRPr/>
          </a:p>
        </p:txBody>
      </p:sp>
      <p:sp>
        <p:nvSpPr>
          <p:cNvPr id="83" name="Google Shape;83;p5"/>
          <p:cNvSpPr txBox="1"/>
          <p:nvPr>
            <p:ph idx="12" type="sldNum"/>
          </p:nvPr>
        </p:nvSpPr>
        <p:spPr>
          <a:xfrm>
            <a:off x="9110133" y="652289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lt1"/>
                </a:solidFill>
              </a:rPr>
              <a:t>‹#›</a:t>
            </a:fld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6"/>
          <p:cNvSpPr txBox="1"/>
          <p:nvPr>
            <p:ph type="title"/>
          </p:nvPr>
        </p:nvSpPr>
        <p:spPr>
          <a:xfrm>
            <a:off x="330200" y="171450"/>
            <a:ext cx="11518900" cy="761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b="1" lang="en-US" sz="4000">
                <a:latin typeface="Calibri"/>
                <a:ea typeface="Calibri"/>
                <a:cs typeface="Calibri"/>
                <a:sym typeface="Calibri"/>
              </a:rPr>
              <a:t>Outline</a:t>
            </a:r>
            <a:endParaRPr b="1" sz="4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6"/>
          <p:cNvSpPr txBox="1"/>
          <p:nvPr>
            <p:ph idx="1" type="body"/>
          </p:nvPr>
        </p:nvSpPr>
        <p:spPr>
          <a:xfrm>
            <a:off x="330200" y="1244600"/>
            <a:ext cx="11518900" cy="5257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2800"/>
              <a:buFont typeface="Noto Sans Symbols"/>
              <a:buChar char="■"/>
            </a:pPr>
            <a:r>
              <a:rPr lang="en-US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Project purpose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■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Project outcome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■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Pre-workshop survey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FBFBF"/>
              </a:buClr>
              <a:buSzPts val="2400"/>
              <a:buFont typeface="Noto Sans Symbols"/>
              <a:buChar char="■"/>
            </a:pPr>
            <a:r>
              <a:rPr lang="en-US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Workshop: APEC Workshop on Policies, Standards, and Best Practices for Energy-Efficient Electric Fans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BFBFBF"/>
              </a:buClr>
              <a:buSzPts val="2800"/>
              <a:buFont typeface="Noto Sans Symbols"/>
              <a:buChar char="■"/>
            </a:pPr>
            <a:r>
              <a:rPr lang="en-US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rPr>
              <a:t>Future work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6"/>
          <p:cNvSpPr txBox="1"/>
          <p:nvPr>
            <p:ph idx="12" type="sldNum"/>
          </p:nvPr>
        </p:nvSpPr>
        <p:spPr>
          <a:xfrm>
            <a:off x="9105900" y="6503987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‹#›</a:t>
            </a:fld>
            <a:endParaRPr sz="1800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7"/>
          <p:cNvSpPr txBox="1"/>
          <p:nvPr>
            <p:ph type="title"/>
          </p:nvPr>
        </p:nvSpPr>
        <p:spPr>
          <a:xfrm>
            <a:off x="533400" y="223346"/>
            <a:ext cx="6976109" cy="62837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12700">
            <a:spAutoFit/>
          </a:bodyPr>
          <a:lstStyle/>
          <a:p>
            <a:pPr indent="0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b="1" lang="en-US" sz="4000">
                <a:latin typeface="Calibri"/>
                <a:ea typeface="Calibri"/>
                <a:cs typeface="Calibri"/>
                <a:sym typeface="Calibri"/>
              </a:rPr>
              <a:t>Questionnaire outline</a:t>
            </a:r>
            <a:endParaRPr/>
          </a:p>
        </p:txBody>
      </p:sp>
      <p:sp>
        <p:nvSpPr>
          <p:cNvPr id="97" name="Google Shape;97;p7"/>
          <p:cNvSpPr txBox="1"/>
          <p:nvPr/>
        </p:nvSpPr>
        <p:spPr>
          <a:xfrm>
            <a:off x="918155" y="1600200"/>
            <a:ext cx="10816645" cy="37828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-514350" lvl="0" marL="526415" marR="390525" rt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■"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Policies &amp; Management Systems：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540000" marR="390525" rtl="0" algn="just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Covers government policies on electric fan energy efficiency, including responsible agencies, standards, and labeling.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14350" lvl="0" marL="526415" marR="390525" rtl="0" algn="just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■"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Testing Methods： </a:t>
            </a:r>
            <a:endParaRPr/>
          </a:p>
          <a:p>
            <a:pPr indent="0" lvl="0" marL="540000" marR="390525" rtl="0" algn="just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Reviews current testing methods, alignment with IEC 60879, and future plans, including bladeless fan testing.</a:t>
            </a:r>
            <a:endParaRPr/>
          </a:p>
          <a:p>
            <a:pPr indent="-514350" lvl="0" marL="526415" marR="390525" rtl="0" algn="just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■"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Fan Motors：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540000" marR="390525" rtl="0" algn="just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Collects data on DC motor fan usage and estimates their market share.</a:t>
            </a:r>
            <a:endParaRPr/>
          </a:p>
        </p:txBody>
      </p:sp>
      <p:sp>
        <p:nvSpPr>
          <p:cNvPr id="98" name="Google Shape;98;p7"/>
          <p:cNvSpPr txBox="1"/>
          <p:nvPr>
            <p:ph idx="12" type="sldNum"/>
          </p:nvPr>
        </p:nvSpPr>
        <p:spPr>
          <a:xfrm>
            <a:off x="9110133" y="652289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lt1"/>
                </a:solidFill>
              </a:rPr>
              <a:t>‹#›</a:t>
            </a:fld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8"/>
          <p:cNvSpPr txBox="1"/>
          <p:nvPr/>
        </p:nvSpPr>
        <p:spPr>
          <a:xfrm>
            <a:off x="533400" y="223346"/>
            <a:ext cx="6976109" cy="6283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12700">
            <a:spAutoFit/>
          </a:bodyPr>
          <a:lstStyle/>
          <a:p>
            <a:pPr indent="0" lvl="0" marL="127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Pre-survey summary</a:t>
            </a:r>
            <a:endParaRPr/>
          </a:p>
        </p:txBody>
      </p:sp>
      <p:sp>
        <p:nvSpPr>
          <p:cNvPr id="104" name="Google Shape;104;p8"/>
          <p:cNvSpPr txBox="1"/>
          <p:nvPr/>
        </p:nvSpPr>
        <p:spPr>
          <a:xfrm>
            <a:off x="304800" y="1023024"/>
            <a:ext cx="30480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Pre-survey completed</a:t>
            </a:r>
            <a:endParaRPr/>
          </a:p>
        </p:txBody>
      </p:sp>
      <p:graphicFrame>
        <p:nvGraphicFramePr>
          <p:cNvPr id="105" name="Google Shape;105;p8"/>
          <p:cNvGraphicFramePr/>
          <p:nvPr/>
        </p:nvGraphicFramePr>
        <p:xfrm>
          <a:off x="685800" y="1424439"/>
          <a:ext cx="10940975" cy="1358077"/>
        </p:xfrm>
        <a:graphic>
          <a:graphicData uri="http://schemas.openxmlformats.org/drawingml/2006/chart">
            <c:chart r:id="rId3"/>
          </a:graphicData>
        </a:graphic>
      </p:graphicFrame>
      <p:sp>
        <p:nvSpPr>
          <p:cNvPr id="106" name="Google Shape;106;p8"/>
          <p:cNvSpPr/>
          <p:nvPr/>
        </p:nvSpPr>
        <p:spPr>
          <a:xfrm>
            <a:off x="914400" y="1424440"/>
            <a:ext cx="4419600" cy="785360"/>
          </a:xfrm>
          <a:prstGeom prst="rect">
            <a:avLst/>
          </a:prstGeom>
          <a:noFill/>
          <a:ln cap="flat" cmpd="sng" w="57150">
            <a:solidFill>
              <a:srgbClr val="0000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8"/>
          <p:cNvSpPr/>
          <p:nvPr/>
        </p:nvSpPr>
        <p:spPr>
          <a:xfrm>
            <a:off x="4325101" y="2356964"/>
            <a:ext cx="457200" cy="785359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0000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8" name="Google Shape;108;p8"/>
          <p:cNvGrpSpPr/>
          <p:nvPr/>
        </p:nvGrpSpPr>
        <p:grpSpPr>
          <a:xfrm>
            <a:off x="580343" y="3302485"/>
            <a:ext cx="11031313" cy="3021170"/>
            <a:chOff x="595462" y="3239717"/>
            <a:chExt cx="11031313" cy="3362853"/>
          </a:xfrm>
        </p:grpSpPr>
        <p:sp>
          <p:nvSpPr>
            <p:cNvPr id="109" name="Google Shape;109;p8"/>
            <p:cNvSpPr/>
            <p:nvPr/>
          </p:nvSpPr>
          <p:spPr>
            <a:xfrm>
              <a:off x="595462" y="3239717"/>
              <a:ext cx="11031313" cy="3227071"/>
            </a:xfrm>
            <a:prstGeom prst="roundRect">
              <a:avLst>
                <a:gd fmla="val 16667" name="adj"/>
              </a:avLst>
            </a:prstGeom>
            <a:solidFill>
              <a:srgbClr val="FDE9D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0" name="Google Shape;110;p8"/>
            <p:cNvGrpSpPr/>
            <p:nvPr/>
          </p:nvGrpSpPr>
          <p:grpSpPr>
            <a:xfrm>
              <a:off x="595462" y="3375500"/>
              <a:ext cx="11031313" cy="3227070"/>
              <a:chOff x="595462" y="3375500"/>
              <a:chExt cx="11031313" cy="3227070"/>
            </a:xfrm>
          </p:grpSpPr>
          <p:graphicFrame>
            <p:nvGraphicFramePr>
              <p:cNvPr id="111" name="Google Shape;111;p8"/>
              <p:cNvGraphicFramePr/>
              <p:nvPr/>
            </p:nvGraphicFramePr>
            <p:xfrm>
              <a:off x="595462" y="3375500"/>
              <a:ext cx="3446148" cy="3227070"/>
            </p:xfrm>
            <a:graphic>
              <a:graphicData uri="http://schemas.openxmlformats.org/drawingml/2006/chart">
                <c:chart r:id="rId4"/>
              </a:graphicData>
            </a:graphic>
          </p:graphicFrame>
          <p:graphicFrame>
            <p:nvGraphicFramePr>
              <p:cNvPr id="112" name="Google Shape;112;p8"/>
              <p:cNvGraphicFramePr/>
              <p:nvPr/>
            </p:nvGraphicFramePr>
            <p:xfrm>
              <a:off x="4383005" y="3375500"/>
              <a:ext cx="3446148" cy="3227070"/>
            </p:xfrm>
            <a:graphic>
              <a:graphicData uri="http://schemas.openxmlformats.org/drawingml/2006/chart">
                <c:chart r:id="rId5"/>
              </a:graphicData>
            </a:graphic>
          </p:graphicFrame>
          <p:graphicFrame>
            <p:nvGraphicFramePr>
              <p:cNvPr id="113" name="Google Shape;113;p8"/>
              <p:cNvGraphicFramePr/>
              <p:nvPr/>
            </p:nvGraphicFramePr>
            <p:xfrm>
              <a:off x="8180627" y="3375500"/>
              <a:ext cx="3446148" cy="3227070"/>
            </p:xfrm>
            <a:graphic>
              <a:graphicData uri="http://schemas.openxmlformats.org/drawingml/2006/chart">
                <c:chart r:id="rId6"/>
              </a:graphicData>
            </a:graphic>
          </p:graphicFrame>
        </p:grpSp>
        <p:sp>
          <p:nvSpPr>
            <p:cNvPr id="114" name="Google Shape;114;p8"/>
            <p:cNvSpPr txBox="1"/>
            <p:nvPr/>
          </p:nvSpPr>
          <p:spPr>
            <a:xfrm>
              <a:off x="1531043" y="4056943"/>
              <a:ext cx="1905001" cy="16786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ECs adopted 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>
                  <a:solidFill>
                    <a:srgbClr val="3333FF"/>
                  </a:solidFill>
                  <a:latin typeface="Calibri"/>
                  <a:ea typeface="Calibri"/>
                  <a:cs typeface="Calibri"/>
                  <a:sym typeface="Calibri"/>
                </a:rPr>
                <a:t>IEC std.</a:t>
              </a:r>
              <a:endParaRPr sz="2400">
                <a:solidFill>
                  <a:srgbClr val="3333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8"/>
            <p:cNvSpPr txBox="1"/>
            <p:nvPr/>
          </p:nvSpPr>
          <p:spPr>
            <a:xfrm>
              <a:off x="5126311" y="3887724"/>
              <a:ext cx="1615557" cy="16786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ECs </a:t>
              </a:r>
              <a:r>
                <a:rPr lang="en-US" sz="2400">
                  <a:solidFill>
                    <a:srgbClr val="0000FF"/>
                  </a:solidFill>
                  <a:latin typeface="Calibri"/>
                  <a:ea typeface="Calibri"/>
                  <a:cs typeface="Calibri"/>
                  <a:sym typeface="Calibri"/>
                </a:rPr>
                <a:t>mandatory</a:t>
              </a: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 measures</a:t>
              </a: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8"/>
            <p:cNvSpPr txBox="1"/>
            <p:nvPr/>
          </p:nvSpPr>
          <p:spPr>
            <a:xfrm>
              <a:off x="9026773" y="4073250"/>
              <a:ext cx="1744580" cy="16786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ECs </a:t>
              </a:r>
              <a:r>
                <a:rPr lang="en-US" sz="2400">
                  <a:solidFill>
                    <a:srgbClr val="0000FF"/>
                  </a:solidFill>
                  <a:latin typeface="Calibri"/>
                  <a:ea typeface="Calibri"/>
                  <a:cs typeface="Calibri"/>
                  <a:sym typeface="Calibri"/>
                </a:rPr>
                <a:t>voluntary</a:t>
              </a:r>
              <a:r>
                <a:rPr lang="en-US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 measures</a:t>
              </a: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Volunteer - Free gestures icons" id="117" name="Google Shape;117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131381" y="4348179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gulation - Free miscellaneous icons" id="118" name="Google Shape;118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966324" y="4051327"/>
            <a:ext cx="1174755" cy="1174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31443" y="4512225"/>
            <a:ext cx="750354" cy="750354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8"/>
          <p:cNvSpPr txBox="1"/>
          <p:nvPr/>
        </p:nvSpPr>
        <p:spPr>
          <a:xfrm>
            <a:off x="3734059" y="1011885"/>
            <a:ext cx="792480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9 out of 21 ECs submitted the pre-survey questionnaire.</a:t>
            </a:r>
            <a:endParaRPr b="1" sz="20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8"/>
          <p:cNvSpPr txBox="1"/>
          <p:nvPr/>
        </p:nvSpPr>
        <p:spPr>
          <a:xfrm>
            <a:off x="686911" y="6259989"/>
            <a:ext cx="1117733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Note: Thanks to PRC, INA, MAS, MEX, NZ, PH, CT, THA &amp; VN for completing the pre-survey; more ECs are welcome to contribute.</a:t>
            </a:r>
            <a:endParaRPr b="1"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8"/>
          <p:cNvSpPr txBox="1"/>
          <p:nvPr>
            <p:ph idx="12" type="sldNum"/>
          </p:nvPr>
        </p:nvSpPr>
        <p:spPr>
          <a:xfrm>
            <a:off x="9110133" y="652289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lt1"/>
                </a:solidFill>
              </a:rPr>
              <a:t>‹#›</a:t>
            </a:fld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9"/>
          <p:cNvSpPr txBox="1"/>
          <p:nvPr>
            <p:ph type="title"/>
          </p:nvPr>
        </p:nvSpPr>
        <p:spPr>
          <a:xfrm>
            <a:off x="609600" y="272058"/>
            <a:ext cx="10948737" cy="6155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127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 sz="4000">
                <a:latin typeface="Calibri"/>
                <a:ea typeface="Calibri"/>
                <a:cs typeface="Calibri"/>
                <a:sym typeface="Calibri"/>
              </a:rPr>
              <a:t>Current EE policy for </a:t>
            </a:r>
            <a:r>
              <a:rPr b="1" lang="en-US" sz="4000" u="sng">
                <a:latin typeface="Calibri"/>
                <a:ea typeface="Calibri"/>
                <a:cs typeface="Calibri"/>
                <a:sym typeface="Calibri"/>
              </a:rPr>
              <a:t>electric fans </a:t>
            </a:r>
            <a:r>
              <a:rPr b="1" lang="en-US" sz="4000">
                <a:latin typeface="Calibri"/>
                <a:ea typeface="Calibri"/>
                <a:cs typeface="Calibri"/>
                <a:sym typeface="Calibri"/>
              </a:rPr>
              <a:t>in APEC region</a:t>
            </a:r>
            <a:endParaRPr b="1" sz="4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9"/>
          <p:cNvSpPr txBox="1"/>
          <p:nvPr/>
        </p:nvSpPr>
        <p:spPr>
          <a:xfrm>
            <a:off x="266700" y="6001167"/>
            <a:ext cx="11658600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Disclaimer: 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non-responding economies, information was sourced online. This project is not liable for any errors or resulting losses. 9 out of 21 ECs submitted the pre-survey questionnaire</a:t>
            </a:r>
            <a:endParaRPr/>
          </a:p>
        </p:txBody>
      </p:sp>
      <p:graphicFrame>
        <p:nvGraphicFramePr>
          <p:cNvPr id="130" name="Google Shape;130;p9"/>
          <p:cNvGraphicFramePr/>
          <p:nvPr/>
        </p:nvGraphicFramePr>
        <p:xfrm>
          <a:off x="633662" y="1371599"/>
          <a:ext cx="10948737" cy="4629567"/>
        </p:xfrm>
        <a:graphic>
          <a:graphicData uri="http://schemas.openxmlformats.org/drawingml/2006/chart">
            <c:chart r:id="rId3"/>
          </a:graphicData>
        </a:graphic>
      </p:graphicFrame>
      <p:sp>
        <p:nvSpPr>
          <p:cNvPr id="131" name="Google Shape;131;p9"/>
          <p:cNvSpPr txBox="1"/>
          <p:nvPr>
            <p:ph idx="12" type="sldNum"/>
          </p:nvPr>
        </p:nvSpPr>
        <p:spPr>
          <a:xfrm>
            <a:off x="9110133" y="6522896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800">
                <a:solidFill>
                  <a:schemeClr val="lt1"/>
                </a:solidFill>
              </a:rPr>
              <a:t>‹#›</a:t>
            </a:fld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佈景主題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2021-11-05T08:19:14Z</dcterms:created>
  <dc:creator>孫廷瑞</dc:creator>
</cp:coreProperties>
</file>