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3"/>
    <p:sldMasterId id="2147483658" r:id="rId4"/>
  </p:sldMasterIdLst>
  <p:notesMasterIdLst>
    <p:notesMasterId r:id="rId6"/>
  </p:notesMasterIdLst>
  <p:handoutMasterIdLst>
    <p:handoutMasterId r:id="rId19"/>
  </p:handoutMasterIdLst>
  <p:sldIdLst>
    <p:sldId id="256" r:id="rId5"/>
    <p:sldId id="404" r:id="rId7"/>
    <p:sldId id="379" r:id="rId8"/>
    <p:sldId id="388" r:id="rId9"/>
    <p:sldId id="405" r:id="rId10"/>
    <p:sldId id="407" r:id="rId11"/>
    <p:sldId id="394" r:id="rId12"/>
    <p:sldId id="408" r:id="rId13"/>
    <p:sldId id="406" r:id="rId14"/>
    <p:sldId id="400" r:id="rId15"/>
    <p:sldId id="402" r:id="rId16"/>
    <p:sldId id="397" r:id="rId17"/>
    <p:sldId id="375" r:id="rId18"/>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9F"/>
    <a:srgbClr val="00808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60" autoAdjust="0"/>
    <p:restoredTop sz="89615" autoAdjust="0"/>
  </p:normalViewPr>
  <p:slideViewPr>
    <p:cSldViewPr snapToGrid="0">
      <p:cViewPr>
        <p:scale>
          <a:sx n="75" d="100"/>
          <a:sy n="75" d="100"/>
        </p:scale>
        <p:origin x="2130" y="600"/>
      </p:cViewPr>
      <p:guideLst/>
    </p:cSldViewPr>
  </p:slideViewPr>
  <p:notesTextViewPr>
    <p:cViewPr>
      <p:scale>
        <a:sx n="150" d="100"/>
        <a:sy n="150" d="100"/>
      </p:scale>
      <p:origin x="0" y="0"/>
    </p:cViewPr>
  </p:notesTextViewPr>
  <p:sorterViewPr>
    <p:cViewPr>
      <p:scale>
        <a:sx n="170" d="100"/>
        <a:sy n="170" d="100"/>
      </p:scale>
      <p:origin x="0" y="0"/>
    </p:cViewPr>
  </p:sorterViewPr>
  <p:notesViewPr>
    <p:cSldViewPr snapToGrid="0">
      <p:cViewPr varScale="1">
        <p:scale>
          <a:sx n="45" d="100"/>
          <a:sy n="45" d="100"/>
        </p:scale>
        <p:origin x="1440" y="5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3" Type="http://schemas.openxmlformats.org/officeDocument/2006/relationships/tags" Target="tags/tag2.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handoutMaster" Target="handoutMasters/handoutMaster1.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2C347E-903D-48FF-9CFF-9D00CC32028C}" type="datetimeFigureOut">
              <a:rPr lang="en-US" smtClean="0"/>
            </a:fld>
            <a:endParaRPr lang="en-US"/>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投影片編號版面配置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046C2DA-BB5E-469B-9E5F-222A4BE284C2}"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82FA02-1211-49A7-B7F3-01962D2A3A52}" type="datetimeFigureOut">
              <a:rPr lang="zh-HK" altLang="en-US" smtClean="0"/>
            </a:fld>
            <a:endParaRPr lang="zh-HK"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zh-HK"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4C638A-CA38-4A51-8AF1-23BD1ACBE452}" type="slidenum">
              <a:rPr lang="zh-HK" altLang="en-US" smtClean="0"/>
            </a:fld>
            <a:endParaRPr lang="zh-HK"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HK" dirty="0"/>
              <a:t>thanks Chair, </a:t>
            </a:r>
            <a:r>
              <a:rPr lang="en-US" altLang="zh-CN" dirty="0"/>
              <a:t>I’d like to start by thanking Hong Kong economy for hosting this meeting. Our Hongkong colleagues have worked really hard to make this event a success, and we’re truly grateful for their efforts. A special thanks for them in bringing together the four working groups for this joint meeting—it's been a great way to foster collaboration and meaningful discussions for APEC region  energy. its the first 4 working group joint meeting, but not the last. its a good started, so we looking forward next 4 group joint meeting. We really appreciate Hong Kong’s support and contributions."</a:t>
            </a:r>
            <a:endParaRPr lang="en-US" altLang="zh-CN" dirty="0"/>
          </a:p>
          <a:p>
            <a:endParaRPr lang="en-US" altLang="zh-CN" dirty="0"/>
          </a:p>
          <a:p>
            <a:r>
              <a:rPr lang="en-US" altLang="zh-CN" dirty="0"/>
              <a:t>next, I will give the EGEEC outcomes presentation.</a:t>
            </a:r>
            <a:endParaRPr lang="en-US" altLang="zh-CN" dirty="0"/>
          </a:p>
        </p:txBody>
      </p:sp>
      <p:sp>
        <p:nvSpPr>
          <p:cNvPr id="4" name="投影片編號版面配置區 3"/>
          <p:cNvSpPr>
            <a:spLocks noGrp="1"/>
          </p:cNvSpPr>
          <p:nvPr>
            <p:ph type="sldNum" sz="quarter" idx="10"/>
          </p:nvPr>
        </p:nvSpPr>
        <p:spPr/>
        <p:txBody>
          <a:bodyPr/>
          <a:lstStyle/>
          <a:p>
            <a:fld id="{E74C638A-CA38-4A51-8AF1-23BD1ACBE452}" type="slidenum">
              <a:rPr lang="zh-HK" altLang="en-US" smtClean="0"/>
            </a:fld>
            <a:endParaRPr lang="zh-HK"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this page shows the project update from Viet Nam.</a:t>
            </a:r>
            <a:endParaRPr lang="en-US" altLang="zh-CN"/>
          </a:p>
          <a:p>
            <a:endParaRPr lang="en-US" altLang="zh-CN"/>
          </a:p>
          <a:p>
            <a:r>
              <a:rPr lang="en-US" altLang="zh-CN" dirty="0">
                <a:solidFill>
                  <a:schemeClr val="accent1">
                    <a:lumMod val="75000"/>
                  </a:schemeClr>
                </a:solidFill>
                <a:latin typeface="微软雅黑" panose="020B0503020204020204" charset="-122"/>
                <a:ea typeface="微软雅黑" panose="020B0503020204020204" charset="-122"/>
                <a:cs typeface="Arial" panose="020B0604020202020204" pitchFamily="34" charset="0"/>
                <a:sym typeface="Arial" panose="020B0604020202020204"/>
              </a:rPr>
              <a:t>Viet Nam shared the workshop of Promoting Energy Efficiency in the Manufacturing Sector On 19 and 20 June 2025</a:t>
            </a:r>
            <a:endParaRPr lang="en-US" altLang="zh-CN" dirty="0">
              <a:solidFill>
                <a:schemeClr val="accent1">
                  <a:lumMod val="75000"/>
                </a:schemeClr>
              </a:solidFill>
              <a:latin typeface="微软雅黑" panose="020B0503020204020204" charset="-122"/>
              <a:ea typeface="微软雅黑" panose="020B0503020204020204" charset="-122"/>
              <a:cs typeface="Arial" panose="020B0604020202020204" pitchFamily="34" charset="0"/>
              <a:sym typeface="Arial" panose="020B0604020202020204"/>
            </a:endParaRPr>
          </a:p>
          <a:p>
            <a:endParaRPr lang="en-US" altLang="zh-CN"/>
          </a:p>
          <a:p>
            <a:r>
              <a:rPr lang="en-US" altLang="zh-CN"/>
              <a:t>The workshop brought together representatives from global organizations, research institutes, as well as government agencies, corporations, and business associations from APEC member economies. Key topics of discussion included an overview of energy demand in manufacturing, opportunities for promoting energy efficiency, innovation and financing, and case studies from multiple member economies.</a:t>
            </a:r>
            <a:endParaRPr lang="en-US" altLang="zh-CN"/>
          </a:p>
          <a:p>
            <a:endParaRPr lang="en-US" altLang="zh-CN"/>
          </a:p>
          <a:p>
            <a:r>
              <a:rPr lang="en-US" altLang="zh-CN"/>
              <a:t>The report concludes with several recommendations, emphasizing the need for awareness-raising and education, promoting R&amp;D and collaboration, strengthening capacity building, facilitating financial access, and the proactive role that APEC should play.</a:t>
            </a:r>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en-US" altLang="zh-CN"/>
          </a:p>
          <a:p>
            <a:r>
              <a:rPr lang="en-US" altLang="zh-CN"/>
              <a:t>China report the concept note,</a:t>
            </a:r>
            <a:r>
              <a:rPr lang="en-US" altLang="zh-CN" b="1" dirty="0">
                <a:solidFill>
                  <a:schemeClr val="accent1">
                    <a:lumMod val="75000"/>
                  </a:schemeClr>
                </a:solidFill>
                <a:latin typeface="微软雅黑" panose="020B0503020204020204" charset="-122"/>
                <a:ea typeface="微软雅黑" panose="020B0503020204020204" charset="-122"/>
                <a:cs typeface="Arial" panose="020B0604020202020204" pitchFamily="34" charset="0"/>
                <a:sym typeface="+mn-ea"/>
              </a:rPr>
              <a:t>Promoting the Deployment of High-Efficiency Low-Carbon Room Air Conditioners (RACs) in APEC Region</a:t>
            </a:r>
            <a:endParaRPr lang="en-US" altLang="zh-CN" b="1" dirty="0">
              <a:solidFill>
                <a:schemeClr val="accent1">
                  <a:lumMod val="75000"/>
                </a:schemeClr>
              </a:solidFill>
              <a:latin typeface="微软雅黑" panose="020B0503020204020204" charset="-122"/>
              <a:ea typeface="微软雅黑" panose="020B0503020204020204" charset="-122"/>
              <a:cs typeface="Arial" panose="020B0604020202020204" pitchFamily="34" charset="0"/>
              <a:sym typeface="+mn-ea"/>
            </a:endParaRPr>
          </a:p>
          <a:p>
            <a:endParaRPr lang="en-US" altLang="zh-CN"/>
          </a:p>
          <a:p>
            <a:r>
              <a:rPr lang="en-US" altLang="zh-CN"/>
              <a:t>this proposal project aim to </a:t>
            </a:r>
            <a:r>
              <a:rPr lang="en-US" altLang="zh-CN" b="1" dirty="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Accelerate the deployment of high-efficiency, low-carbon RACs in the APEC region</a:t>
            </a:r>
            <a:r>
              <a:rPr lang="en-US" altLang="zh-CN" dirty="0">
                <a:solidFill>
                  <a:schemeClr val="accent1">
                    <a:lumMod val="75000"/>
                  </a:schemeClr>
                </a:solidFill>
                <a:latin typeface="微软雅黑" panose="020B0503020204020204" charset="-122"/>
                <a:ea typeface="微软雅黑" panose="020B0503020204020204" charset="-122"/>
                <a:cs typeface="Arial" panose="020B0604020202020204" pitchFamily="34" charset="0"/>
                <a:sym typeface="Arial" panose="020B0604020202020204"/>
              </a:rPr>
              <a:t>. China will submit CN to EWG to endose for session 1, 2026, they are seeking economies to support. </a:t>
            </a:r>
            <a:endParaRPr lang="en-US" altLang="zh-CN" dirty="0">
              <a:solidFill>
                <a:schemeClr val="accent1">
                  <a:lumMod val="75000"/>
                </a:schemeClr>
              </a:solidFill>
              <a:latin typeface="微软雅黑" panose="020B0503020204020204" charset="-122"/>
              <a:ea typeface="微软雅黑" panose="020B0503020204020204" charset="-122"/>
              <a:cs typeface="Arial" panose="020B0604020202020204" pitchFamily="34" charset="0"/>
              <a:sym typeface="Arial" panose="020B0604020202020204"/>
            </a:endParaRPr>
          </a:p>
          <a:p>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en-US" altLang="zh-CN">
              <a:sym typeface="+mn-ea"/>
            </a:endParaRPr>
          </a:p>
          <a:p>
            <a:r>
              <a:rPr lang="en-US" altLang="zh-CN"/>
              <a:t>In 2026, Korea will host the joint meetings of EGEEC and EGNRET, along with related workshops, in the second half of the year.</a:t>
            </a:r>
            <a:endParaRPr lang="en-US" altLang="zh-CN"/>
          </a:p>
          <a:p>
            <a:r>
              <a:rPr lang="en-US" altLang="zh-CN"/>
              <a:t>In 2026, Thailand will hold the EGEEC and EGNERTjoint meeting in the first half of the year</a:t>
            </a:r>
            <a:r>
              <a:rPr lang="zh-CN" altLang="en-US"/>
              <a:t>，</a:t>
            </a:r>
            <a:r>
              <a:rPr lang="en-US" altLang="zh-CN"/>
              <a:t>along with related workshops.</a:t>
            </a:r>
            <a:endParaRPr lang="en-US" altLang="zh-CN"/>
          </a:p>
          <a:p>
            <a:r>
              <a:rPr lang="en-US" altLang="zh-CN"/>
              <a:t>In 2026 secnond half, China will hold the EGEEC meetnig.</a:t>
            </a:r>
            <a:endParaRPr lang="en-US" altLang="zh-CN"/>
          </a:p>
          <a:p>
            <a:endParaRPr lang="en-US" altLang="zh-CN"/>
          </a:p>
          <a:p>
            <a:r>
              <a:rPr lang="en-US" altLang="zh-CN"/>
              <a:t>Chair also encourage all members to actively participate in these upcoming meetings in 2027</a:t>
            </a:r>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CN" dirty="0"/>
              <a:t>at last. I would like to sincerely thank everyone for being here today.</a:t>
            </a:r>
            <a:endParaRPr lang="en-US" altLang="zh-CN" dirty="0"/>
          </a:p>
          <a:p>
            <a:endParaRPr lang="en-US" altLang="zh-CN" dirty="0"/>
          </a:p>
          <a:p>
            <a:r>
              <a:rPr lang="en-US" altLang="zh-CN" dirty="0"/>
              <a:t>Thanks our Korea colleagues again, I would like to extend my heartfelt thanks to our gracious hosts in Seoul for their hard work and warm hospitality,  grateful for your dedication and the wonderful reception you have provided us..</a:t>
            </a:r>
            <a:endParaRPr lang="en-US" altLang="zh-CN" dirty="0"/>
          </a:p>
          <a:p>
            <a:r>
              <a:rPr lang="en-US" altLang="zh-CN" dirty="0"/>
              <a:t> looking forward to our next meeting. </a:t>
            </a:r>
            <a:endParaRPr lang="en-US"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this time, EGEEC have 9 ecnomies to paticipate meeting htis morning, </a:t>
            </a:r>
            <a:endParaRPr lang="en-US" altLang="zh-CN"/>
          </a:p>
          <a:p>
            <a:endParaRPr lang="en-US" altLang="zh-CN"/>
          </a:p>
          <a:p>
            <a:r>
              <a:rPr lang="en-US" altLang="zh-CN"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sym typeface="+mn-ea"/>
              </a:rPr>
              <a:t>China, Hong Kong China, Japan, Korea, Malaysia, Philippines, Thailand, Chinese Taipei.</a:t>
            </a:r>
            <a:endParaRPr lang="en-US" altLang="zh-CN"/>
          </a:p>
          <a:p>
            <a:endParaRPr lang="en-US" altLang="zh-CN"/>
          </a:p>
          <a:p>
            <a:r>
              <a:rPr lang="en-US" altLang="zh-CN"/>
              <a:t>besides, </a:t>
            </a:r>
            <a:r>
              <a:rPr lang="en-US" altLang="zh-CN" dirty="0">
                <a:solidFill>
                  <a:schemeClr val="accent1">
                    <a:lumMod val="75000"/>
                  </a:schemeClr>
                </a:solidFill>
                <a:latin typeface="微软雅黑" panose="020B0503020204020204" charset="-122"/>
                <a:ea typeface="微软雅黑" panose="020B0503020204020204" charset="-122"/>
                <a:cs typeface="Arial" panose="020B0604020202020204" pitchFamily="34" charset="0"/>
                <a:sym typeface="+mn-ea"/>
              </a:rPr>
              <a:t>APERC; EGEDA, EWG Secretariat, 3 AEPC fora join, </a:t>
            </a:r>
            <a:endParaRPr lang="en-US" altLang="zh-CN" dirty="0">
              <a:solidFill>
                <a:schemeClr val="accent1">
                  <a:lumMod val="75000"/>
                </a:schemeClr>
              </a:solidFill>
              <a:latin typeface="微软雅黑" panose="020B0503020204020204" charset="-122"/>
              <a:ea typeface="微软雅黑" panose="020B0503020204020204" charset="-122"/>
              <a:cs typeface="Arial" panose="020B0604020202020204" pitchFamily="34" charset="0"/>
              <a:sym typeface="+mn-ea"/>
            </a:endParaRPr>
          </a:p>
          <a:p>
            <a:r>
              <a:rPr lang="en-US" altLang="zh-CN" dirty="0">
                <a:solidFill>
                  <a:schemeClr val="accent1">
                    <a:lumMod val="75000"/>
                  </a:schemeClr>
                </a:solidFill>
                <a:latin typeface="微软雅黑" panose="020B0503020204020204" charset="-122"/>
                <a:ea typeface="微软雅黑" panose="020B0503020204020204" charset="-122"/>
                <a:cs typeface="Arial" panose="020B0604020202020204" pitchFamily="34" charset="0"/>
                <a:sym typeface="+mn-ea"/>
              </a:rPr>
              <a:t>and we invite non-APEC organisation to join, that is CLASP, EE hub, and IEA</a:t>
            </a:r>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"In the EGEEC 65 meeting, we had a variety of informative presentations:</a:t>
            </a:r>
            <a:endParaRPr lang="en-US" altLang="zh-CN"/>
          </a:p>
          <a:p>
            <a:endParaRPr lang="en-US" altLang="zh-CN"/>
          </a:p>
          <a:p>
            <a:r>
              <a:rPr lang="en-US" altLang="zh-CN"/>
              <a:t>that is 4 Invited Presentations from CLASP, IEA and energy efficiency Hub, APERC to share the best practises or exprertises in energy promotion.</a:t>
            </a:r>
            <a:endParaRPr lang="en-US" altLang="zh-CN"/>
          </a:p>
          <a:p>
            <a:r>
              <a:rPr lang="en-US" altLang="zh-CN"/>
              <a:t>and Chinese Taipei and APERC give the presentation about the project update</a:t>
            </a:r>
            <a:endParaRPr lang="en-US" altLang="zh-CN"/>
          </a:p>
          <a:p>
            <a:r>
              <a:rPr lang="en-US" altLang="zh-CN"/>
              <a:t>China propose new concept note fot session 1, 2026</a:t>
            </a:r>
            <a:endParaRPr lang="en-US" altLang="zh-CN"/>
          </a:p>
          <a:p>
            <a:endParaRPr lang="en-US" altLang="zh-CN"/>
          </a:p>
          <a:p>
            <a:r>
              <a:rPr lang="en-US" altLang="zh-CN"/>
              <a:t>Chair encourage members to propose new concept note in session 1, 2026</a:t>
            </a:r>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en-GB" dirty="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CLASP shared its report on </a:t>
            </a:r>
            <a:r>
              <a:rPr lang="en-US" altLang="zh-CN" dirty="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 doubling energy efficiency with appliances during the EGEEC 65 meeting.</a:t>
            </a:r>
            <a:endParaRPr lang="en-US" altLang="zh-CN" dirty="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endParaRPr>
          </a:p>
          <a:p>
            <a:r>
              <a:rPr lang="en-US" altLang="zh-CN"/>
              <a:t>the report highlights the critical role of improving the energy efficiency of household appliances in combating climate change.</a:t>
            </a:r>
            <a:endParaRPr lang="en-US" altLang="zh-CN"/>
          </a:p>
          <a:p>
            <a:endParaRPr lang="en-US" altLang="zh-CN"/>
          </a:p>
          <a:p>
            <a:r>
              <a:rPr lang="en-US" altLang="zh-CN"/>
              <a:t>provided case studies from major economies such as Brazil, China, India, and Indonesia, outlining their progress in energy efficiency, the challenges faced</a:t>
            </a:r>
            <a:endParaRPr lang="en-US" altLang="zh-CN"/>
          </a:p>
          <a:p>
            <a:r>
              <a:rPr lang="en-US" altLang="zh-CN"/>
              <a:t>CLASP called for strengthening MEPS, setting measurable energy efficiency targets, and enhancing international cooperation to accelerate global progress</a:t>
            </a:r>
            <a:endParaRPr lang="en-US" altLang="zh-CN"/>
          </a:p>
          <a:p>
            <a:endParaRPr lang="en-US" altLang="zh-CN"/>
          </a:p>
          <a:p>
            <a:r>
              <a:rPr lang="en-US" altLang="zh-CN"/>
              <a:t>Chair encourage members to explore collaboration opportunities with CLASP to reduce emissions through knowledge sharing and APEC projects.</a:t>
            </a:r>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this page shows the report from APERC. </a:t>
            </a:r>
            <a:endParaRPr lang="en-US" altLang="zh-CN"/>
          </a:p>
          <a:p>
            <a:r>
              <a:rPr lang="en-US" altLang="zh-CN"/>
              <a:t>APERC give the presentation about the  previes of </a:t>
            </a:r>
            <a:r>
              <a:rPr lang="en-US" altLang="zh-CN" b="1" dirty="0">
                <a:solidFill>
                  <a:schemeClr val="accent1">
                    <a:lumMod val="75000"/>
                  </a:schemeClr>
                </a:solidFill>
                <a:latin typeface="微软雅黑" panose="020B0503020204020204" charset="-122"/>
                <a:ea typeface="微软雅黑" panose="020B0503020204020204" charset="-122"/>
                <a:cs typeface="Arial" panose="020B0604020202020204" pitchFamily="34" charset="0"/>
                <a:sym typeface="+mn-ea"/>
              </a:rPr>
              <a:t>9th APEC Energy Outlook on Data Centre Electricity Demand</a:t>
            </a:r>
            <a:endParaRPr lang="en-US" altLang="zh-CN"/>
          </a:p>
          <a:p>
            <a:endParaRPr lang="en-US" altLang="zh-CN" dirty="0">
              <a:solidFill>
                <a:schemeClr val="accent1">
                  <a:lumMod val="75000"/>
                </a:schemeClr>
              </a:solidFill>
              <a:latin typeface="微软雅黑" panose="020B0503020204020204" charset="-122"/>
              <a:ea typeface="微软雅黑" panose="020B0503020204020204" charset="-122"/>
              <a:cs typeface="Arial" panose="020B0604020202020204" pitchFamily="34" charset="0"/>
              <a:sym typeface="Arial" panose="020B0604020202020204"/>
            </a:endParaRPr>
          </a:p>
          <a:p>
            <a:r>
              <a:rPr lang="en-US" altLang="zh-CN" dirty="0">
                <a:solidFill>
                  <a:schemeClr val="accent1">
                    <a:lumMod val="75000"/>
                  </a:schemeClr>
                </a:solidFill>
                <a:latin typeface="微软雅黑" panose="020B0503020204020204" charset="-122"/>
                <a:ea typeface="微软雅黑" panose="020B0503020204020204" charset="-122"/>
                <a:cs typeface="Arial" panose="020B0604020202020204" pitchFamily="34" charset="0"/>
                <a:sym typeface="Arial" panose="020B0604020202020204"/>
              </a:rPr>
              <a:t>Due to the rapid deployment of Artificial Intelligence (AI), electricity demand in the APEC region is projected to increase sharply, particularly in the data center sector. </a:t>
            </a:r>
            <a:endParaRPr lang="en-US" altLang="zh-CN" dirty="0">
              <a:solidFill>
                <a:schemeClr val="accent1">
                  <a:lumMod val="75000"/>
                </a:schemeClr>
              </a:solidFill>
              <a:latin typeface="微软雅黑" panose="020B0503020204020204" charset="-122"/>
              <a:ea typeface="微软雅黑" panose="020B0503020204020204" charset="-122"/>
              <a:cs typeface="Arial" panose="020B0604020202020204" pitchFamily="34" charset="0"/>
              <a:sym typeface="Arial" panose="020B0604020202020204"/>
            </a:endParaRPr>
          </a:p>
          <a:p>
            <a:r>
              <a:rPr lang="en-US" altLang="zh-CN" dirty="0">
                <a:solidFill>
                  <a:schemeClr val="accent1">
                    <a:lumMod val="75000"/>
                  </a:schemeClr>
                </a:solidFill>
                <a:latin typeface="微软雅黑" panose="020B0503020204020204" charset="-122"/>
                <a:ea typeface="微软雅黑" panose="020B0503020204020204" charset="-122"/>
                <a:cs typeface="Arial" panose="020B0604020202020204" pitchFamily="34" charset="0"/>
                <a:sym typeface="Arial" panose="020B0604020202020204"/>
              </a:rPr>
              <a:t>The report points out that data center electricity demand grows significantly, projected to quadruple from current levels by 2035. This growth presents both challenges and opportunities, including increased pressure on the power grid, a conflict between the low-carbon transition and the demand for uninterrupted power, as well as a stimulus for economic development and investment in energy infrastructure."</a:t>
            </a:r>
            <a:endParaRPr lang="en-US" altLang="zh-CN" dirty="0">
              <a:solidFill>
                <a:schemeClr val="accent1">
                  <a:lumMod val="75000"/>
                </a:schemeClr>
              </a:solidFill>
              <a:latin typeface="微软雅黑" panose="020B0503020204020204" charset="-122"/>
              <a:ea typeface="微软雅黑" panose="020B0503020204020204" charset="-122"/>
              <a:cs typeface="Arial" panose="020B0604020202020204" pitchFamily="34" charset="0"/>
              <a:sym typeface="Arial" panose="020B0604020202020204"/>
            </a:endParaRPr>
          </a:p>
          <a:p>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IEA</a:t>
            </a:r>
            <a:r>
              <a:rPr lang="zh-CN" altLang="en-US"/>
              <a:t>通过视频方式做了关于</a:t>
            </a:r>
            <a:r>
              <a:rPr lang="en-US" altLang="zh-CN"/>
              <a:t>2025</a:t>
            </a:r>
            <a:r>
              <a:rPr lang="zh-CN" altLang="en-US"/>
              <a:t>年全球能源效率发展最新情况</a:t>
            </a:r>
            <a:r>
              <a:rPr lang="zh-CN" altLang="en-US"/>
              <a:t>的报告，报告分析了造成进展缓慢的四大趋势，包括工业能耗增长、政策滞后于技术进步以及空调需求上升等，同时强调了亚太地区政策制定正在加速，并提出了通过提高现有政策雄心和填补政策空白来加速能效进展的建议。</a:t>
            </a:r>
            <a:endParaRPr lang="zh-CN" altLang="en-US"/>
          </a:p>
          <a:p>
            <a:endParaRPr lang="zh-CN" altLang="en-US"/>
          </a:p>
          <a:p>
            <a:r>
              <a:rPr lang="en-US" altLang="zh-CN"/>
              <a:t>The IEA (International Energy Agency) delivered a video presentation reporting on the latest developments in global energy efficiency in 2025.</a:t>
            </a:r>
            <a:endParaRPr lang="en-US" altLang="zh-CN"/>
          </a:p>
          <a:p>
            <a:r>
              <a:rPr lang="en-US" altLang="zh-CN"/>
              <a:t>The report analyzed four major trends contributing to the slow progress, including increased energy consumption in the industrial sector, policy implementation lagging behind technological advancements, and rising demand for air conditioning.</a:t>
            </a:r>
            <a:endParaRPr lang="en-US" altLang="zh-CN"/>
          </a:p>
          <a:p>
            <a:r>
              <a:rPr lang="en-US" altLang="zh-CN"/>
              <a:t>Simultaneously, it highlighted the accelerating pace of policy development in the Asia-Pacific region and put forward recommendations for accelerating energy efficiency progress by increasing the ambition of existing policies and filling policy gaps.</a:t>
            </a:r>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The Energy Efficiency Hub (EE Hub) give the update presenttation this time, EE hub is an an intergovernmental organization comprising 17 member countries collectively committed to formulating and implementing energy efficiency policies.</a:t>
            </a:r>
            <a:endParaRPr lang="en-US" altLang="zh-CN"/>
          </a:p>
          <a:p>
            <a:r>
              <a:rPr lang="en-US" altLang="zh-CN"/>
              <a:t>the head of EE hub introduced its mission and four task groups.  and outlined the recent activities of each working group, including the Digitalization Working Group's focus on data centers, as well as the Building Working Group's work on financing for building energy retrofits and life-cycle analysis.</a:t>
            </a:r>
            <a:endParaRPr lang="en-US" altLang="zh-CN"/>
          </a:p>
          <a:p>
            <a:r>
              <a:rPr lang="en-US" altLang="zh-CN"/>
              <a:t>and he mentioned a series of workshops and conferences recently organized by the Hub, aimed at enhancing the visibility of energy efficiency and promoting the sharing of best practices.</a:t>
            </a:r>
            <a:endParaRPr lang="en-US" altLang="zh-CN"/>
          </a:p>
          <a:p>
            <a:endParaRPr lang="en-US" altLang="zh-CN"/>
          </a:p>
          <a:p>
            <a:r>
              <a:rPr lang="en-US" altLang="zh-CN"/>
              <a:t>According to the APEC rules for Guest Members, The Chair proposed, and all members agreed and reached consensus duiring this meeting, that the EGEEC Secretariat should invite the EE Hub to join EGEEC as a Guest Member.</a:t>
            </a:r>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this page shows the project update from Chineses Taipei.</a:t>
            </a:r>
            <a:endParaRPr lang="en-US" altLang="zh-CN"/>
          </a:p>
          <a:p>
            <a:endParaRPr lang="en-US" altLang="zh-CN"/>
          </a:p>
          <a:p>
            <a:r>
              <a:rPr lang="zh-CN" altLang="en-US"/>
              <a:t>项目旨在通过研讨和分享最佳实践来推动电风扇区域能效标准的协调一致，报告引用了全球行业分析师（</a:t>
            </a:r>
            <a:r>
              <a:rPr lang="en-US" altLang="zh-CN"/>
              <a:t>GIA</a:t>
            </a:r>
            <a:r>
              <a:rPr lang="zh-CN" altLang="en-US"/>
              <a:t>）的数据，展示了全球电风扇市场的增长趋势；</a:t>
            </a:r>
            <a:endParaRPr lang="zh-CN" altLang="en-US"/>
          </a:p>
          <a:p>
            <a:r>
              <a:rPr lang="zh-CN" altLang="en-US"/>
              <a:t>报告还介绍了</a:t>
            </a:r>
            <a:r>
              <a:rPr lang="en-US" altLang="zh-CN"/>
              <a:t>11</a:t>
            </a:r>
            <a:r>
              <a:rPr lang="zh-CN" altLang="en-US"/>
              <a:t>月</a:t>
            </a:r>
            <a:r>
              <a:rPr lang="en-US" altLang="zh-CN"/>
              <a:t>17</a:t>
            </a:r>
            <a:r>
              <a:rPr lang="zh-CN" altLang="en-US"/>
              <a:t>日</a:t>
            </a:r>
            <a:r>
              <a:rPr lang="en-US" altLang="zh-CN"/>
              <a:t>“APEC</a:t>
            </a:r>
            <a:r>
              <a:rPr lang="zh-CN" altLang="en-US"/>
              <a:t>电风扇能效政策、标准与最佳实践研讨会</a:t>
            </a:r>
            <a:r>
              <a:rPr lang="en-US" altLang="zh-CN"/>
              <a:t>”</a:t>
            </a:r>
            <a:r>
              <a:rPr lang="zh-CN" altLang="en-US"/>
              <a:t>的参会情况及会议成果。</a:t>
            </a:r>
            <a:endParaRPr lang="zh-CN" altLang="en-US"/>
          </a:p>
          <a:p>
            <a:r>
              <a:rPr lang="en-US" altLang="zh-CN"/>
              <a:t>The project aims to promote the harmonization of regional energy efficiency standards for electric fans through workshops and the sharing of best practices. The report cites data from Global Industry Analysts (GIA), demonstrating the growth trend of the global electric fan market and also provided forecasts for future trends of electric fans.</a:t>
            </a:r>
            <a:endParaRPr lang="en-US" altLang="zh-CN"/>
          </a:p>
          <a:p>
            <a:endParaRPr lang="en-US" altLang="zh-CN"/>
          </a:p>
          <a:p>
            <a:r>
              <a:rPr lang="en-US" altLang="zh-CN"/>
              <a:t>The report also presented the workshop which was held on 11 17th, and attendances and outcomes of the workshop.</a:t>
            </a:r>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this page shows the project update from APERC.</a:t>
            </a:r>
            <a:endParaRPr lang="en-US" altLang="zh-CN"/>
          </a:p>
          <a:p>
            <a:endParaRPr lang="en-US" altLang="zh-CN"/>
          </a:p>
          <a:p>
            <a:r>
              <a:rPr lang="en-US" altLang="zh-CN"/>
              <a:t>(APERC) provided an update on its project, which is designed to support APEC members in implementing energy efficiency and conservation policies to advance the energy transition through Capacity Building Workshops.</a:t>
            </a:r>
            <a:endParaRPr lang="en-US" altLang="zh-CN"/>
          </a:p>
          <a:p>
            <a:endParaRPr lang="en-US" altLang="zh-CN"/>
          </a:p>
          <a:p>
            <a:r>
              <a:rPr lang="en-US" altLang="zh-CN"/>
              <a:t>The first phase of the workshop focused on Minimum Energy Performance Standards (MEPS), aiming to share implementation experiences, challenges, and best practices, and was attended by 48 participants.</a:t>
            </a:r>
            <a:endParaRPr lang="en-US" altLang="zh-CN"/>
          </a:p>
          <a:p>
            <a:endParaRPr lang="en-US" altLang="zh-CN"/>
          </a:p>
          <a:p>
            <a:r>
              <a:rPr lang="en-US" altLang="zh-CN"/>
              <a:t>The second phase is planned as a one-day workshop focusing on policies and practices for energy efficiency in the building sector, with the goal of promoting sustainable building standards."</a:t>
            </a:r>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no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endParaRPr 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a:p>
        </p:txBody>
      </p:sp>
      <p:sp>
        <p:nvSpPr>
          <p:cNvPr id="4" name="日期版面配置區 3"/>
          <p:cNvSpPr>
            <a:spLocks noGrp="1"/>
          </p:cNvSpPr>
          <p:nvPr>
            <p:ph type="dt" sz="half" idx="10"/>
          </p:nvPr>
        </p:nvSpPr>
        <p:spPr/>
        <p:txBody>
          <a:bodyPr/>
          <a:lstStyle/>
          <a:p>
            <a:fld id="{36D935E9-D77A-4B53-B858-0F80BA8127CE}" type="datetimeFigureOut">
              <a:rPr lang="en-US" smtClean="0"/>
            </a:fld>
            <a:endParaRPr lang="en-US"/>
          </a:p>
        </p:txBody>
      </p:sp>
      <p:sp>
        <p:nvSpPr>
          <p:cNvPr id="5" name="頁尾版面配置區 4"/>
          <p:cNvSpPr>
            <a:spLocks noGrp="1"/>
          </p:cNvSpPr>
          <p:nvPr>
            <p:ph type="ftr" sz="quarter" idx="11"/>
          </p:nvPr>
        </p:nvSpPr>
        <p:spPr/>
        <p:txBody>
          <a:bodyPr/>
          <a:lstStyle/>
          <a:p>
            <a:endParaRPr lang="en-US" dirty="0"/>
          </a:p>
        </p:txBody>
      </p:sp>
      <p:sp>
        <p:nvSpPr>
          <p:cNvPr id="6" name="投影片編號版面配置區 5"/>
          <p:cNvSpPr>
            <a:spLocks noGrp="1"/>
          </p:cNvSpPr>
          <p:nvPr>
            <p:ph type="sldNum" sz="quarter" idx="12"/>
          </p:nvPr>
        </p:nvSpPr>
        <p:spPr>
          <a:xfrm>
            <a:off x="8815699" y="5798114"/>
            <a:ext cx="2743200" cy="365125"/>
          </a:xfrm>
        </p:spPr>
        <p:txBody>
          <a:bodyPr/>
          <a:lstStyle/>
          <a:p>
            <a:fld id="{21BC7C48-4AFF-4B5F-926F-189777B877C2}"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idx="1"/>
          </p:nvPr>
        </p:nvSpPr>
        <p:spPr/>
        <p:txBody>
          <a:bodyPr/>
          <a:lstStyle/>
          <a:p>
            <a:pPr lvl="0"/>
            <a:r>
              <a:rPr lang="zh-TW" altLang="en-US" dirty="0"/>
              <a:t>按一下以編輯母片文字樣式</a:t>
            </a:r>
            <a:endParaRPr lang="zh-TW" altLang="en-US" dirty="0"/>
          </a:p>
          <a:p>
            <a:pPr lvl="1"/>
            <a:r>
              <a:rPr lang="zh-TW" altLang="en-US" dirty="0"/>
              <a:t>第二層</a:t>
            </a:r>
            <a:endParaRPr lang="zh-TW" altLang="en-US" dirty="0"/>
          </a:p>
          <a:p>
            <a:pPr lvl="2"/>
            <a:r>
              <a:rPr lang="zh-TW" altLang="en-US" dirty="0"/>
              <a:t>第三層</a:t>
            </a:r>
            <a:endParaRPr lang="zh-TW" altLang="en-US" dirty="0"/>
          </a:p>
          <a:p>
            <a:pPr lvl="3"/>
            <a:r>
              <a:rPr lang="zh-TW" altLang="en-US" dirty="0"/>
              <a:t>第四層</a:t>
            </a:r>
            <a:endParaRPr lang="zh-TW" altLang="en-US" dirty="0"/>
          </a:p>
          <a:p>
            <a:pPr lvl="4"/>
            <a:r>
              <a:rPr lang="zh-TW" altLang="en-US" dirty="0"/>
              <a:t>第五層</a:t>
            </a:r>
            <a:endParaRPr lang="en-US" dirty="0"/>
          </a:p>
        </p:txBody>
      </p:sp>
      <p:sp>
        <p:nvSpPr>
          <p:cNvPr id="4" name="日期版面配置區 3"/>
          <p:cNvSpPr>
            <a:spLocks noGrp="1"/>
          </p:cNvSpPr>
          <p:nvPr>
            <p:ph type="dt" sz="half" idx="10"/>
          </p:nvPr>
        </p:nvSpPr>
        <p:spPr/>
        <p:txBody>
          <a:bodyPr/>
          <a:lstStyle/>
          <a:p>
            <a:fld id="{36D935E9-D77A-4B53-B858-0F80BA8127CE}" type="datetimeFigureOut">
              <a:rPr lang="en-US" smtClean="0"/>
            </a:fld>
            <a:endParaRPr lang="en-US"/>
          </a:p>
        </p:txBody>
      </p:sp>
      <p:sp>
        <p:nvSpPr>
          <p:cNvPr id="5" name="頁尾版面配置區 4"/>
          <p:cNvSpPr>
            <a:spLocks noGrp="1"/>
          </p:cNvSpPr>
          <p:nvPr>
            <p:ph type="ftr" sz="quarter" idx="11"/>
          </p:nvPr>
        </p:nvSpPr>
        <p:spPr/>
        <p:txBody>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idx="1"/>
          </p:nvPr>
        </p:nvSpPr>
        <p:spPr/>
        <p:txBody>
          <a:bodyPr/>
          <a:lstStyle/>
          <a:p>
            <a:pPr lvl="0"/>
            <a:r>
              <a:rPr lang="zh-TW" altLang="en-US" dirty="0"/>
              <a:t>按一下以編輯母片文字樣式</a:t>
            </a:r>
            <a:endParaRPr lang="zh-TW" altLang="en-US" dirty="0"/>
          </a:p>
          <a:p>
            <a:pPr lvl="1"/>
            <a:r>
              <a:rPr lang="zh-TW" altLang="en-US" dirty="0"/>
              <a:t>第二層</a:t>
            </a:r>
            <a:endParaRPr lang="zh-TW" altLang="en-US" dirty="0"/>
          </a:p>
          <a:p>
            <a:pPr lvl="2"/>
            <a:r>
              <a:rPr lang="zh-TW" altLang="en-US" dirty="0"/>
              <a:t>第三層</a:t>
            </a:r>
            <a:endParaRPr lang="zh-TW" altLang="en-US" dirty="0"/>
          </a:p>
          <a:p>
            <a:pPr lvl="3"/>
            <a:r>
              <a:rPr lang="zh-TW" altLang="en-US" dirty="0"/>
              <a:t>第四層</a:t>
            </a:r>
            <a:endParaRPr lang="zh-TW" altLang="en-US" dirty="0"/>
          </a:p>
          <a:p>
            <a:pPr lvl="4"/>
            <a:r>
              <a:rPr lang="zh-TW" altLang="en-US" dirty="0"/>
              <a:t>第五層</a:t>
            </a:r>
            <a:endParaRPr lang="en-US" dirty="0"/>
          </a:p>
        </p:txBody>
      </p:sp>
      <p:sp>
        <p:nvSpPr>
          <p:cNvPr id="4" name="日期版面配置區 3"/>
          <p:cNvSpPr>
            <a:spLocks noGrp="1"/>
          </p:cNvSpPr>
          <p:nvPr>
            <p:ph type="dt" sz="half" idx="10"/>
          </p:nvPr>
        </p:nvSpPr>
        <p:spPr/>
        <p:txBody>
          <a:bodyPr/>
          <a:lstStyle/>
          <a:p>
            <a:fld id="{36D935E9-D77A-4B53-B858-0F80BA8127CE}" type="datetimeFigureOut">
              <a:rPr lang="en-US" smtClean="0"/>
            </a:fld>
            <a:endParaRPr lang="en-US"/>
          </a:p>
        </p:txBody>
      </p:sp>
      <p:sp>
        <p:nvSpPr>
          <p:cNvPr id="5" name="頁尾版面配置區 4"/>
          <p:cNvSpPr>
            <a:spLocks noGrp="1"/>
          </p:cNvSpPr>
          <p:nvPr>
            <p:ph type="ftr" sz="quarter" idx="11"/>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標題投影片">
    <p:bg>
      <p:bgPr>
        <a:no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endParaRPr 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a:p>
        </p:txBody>
      </p:sp>
      <p:sp>
        <p:nvSpPr>
          <p:cNvPr id="4" name="日期版面配置區 3"/>
          <p:cNvSpPr>
            <a:spLocks noGrp="1"/>
          </p:cNvSpPr>
          <p:nvPr>
            <p:ph type="dt" sz="half" idx="10"/>
          </p:nvPr>
        </p:nvSpPr>
        <p:spPr/>
        <p:txBody>
          <a:bodyPr/>
          <a:lstStyle/>
          <a:p>
            <a:fld id="{36D935E9-D77A-4B53-B858-0F80BA8127CE}" type="datetimeFigureOut">
              <a:rPr lang="en-US" smtClean="0"/>
            </a:fld>
            <a:endParaRPr lang="en-US"/>
          </a:p>
        </p:txBody>
      </p:sp>
      <p:sp>
        <p:nvSpPr>
          <p:cNvPr id="5" name="頁尾版面配置區 4"/>
          <p:cNvSpPr>
            <a:spLocks noGrp="1"/>
          </p:cNvSpPr>
          <p:nvPr>
            <p:ph type="ftr" sz="quarter" idx="11"/>
          </p:nvPr>
        </p:nvSpPr>
        <p:spPr/>
        <p:txBody>
          <a:bodyPr/>
          <a:lstStyle/>
          <a:p>
            <a:endParaRPr lang="en-US" dirty="0"/>
          </a:p>
        </p:txBody>
      </p:sp>
      <p:sp>
        <p:nvSpPr>
          <p:cNvPr id="6" name="投影片編號版面配置區 5"/>
          <p:cNvSpPr>
            <a:spLocks noGrp="1"/>
          </p:cNvSpPr>
          <p:nvPr>
            <p:ph type="sldNum" sz="quarter" idx="12"/>
          </p:nvPr>
        </p:nvSpPr>
        <p:spPr>
          <a:xfrm>
            <a:off x="8815699" y="5798114"/>
            <a:ext cx="2743200" cy="365125"/>
          </a:xfrm>
        </p:spPr>
        <p:txBody>
          <a:bodyPr/>
          <a:lstStyle/>
          <a:p>
            <a:fld id="{21BC7C48-4AFF-4B5F-926F-189777B877C2}"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idx="1"/>
          </p:nvPr>
        </p:nvSpPr>
        <p:spPr/>
        <p:txBody>
          <a:bodyPr/>
          <a:lstStyle/>
          <a:p>
            <a:pPr lvl="0"/>
            <a:r>
              <a:rPr lang="zh-TW" altLang="en-US" dirty="0"/>
              <a:t>按一下以編輯母片文字樣式</a:t>
            </a:r>
            <a:endParaRPr lang="zh-TW" altLang="en-US" dirty="0"/>
          </a:p>
          <a:p>
            <a:pPr lvl="1"/>
            <a:r>
              <a:rPr lang="zh-TW" altLang="en-US" dirty="0"/>
              <a:t>第二層</a:t>
            </a:r>
            <a:endParaRPr lang="zh-TW" altLang="en-US" dirty="0"/>
          </a:p>
          <a:p>
            <a:pPr lvl="2"/>
            <a:r>
              <a:rPr lang="zh-TW" altLang="en-US" dirty="0"/>
              <a:t>第三層</a:t>
            </a:r>
            <a:endParaRPr lang="zh-TW" altLang="en-US" dirty="0"/>
          </a:p>
          <a:p>
            <a:pPr lvl="3"/>
            <a:r>
              <a:rPr lang="zh-TW" altLang="en-US" dirty="0"/>
              <a:t>第四層</a:t>
            </a:r>
            <a:endParaRPr lang="zh-TW" altLang="en-US" dirty="0"/>
          </a:p>
          <a:p>
            <a:pPr lvl="4"/>
            <a:r>
              <a:rPr lang="zh-TW" altLang="en-US" dirty="0"/>
              <a:t>第五層</a:t>
            </a:r>
            <a:endParaRPr lang="en-US" dirty="0"/>
          </a:p>
        </p:txBody>
      </p:sp>
      <p:sp>
        <p:nvSpPr>
          <p:cNvPr id="4" name="日期版面配置區 3"/>
          <p:cNvSpPr>
            <a:spLocks noGrp="1"/>
          </p:cNvSpPr>
          <p:nvPr>
            <p:ph type="dt" sz="half" idx="10"/>
          </p:nvPr>
        </p:nvSpPr>
        <p:spPr/>
        <p:txBody>
          <a:bodyPr/>
          <a:lstStyle/>
          <a:p>
            <a:fld id="{36D935E9-D77A-4B53-B858-0F80BA8127CE}" type="datetimeFigureOut">
              <a:rPr lang="en-US" smtClean="0"/>
            </a:fld>
            <a:endParaRPr lang="en-US"/>
          </a:p>
        </p:txBody>
      </p:sp>
      <p:sp>
        <p:nvSpPr>
          <p:cNvPr id="5" name="頁尾版面配置區 4"/>
          <p:cNvSpPr>
            <a:spLocks noGrp="1"/>
          </p:cNvSpPr>
          <p:nvPr>
            <p:ph type="ftr" sz="quarter" idx="11"/>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標題投影片">
    <p:bg>
      <p:bgPr>
        <a:no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endParaRPr 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a:p>
        </p:txBody>
      </p:sp>
      <p:sp>
        <p:nvSpPr>
          <p:cNvPr id="4" name="日期版面配置區 3"/>
          <p:cNvSpPr>
            <a:spLocks noGrp="1"/>
          </p:cNvSpPr>
          <p:nvPr>
            <p:ph type="dt" sz="half" idx="10"/>
          </p:nvPr>
        </p:nvSpPr>
        <p:spPr/>
        <p:txBody>
          <a:bodyPr/>
          <a:lstStyle/>
          <a:p>
            <a:fld id="{36D935E9-D77A-4B53-B858-0F80BA8127CE}" type="datetimeFigureOut">
              <a:rPr lang="en-US" smtClean="0"/>
            </a:fld>
            <a:endParaRPr lang="en-US"/>
          </a:p>
        </p:txBody>
      </p:sp>
      <p:sp>
        <p:nvSpPr>
          <p:cNvPr id="5" name="頁尾版面配置區 4"/>
          <p:cNvSpPr>
            <a:spLocks noGrp="1"/>
          </p:cNvSpPr>
          <p:nvPr>
            <p:ph type="ftr" sz="quarter" idx="11"/>
          </p:nvPr>
        </p:nvSpPr>
        <p:spPr/>
        <p:txBody>
          <a:bodyPr/>
          <a:lstStyle/>
          <a:p>
            <a:endParaRPr lang="en-US" dirty="0"/>
          </a:p>
        </p:txBody>
      </p:sp>
      <p:sp>
        <p:nvSpPr>
          <p:cNvPr id="6" name="投影片編號版面配置區 5"/>
          <p:cNvSpPr>
            <a:spLocks noGrp="1"/>
          </p:cNvSpPr>
          <p:nvPr>
            <p:ph type="sldNum" sz="quarter" idx="12"/>
          </p:nvPr>
        </p:nvSpPr>
        <p:spPr>
          <a:xfrm>
            <a:off x="8815699" y="5798114"/>
            <a:ext cx="2743200" cy="365125"/>
          </a:xfrm>
        </p:spPr>
        <p:txBody>
          <a:bodyPr/>
          <a:lstStyle/>
          <a:p>
            <a:fld id="{21BC7C48-4AFF-4B5F-926F-189777B877C2}"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3.jpeg"/><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7" Type="http://schemas.openxmlformats.org/officeDocument/2006/relationships/image" Target="../media/image3.jpeg"/><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slideLayout" Target="../slideLayouts/slideLayout8.xml"/><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7" Type="http://schemas.openxmlformats.org/officeDocument/2006/relationships/image" Target="../media/image3.jpeg"/><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slideLayout" Target="../slideLayouts/slideLayout12.xml"/><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0" name="图片 9" descr="Gemini_Generated_Image_gznk62gznk62gznk"/>
          <p:cNvPicPr>
            <a:picLocks noChangeAspect="1"/>
          </p:cNvPicPr>
          <p:nvPr userDrawn="1"/>
        </p:nvPicPr>
        <p:blipFill>
          <a:blip r:embed="rId5">
            <a:alphaModFix amt="40000"/>
          </a:blip>
          <a:srcRect t="11278" b="32163"/>
          <a:stretch>
            <a:fillRect/>
          </a:stretch>
        </p:blipFill>
        <p:spPr>
          <a:xfrm>
            <a:off x="12700" y="1905"/>
            <a:ext cx="12179300" cy="6856095"/>
          </a:xfrm>
          <a:prstGeom prst="rect">
            <a:avLst/>
          </a:prstGeom>
        </p:spPr>
      </p:pic>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endParaRPr 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D935E9-D77A-4B53-B858-0F80BA8127CE}" type="datetimeFigureOut">
              <a:rPr lang="en-US" smtClean="0"/>
            </a:fld>
            <a:endParaRPr 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投影片編號版面配置區 5"/>
          <p:cNvSpPr>
            <a:spLocks noGrp="1"/>
          </p:cNvSpPr>
          <p:nvPr>
            <p:ph type="sldNum" sz="quarter" idx="4"/>
          </p:nvPr>
        </p:nvSpPr>
        <p:spPr>
          <a:xfrm>
            <a:off x="8815699" y="635056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BC7C48-4AFF-4B5F-926F-189777B877C2}" type="slidenum">
              <a:rPr lang="en-US" smtClean="0"/>
            </a:fld>
            <a:endParaRPr lang="en-US"/>
          </a:p>
        </p:txBody>
      </p:sp>
      <p:sp>
        <p:nvSpPr>
          <p:cNvPr id="8" name="文字方塊 7"/>
          <p:cNvSpPr txBox="1"/>
          <p:nvPr userDrawn="1"/>
        </p:nvSpPr>
        <p:spPr>
          <a:xfrm>
            <a:off x="6366617" y="6255109"/>
            <a:ext cx="5623133" cy="337185"/>
          </a:xfrm>
          <a:prstGeom prst="rect">
            <a:avLst/>
          </a:prstGeom>
          <a:noFill/>
        </p:spPr>
        <p:txBody>
          <a:bodyPr wrap="square" rtlCol="0">
            <a:spAutoFit/>
          </a:bodyPr>
          <a:lstStyle/>
          <a:p>
            <a:pPr algn="r"/>
            <a:r>
              <a:rPr lang="en-US" altLang="zh-HK" sz="1600" b="1" baseline="0" dirty="0">
                <a:solidFill>
                  <a:schemeClr val="accent1">
                    <a:lumMod val="75000"/>
                  </a:schemeClr>
                </a:solidFill>
              </a:rPr>
              <a:t> EGEEC65</a:t>
            </a:r>
            <a:endParaRPr lang="en-US" altLang="zh-HK" sz="1600" b="1" baseline="0" dirty="0">
              <a:solidFill>
                <a:schemeClr val="accent1">
                  <a:lumMod val="75000"/>
                </a:schemeClr>
              </a:solidFill>
              <a:latin typeface="Arial" panose="020B0604020202020204" pitchFamily="34" charset="0"/>
              <a:cs typeface="Arial" panose="020B0604020202020204" pitchFamily="34" charset="0"/>
            </a:endParaRPr>
          </a:p>
        </p:txBody>
      </p:sp>
      <p:sp>
        <p:nvSpPr>
          <p:cNvPr id="9" name="投影片編號版面配置區 3"/>
          <p:cNvSpPr txBox="1"/>
          <p:nvPr userDrawn="1"/>
        </p:nvSpPr>
        <p:spPr>
          <a:xfrm>
            <a:off x="5848708" y="6367816"/>
            <a:ext cx="458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1BC7C48-4AFF-4B5F-926F-189777B877C2}" type="slidenum">
              <a:rPr lang="en-US" smtClean="0">
                <a:solidFill>
                  <a:schemeClr val="bg1">
                    <a:lumMod val="50000"/>
                  </a:schemeClr>
                </a:solidFill>
              </a:rPr>
            </a:fld>
            <a:endParaRPr lang="en-US" dirty="0">
              <a:solidFill>
                <a:schemeClr val="bg1">
                  <a:lumMod val="50000"/>
                </a:schemeClr>
              </a:solidFill>
            </a:endParaRPr>
          </a:p>
        </p:txBody>
      </p:sp>
      <p:pic>
        <p:nvPicPr>
          <p:cNvPr id="13" name="圖片 5"/>
          <p:cNvPicPr>
            <a:picLocks noChangeAspect="1"/>
          </p:cNvPicPr>
          <p:nvPr userDrawn="1"/>
        </p:nvPicPr>
        <p:blipFill rotWithShape="1">
          <a:blip r:embed="rId6" cstate="screen">
            <a:clrChange>
              <a:clrFrom>
                <a:srgbClr val="FFFFFF">
                  <a:alpha val="100000"/>
                </a:srgbClr>
              </a:clrFrom>
              <a:clrTo>
                <a:srgbClr val="FFFFFF">
                  <a:alpha val="100000"/>
                  <a:alpha val="0"/>
                </a:srgbClr>
              </a:clrTo>
            </a:clrChange>
          </a:blip>
          <a:srcRect/>
          <a:stretch>
            <a:fillRect/>
          </a:stretch>
        </p:blipFill>
        <p:spPr>
          <a:xfrm>
            <a:off x="10360514" y="414226"/>
            <a:ext cx="1334383" cy="675118"/>
          </a:xfrm>
          <a:prstGeom prst="rect">
            <a:avLst/>
          </a:prstGeom>
        </p:spPr>
      </p:pic>
      <p:pic>
        <p:nvPicPr>
          <p:cNvPr id="14" name="图片 13"/>
          <p:cNvPicPr>
            <a:picLocks noChangeAspect="1"/>
          </p:cNvPicPr>
          <p:nvPr userDrawn="1"/>
        </p:nvPicPr>
        <p:blipFill>
          <a:blip r:embed="rId7">
            <a:clrChange>
              <a:clrFrom>
                <a:srgbClr val="FFFFFF">
                  <a:alpha val="100000"/>
                </a:srgbClr>
              </a:clrFrom>
              <a:clrTo>
                <a:srgbClr val="FFFFFF">
                  <a:alpha val="100000"/>
                  <a:alpha val="0"/>
                </a:srgbClr>
              </a:clrTo>
            </a:clrChange>
          </a:blip>
          <a:stretch>
            <a:fillRect/>
          </a:stretch>
        </p:blipFill>
        <p:spPr>
          <a:xfrm>
            <a:off x="-63500" y="1850"/>
            <a:ext cx="2665730" cy="149987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0" name="图片 9" descr="Gemini_Generated_Image_gznk62gznk62gznk"/>
          <p:cNvPicPr>
            <a:picLocks noChangeAspect="1"/>
          </p:cNvPicPr>
          <p:nvPr userDrawn="1"/>
        </p:nvPicPr>
        <p:blipFill>
          <a:blip r:embed="rId5">
            <a:alphaModFix amt="30000"/>
          </a:blip>
          <a:srcRect t="11278" b="32163"/>
          <a:stretch>
            <a:fillRect/>
          </a:stretch>
        </p:blipFill>
        <p:spPr>
          <a:xfrm>
            <a:off x="12700" y="1905"/>
            <a:ext cx="12179300" cy="6856095"/>
          </a:xfrm>
          <a:prstGeom prst="rect">
            <a:avLst/>
          </a:prstGeom>
        </p:spPr>
      </p:pic>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endParaRPr 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D935E9-D77A-4B53-B858-0F80BA8127CE}" type="datetimeFigureOut">
              <a:rPr lang="en-US" smtClean="0"/>
            </a:fld>
            <a:endParaRPr 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投影片編號版面配置區 5"/>
          <p:cNvSpPr>
            <a:spLocks noGrp="1"/>
          </p:cNvSpPr>
          <p:nvPr>
            <p:ph type="sldNum" sz="quarter" idx="4"/>
          </p:nvPr>
        </p:nvSpPr>
        <p:spPr>
          <a:xfrm>
            <a:off x="8815699" y="635056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BC7C48-4AFF-4B5F-926F-189777B877C2}" type="slidenum">
              <a:rPr lang="en-US" smtClean="0"/>
            </a:fld>
            <a:endParaRPr lang="en-US"/>
          </a:p>
        </p:txBody>
      </p:sp>
      <p:sp>
        <p:nvSpPr>
          <p:cNvPr id="8" name="文字方塊 7"/>
          <p:cNvSpPr txBox="1"/>
          <p:nvPr userDrawn="1"/>
        </p:nvSpPr>
        <p:spPr>
          <a:xfrm>
            <a:off x="6366617" y="6255109"/>
            <a:ext cx="5623133" cy="337185"/>
          </a:xfrm>
          <a:prstGeom prst="rect">
            <a:avLst/>
          </a:prstGeom>
          <a:noFill/>
        </p:spPr>
        <p:txBody>
          <a:bodyPr wrap="square" rtlCol="0">
            <a:spAutoFit/>
          </a:bodyPr>
          <a:lstStyle/>
          <a:p>
            <a:pPr algn="r"/>
            <a:r>
              <a:rPr lang="en-US" altLang="zh-HK" sz="1600" b="1" baseline="0" dirty="0">
                <a:solidFill>
                  <a:schemeClr val="accent1">
                    <a:lumMod val="75000"/>
                  </a:schemeClr>
                </a:solidFill>
              </a:rPr>
              <a:t> EGEEC65</a:t>
            </a:r>
            <a:endParaRPr lang="en-US" altLang="zh-HK" sz="1600" b="1" baseline="0" dirty="0">
              <a:solidFill>
                <a:schemeClr val="accent1">
                  <a:lumMod val="75000"/>
                </a:schemeClr>
              </a:solidFill>
              <a:latin typeface="Arial" panose="020B0604020202020204" pitchFamily="34" charset="0"/>
              <a:cs typeface="Arial" panose="020B0604020202020204" pitchFamily="34" charset="0"/>
            </a:endParaRPr>
          </a:p>
        </p:txBody>
      </p:sp>
      <p:sp>
        <p:nvSpPr>
          <p:cNvPr id="9" name="投影片編號版面配置區 3"/>
          <p:cNvSpPr txBox="1"/>
          <p:nvPr userDrawn="1"/>
        </p:nvSpPr>
        <p:spPr>
          <a:xfrm>
            <a:off x="5848708" y="6367816"/>
            <a:ext cx="458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1BC7C48-4AFF-4B5F-926F-189777B877C2}" type="slidenum">
              <a:rPr lang="en-US" smtClean="0">
                <a:solidFill>
                  <a:schemeClr val="bg1">
                    <a:lumMod val="50000"/>
                  </a:schemeClr>
                </a:solidFill>
              </a:rPr>
            </a:fld>
            <a:endParaRPr lang="en-US" dirty="0">
              <a:solidFill>
                <a:schemeClr val="bg1">
                  <a:lumMod val="50000"/>
                </a:schemeClr>
              </a:solidFill>
            </a:endParaRPr>
          </a:p>
        </p:txBody>
      </p:sp>
      <p:pic>
        <p:nvPicPr>
          <p:cNvPr id="13" name="圖片 5"/>
          <p:cNvPicPr>
            <a:picLocks noChangeAspect="1"/>
          </p:cNvPicPr>
          <p:nvPr userDrawn="1"/>
        </p:nvPicPr>
        <p:blipFill rotWithShape="1">
          <a:blip r:embed="rId6" cstate="screen">
            <a:clrChange>
              <a:clrFrom>
                <a:srgbClr val="FFFFFF">
                  <a:alpha val="100000"/>
                </a:srgbClr>
              </a:clrFrom>
              <a:clrTo>
                <a:srgbClr val="FFFFFF">
                  <a:alpha val="100000"/>
                  <a:alpha val="0"/>
                </a:srgbClr>
              </a:clrTo>
            </a:clrChange>
          </a:blip>
          <a:srcRect/>
          <a:stretch>
            <a:fillRect/>
          </a:stretch>
        </p:blipFill>
        <p:spPr>
          <a:xfrm>
            <a:off x="10360514" y="414226"/>
            <a:ext cx="1334383" cy="675118"/>
          </a:xfrm>
          <a:prstGeom prst="rect">
            <a:avLst/>
          </a:prstGeom>
        </p:spPr>
      </p:pic>
      <p:pic>
        <p:nvPicPr>
          <p:cNvPr id="14" name="图片 13"/>
          <p:cNvPicPr>
            <a:picLocks noChangeAspect="1"/>
          </p:cNvPicPr>
          <p:nvPr userDrawn="1"/>
        </p:nvPicPr>
        <p:blipFill>
          <a:blip r:embed="rId7">
            <a:clrChange>
              <a:clrFrom>
                <a:srgbClr val="FFFFFF">
                  <a:alpha val="100000"/>
                </a:srgbClr>
              </a:clrFrom>
              <a:clrTo>
                <a:srgbClr val="FFFFFF">
                  <a:alpha val="100000"/>
                  <a:alpha val="0"/>
                </a:srgbClr>
              </a:clrTo>
            </a:clrChange>
          </a:blip>
          <a:stretch>
            <a:fillRect/>
          </a:stretch>
        </p:blipFill>
        <p:spPr>
          <a:xfrm>
            <a:off x="-63500" y="1850"/>
            <a:ext cx="2665730" cy="1499870"/>
          </a:xfrm>
          <a:prstGeom prst="rect">
            <a:avLst/>
          </a:prstGeom>
        </p:spPr>
      </p:pic>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0" name="图片 9" descr="Gemini_Generated_Image_gznk62gznk62gznk"/>
          <p:cNvPicPr>
            <a:picLocks noChangeAspect="1"/>
          </p:cNvPicPr>
          <p:nvPr userDrawn="1"/>
        </p:nvPicPr>
        <p:blipFill>
          <a:blip r:embed="rId5">
            <a:alphaModFix amt="40000"/>
          </a:blip>
          <a:srcRect t="11278" b="32163"/>
          <a:stretch>
            <a:fillRect/>
          </a:stretch>
        </p:blipFill>
        <p:spPr>
          <a:xfrm>
            <a:off x="12700" y="1905"/>
            <a:ext cx="12179300" cy="6856095"/>
          </a:xfrm>
          <a:prstGeom prst="rect">
            <a:avLst/>
          </a:prstGeom>
        </p:spPr>
      </p:pic>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endParaRPr 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D935E9-D77A-4B53-B858-0F80BA8127CE}" type="datetimeFigureOut">
              <a:rPr lang="en-US" smtClean="0"/>
            </a:fld>
            <a:endParaRPr 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投影片編號版面配置區 5"/>
          <p:cNvSpPr>
            <a:spLocks noGrp="1"/>
          </p:cNvSpPr>
          <p:nvPr>
            <p:ph type="sldNum" sz="quarter" idx="4"/>
          </p:nvPr>
        </p:nvSpPr>
        <p:spPr>
          <a:xfrm>
            <a:off x="8815699" y="635056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BC7C48-4AFF-4B5F-926F-189777B877C2}" type="slidenum">
              <a:rPr lang="en-US" smtClean="0"/>
            </a:fld>
            <a:endParaRPr lang="en-US"/>
          </a:p>
        </p:txBody>
      </p:sp>
      <p:sp>
        <p:nvSpPr>
          <p:cNvPr id="8" name="文字方塊 7"/>
          <p:cNvSpPr txBox="1"/>
          <p:nvPr userDrawn="1"/>
        </p:nvSpPr>
        <p:spPr>
          <a:xfrm>
            <a:off x="6366617" y="6255109"/>
            <a:ext cx="5623133" cy="337185"/>
          </a:xfrm>
          <a:prstGeom prst="rect">
            <a:avLst/>
          </a:prstGeom>
          <a:noFill/>
        </p:spPr>
        <p:txBody>
          <a:bodyPr wrap="square" rtlCol="0">
            <a:spAutoFit/>
          </a:bodyPr>
          <a:lstStyle/>
          <a:p>
            <a:pPr algn="r"/>
            <a:r>
              <a:rPr lang="en-US" altLang="zh-HK" sz="1600" b="1" baseline="0" dirty="0">
                <a:solidFill>
                  <a:schemeClr val="accent1">
                    <a:lumMod val="75000"/>
                  </a:schemeClr>
                </a:solidFill>
              </a:rPr>
              <a:t> EGEEC65</a:t>
            </a:r>
            <a:endParaRPr lang="en-US" altLang="zh-HK" sz="1600" b="1" baseline="0" dirty="0">
              <a:solidFill>
                <a:schemeClr val="accent1">
                  <a:lumMod val="75000"/>
                </a:schemeClr>
              </a:solidFill>
              <a:latin typeface="Arial" panose="020B0604020202020204" pitchFamily="34" charset="0"/>
              <a:cs typeface="Arial" panose="020B0604020202020204" pitchFamily="34" charset="0"/>
            </a:endParaRPr>
          </a:p>
        </p:txBody>
      </p:sp>
      <p:sp>
        <p:nvSpPr>
          <p:cNvPr id="9" name="投影片編號版面配置區 3"/>
          <p:cNvSpPr txBox="1"/>
          <p:nvPr userDrawn="1"/>
        </p:nvSpPr>
        <p:spPr>
          <a:xfrm>
            <a:off x="5848708" y="6367816"/>
            <a:ext cx="458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1BC7C48-4AFF-4B5F-926F-189777B877C2}" type="slidenum">
              <a:rPr lang="en-US" smtClean="0">
                <a:solidFill>
                  <a:schemeClr val="bg1">
                    <a:lumMod val="50000"/>
                  </a:schemeClr>
                </a:solidFill>
              </a:rPr>
            </a:fld>
            <a:endParaRPr lang="en-US" dirty="0">
              <a:solidFill>
                <a:schemeClr val="bg1">
                  <a:lumMod val="50000"/>
                </a:schemeClr>
              </a:solidFill>
            </a:endParaRPr>
          </a:p>
        </p:txBody>
      </p:sp>
      <p:pic>
        <p:nvPicPr>
          <p:cNvPr id="13" name="圖片 5"/>
          <p:cNvPicPr>
            <a:picLocks noChangeAspect="1"/>
          </p:cNvPicPr>
          <p:nvPr userDrawn="1"/>
        </p:nvPicPr>
        <p:blipFill rotWithShape="1">
          <a:blip r:embed="rId6" cstate="screen">
            <a:clrChange>
              <a:clrFrom>
                <a:srgbClr val="FFFFFF">
                  <a:alpha val="100000"/>
                </a:srgbClr>
              </a:clrFrom>
              <a:clrTo>
                <a:srgbClr val="FFFFFF">
                  <a:alpha val="100000"/>
                  <a:alpha val="0"/>
                </a:srgbClr>
              </a:clrTo>
            </a:clrChange>
          </a:blip>
          <a:srcRect/>
          <a:stretch>
            <a:fillRect/>
          </a:stretch>
        </p:blipFill>
        <p:spPr>
          <a:xfrm>
            <a:off x="10360514" y="414226"/>
            <a:ext cx="1334383" cy="675118"/>
          </a:xfrm>
          <a:prstGeom prst="rect">
            <a:avLst/>
          </a:prstGeom>
        </p:spPr>
      </p:pic>
      <p:pic>
        <p:nvPicPr>
          <p:cNvPr id="14" name="图片 13"/>
          <p:cNvPicPr>
            <a:picLocks noChangeAspect="1"/>
          </p:cNvPicPr>
          <p:nvPr userDrawn="1"/>
        </p:nvPicPr>
        <p:blipFill>
          <a:blip r:embed="rId7">
            <a:clrChange>
              <a:clrFrom>
                <a:srgbClr val="FFFFFF">
                  <a:alpha val="100000"/>
                </a:srgbClr>
              </a:clrFrom>
              <a:clrTo>
                <a:srgbClr val="FFFFFF">
                  <a:alpha val="100000"/>
                  <a:alpha val="0"/>
                </a:srgbClr>
              </a:clrTo>
            </a:clrChange>
          </a:blip>
          <a:stretch>
            <a:fillRect/>
          </a:stretch>
        </p:blipFill>
        <p:spPr>
          <a:xfrm>
            <a:off x="-63500" y="1850"/>
            <a:ext cx="2665730" cy="1499870"/>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4.xml"/><Relationship Id="rId2" Type="http://schemas.openxmlformats.org/officeDocument/2006/relationships/image" Target="../media/image13.png"/><Relationship Id="rId1"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4.xml"/><Relationship Id="rId2" Type="http://schemas.openxmlformats.org/officeDocument/2006/relationships/image" Target="../media/image5.png"/><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8.xml"/><Relationship Id="rId3" Type="http://schemas.openxmlformats.org/officeDocument/2006/relationships/tags" Target="../tags/tag1.xml"/><Relationship Id="rId2" Type="http://schemas.openxmlformats.org/officeDocument/2006/relationships/image" Target="../media/image8.pn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4.xml"/><Relationship Id="rId2" Type="http://schemas.openxmlformats.org/officeDocument/2006/relationships/image" Target="../media/image10.jpeg"/><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626852" y="868723"/>
            <a:ext cx="9144000" cy="2004885"/>
          </a:xfrm>
        </p:spPr>
        <p:txBody>
          <a:bodyPr>
            <a:normAutofit/>
          </a:bodyPr>
          <a:lstStyle/>
          <a:p>
            <a:pPr algn="l"/>
            <a:r>
              <a:rPr lang="en-US" sz="4800" b="1" dirty="0">
                <a:solidFill>
                  <a:schemeClr val="tx1">
                    <a:lumMod val="95000"/>
                    <a:lumOff val="5000"/>
                  </a:schemeClr>
                </a:solidFill>
                <a:latin typeface="Arial" panose="020B0604020202020204" pitchFamily="34" charset="0"/>
                <a:ea typeface="+mn-ea"/>
                <a:cs typeface="Arial" panose="020B0604020202020204" pitchFamily="34" charset="0"/>
              </a:rPr>
              <a:t>EGEEC 65 Outcome</a:t>
            </a:r>
            <a:br>
              <a:rPr lang="en-US" sz="4400" b="1" dirty="0">
                <a:solidFill>
                  <a:schemeClr val="tx1">
                    <a:lumMod val="95000"/>
                    <a:lumOff val="5000"/>
                  </a:schemeClr>
                </a:solidFill>
                <a:latin typeface="Arial" panose="020B0604020202020204" pitchFamily="34" charset="0"/>
                <a:cs typeface="Arial" panose="020B0604020202020204" pitchFamily="34" charset="0"/>
              </a:rPr>
            </a:br>
            <a:endParaRPr lang="en-US" sz="44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3" name="副標題 2"/>
          <p:cNvSpPr>
            <a:spLocks noGrp="1"/>
          </p:cNvSpPr>
          <p:nvPr>
            <p:ph type="subTitle" idx="1"/>
          </p:nvPr>
        </p:nvSpPr>
        <p:spPr>
          <a:xfrm>
            <a:off x="2041632" y="2471463"/>
            <a:ext cx="9144000" cy="1655762"/>
          </a:xfrm>
        </p:spPr>
        <p:txBody>
          <a:bodyPr>
            <a:normAutofit/>
          </a:bodyPr>
          <a:lstStyle/>
          <a:p>
            <a:pPr algn="l">
              <a:lnSpc>
                <a:spcPct val="100000"/>
              </a:lnSpc>
            </a:pPr>
            <a:r>
              <a:rPr lang="en-US" sz="2800" b="1" dirty="0">
                <a:solidFill>
                  <a:schemeClr val="tx1">
                    <a:lumMod val="95000"/>
                    <a:lumOff val="5000"/>
                  </a:schemeClr>
                </a:solidFill>
                <a:latin typeface="Arial" panose="020B0604020202020204" pitchFamily="34" charset="0"/>
                <a:cs typeface="Arial" panose="020B0604020202020204" pitchFamily="34" charset="0"/>
              </a:rPr>
              <a:t>The 65th Meeting of APEC Expert Group on Energy Efficiency &amp; Conservation (EGEEC 65)</a:t>
            </a:r>
            <a:endParaRPr lang="en-US" sz="2800" b="1" dirty="0">
              <a:solidFill>
                <a:schemeClr val="tx1">
                  <a:lumMod val="95000"/>
                  <a:lumOff val="5000"/>
                </a:schemeClr>
              </a:solidFill>
              <a:latin typeface="Arial" panose="020B0604020202020204" pitchFamily="34" charset="0"/>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6"/>
          <p:cNvSpPr/>
          <p:nvPr/>
        </p:nvSpPr>
        <p:spPr>
          <a:xfrm>
            <a:off x="537210" y="1316355"/>
            <a:ext cx="10836275" cy="4826635"/>
          </a:xfrm>
          <a:prstGeom prst="rect">
            <a:avLst/>
          </a:prstGeom>
        </p:spPr>
        <p:txBody>
          <a:bodyPr vert="horz" wrap="square" lIns="0" tIns="0" rIns="0" bIns="0"/>
          <a:lstStyle/>
          <a:p>
            <a:pPr algn="l" rtl="0" eaLnBrk="0">
              <a:lnSpc>
                <a:spcPct val="75000"/>
              </a:lnSpc>
            </a:pPr>
            <a:endParaRPr lang="en-US" altLang="en-US" sz="100" dirty="0">
              <a:solidFill>
                <a:schemeClr val="tx1"/>
              </a:solidFill>
              <a:latin typeface="微软雅黑" panose="020B0503020204020204" charset="-122"/>
              <a:ea typeface="微软雅黑" panose="020B0503020204020204" charset="-122"/>
              <a:cs typeface="微软雅黑" panose="020B0503020204020204" charset="-122"/>
            </a:endParaRPr>
          </a:p>
          <a:p>
            <a:pPr marL="12700" algn="l" rtl="0" eaLnBrk="0">
              <a:lnSpc>
                <a:spcPct val="81000"/>
              </a:lnSpc>
            </a:pPr>
            <a:r>
              <a:rPr lang="en-US" sz="3200" b="1" kern="0" spc="-20" dirty="0">
                <a:solidFill>
                  <a:schemeClr val="tx1">
                    <a:alpha val="100000"/>
                  </a:schemeClr>
                </a:solidFill>
                <a:latin typeface="微软雅黑" panose="020B0503020204020204" charset="-122"/>
                <a:ea typeface="微软雅黑" panose="020B0503020204020204" charset="-122"/>
                <a:cs typeface="微软雅黑" panose="020B0503020204020204" charset="-122"/>
              </a:rPr>
              <a:t>Project update</a:t>
            </a:r>
            <a:endParaRPr lang="en-US" sz="3200" b="1" kern="0" spc="-20" dirty="0">
              <a:solidFill>
                <a:schemeClr val="tx1">
                  <a:alpha val="100000"/>
                </a:schemeClr>
              </a:solidFill>
              <a:latin typeface="微软雅黑" panose="020B0503020204020204" charset="-122"/>
              <a:ea typeface="微软雅黑" panose="020B0503020204020204" charset="-122"/>
              <a:cs typeface="微软雅黑" panose="020B0503020204020204" charset="-122"/>
            </a:endParaRPr>
          </a:p>
          <a:p>
            <a:pPr marL="12700" algn="l" rtl="0" eaLnBrk="0">
              <a:lnSpc>
                <a:spcPct val="81000"/>
              </a:lnSpc>
            </a:pPr>
            <a:endParaRPr lang="en-US" altLang="en-US" sz="2000" dirty="0">
              <a:solidFill>
                <a:schemeClr val="tx1"/>
              </a:solidFill>
              <a:latin typeface="微软雅黑" panose="020B0503020204020204" charset="-122"/>
              <a:ea typeface="微软雅黑" panose="020B0503020204020204" charset="-122"/>
              <a:cs typeface="微软雅黑" panose="020B0503020204020204" charset="-122"/>
            </a:endParaRPr>
          </a:p>
          <a:p>
            <a:pPr marL="342900" indent="-342900" algn="just">
              <a:buFont typeface="Arial" panose="020B0604020202020204" pitchFamily="34" charset="0"/>
              <a:buChar char="•"/>
            </a:pPr>
            <a:r>
              <a:rPr lang="en-US" altLang="zh-CN" sz="2000" b="1" dirty="0">
                <a:solidFill>
                  <a:schemeClr val="tx1"/>
                </a:solidFill>
                <a:latin typeface="微软雅黑" panose="020B0503020204020204" charset="-122"/>
                <a:ea typeface="微软雅黑" panose="020B0503020204020204" charset="-122"/>
                <a:cs typeface="Arial" panose="020B0604020202020204" pitchFamily="34" charset="0"/>
              </a:rPr>
              <a:t>EWG 102 2024A – APEC Workshop on Promoting Energy Efficiency in the Manufacturing Sector</a:t>
            </a:r>
            <a:endParaRPr lang="en-US" altLang="zh-CN" sz="2000" b="1" dirty="0">
              <a:solidFill>
                <a:schemeClr val="tx1"/>
              </a:solidFill>
              <a:latin typeface="微软雅黑" panose="020B0503020204020204" charset="-122"/>
              <a:ea typeface="微软雅黑" panose="020B0503020204020204" charset="-122"/>
              <a:cs typeface="Arial" panose="020B0604020202020204" pitchFamily="34" charset="0"/>
            </a:endParaRPr>
          </a:p>
          <a:p>
            <a:pPr marL="342900" indent="-342900" algn="just">
              <a:buFont typeface="Arial" panose="020B0604020202020204" pitchFamily="34" charset="0"/>
              <a:buChar char="•"/>
            </a:pPr>
            <a:endParaRPr lang="en-US" sz="2000">
              <a:solidFill>
                <a:schemeClr val="tx1"/>
              </a:solidFill>
              <a:sym typeface="+mn-ea"/>
            </a:endParaRPr>
          </a:p>
          <a:p>
            <a:pPr marL="800100" lvl="1" indent="-342900" algn="just">
              <a:buFont typeface="Arial" panose="020B0604020202020204" pitchFamily="34" charset="0"/>
              <a:buChar char="•"/>
            </a:pPr>
            <a:r>
              <a:rPr lang="en-US" altLang="zh-CN" sz="1600" dirty="0">
                <a:solidFill>
                  <a:schemeClr val="tx1"/>
                </a:solidFill>
                <a:latin typeface="微软雅黑" panose="020B0503020204020204" charset="-122"/>
                <a:ea typeface="微软雅黑" panose="020B0503020204020204" charset="-122"/>
                <a:cs typeface="Arial" panose="020B0604020202020204" pitchFamily="34" charset="0"/>
                <a:sym typeface="+mn-ea"/>
              </a:rPr>
              <a:t>main objective of the project is to </a:t>
            </a:r>
            <a:r>
              <a:rPr lang="en-US" altLang="zh-CN" sz="1600" dirty="0">
                <a:solidFill>
                  <a:schemeClr val="tx1"/>
                </a:solidFill>
                <a:latin typeface="微软雅黑" panose="020B0503020204020204" charset="-122"/>
                <a:ea typeface="微软雅黑" panose="020B0503020204020204" charset="-122"/>
                <a:cs typeface="Arial" panose="020B0604020202020204" pitchFamily="34" charset="0"/>
                <a:sym typeface="Arial" panose="020B0604020202020204"/>
              </a:rPr>
              <a:t>help economies and stakeholders to share information, experiences on promoting energy efficiency in manufacturing industry as well as to provide recommendations on enhancing energy efficiency in this industry</a:t>
            </a:r>
            <a:endParaRPr lang="en-US" altLang="zh-CN" sz="1600" dirty="0">
              <a:solidFill>
                <a:schemeClr val="tx1"/>
              </a:solidFill>
              <a:latin typeface="微软雅黑" panose="020B0503020204020204" charset="-122"/>
              <a:ea typeface="微软雅黑" panose="020B0503020204020204" charset="-122"/>
              <a:cs typeface="Arial" panose="020B0604020202020204" pitchFamily="34" charset="0"/>
              <a:sym typeface="Arial" panose="020B0604020202020204"/>
            </a:endParaRPr>
          </a:p>
          <a:p>
            <a:pPr marL="342900" indent="-342900" algn="just">
              <a:buFont typeface="Arial" panose="020B0604020202020204" pitchFamily="34" charset="0"/>
              <a:buChar char="•"/>
            </a:pPr>
            <a:endParaRPr lang="en-US" altLang="zh-CN" sz="2000" dirty="0">
              <a:solidFill>
                <a:schemeClr val="tx1"/>
              </a:solidFill>
              <a:latin typeface="微软雅黑" panose="020B0503020204020204" charset="-122"/>
              <a:ea typeface="微软雅黑" panose="020B0503020204020204" charset="-122"/>
              <a:cs typeface="Arial" panose="020B0604020202020204" pitchFamily="34" charset="0"/>
              <a:sym typeface="Arial" panose="020B0604020202020204"/>
            </a:endParaRPr>
          </a:p>
          <a:p>
            <a:pPr marL="342900" indent="-342900" algn="just">
              <a:buFont typeface="Arial" panose="020B0604020202020204" pitchFamily="34" charset="0"/>
              <a:buChar char="•"/>
            </a:pPr>
            <a:r>
              <a:rPr lang="en-US" altLang="zh-CN" sz="2000" dirty="0">
                <a:solidFill>
                  <a:schemeClr val="tx1"/>
                </a:solidFill>
                <a:latin typeface="微软雅黑" panose="020B0503020204020204" charset="-122"/>
                <a:ea typeface="微软雅黑" panose="020B0503020204020204" charset="-122"/>
                <a:cs typeface="Arial" panose="020B0604020202020204" pitchFamily="34" charset="0"/>
                <a:sym typeface="Arial" panose="020B0604020202020204"/>
              </a:rPr>
              <a:t>Viet Nam shared the workshop of Promoting Energy Efficiency in the Manufacturing Sector On 19 and 20 June 2025. </a:t>
            </a:r>
            <a:endParaRPr lang="en-US" altLang="zh-CN" sz="2000" dirty="0">
              <a:solidFill>
                <a:schemeClr val="tx1"/>
              </a:solidFill>
              <a:latin typeface="微软雅黑" panose="020B0503020204020204" charset="-122"/>
              <a:ea typeface="微软雅黑" panose="020B0503020204020204" charset="-122"/>
              <a:cs typeface="Arial" panose="020B0604020202020204" pitchFamily="34" charset="0"/>
              <a:sym typeface="Arial" panose="020B0604020202020204"/>
            </a:endParaRPr>
          </a:p>
          <a:p>
            <a:pPr marL="342900" indent="-342900" algn="just">
              <a:buFont typeface="Arial" panose="020B0604020202020204" pitchFamily="34" charset="0"/>
              <a:buChar char="•"/>
            </a:pPr>
            <a:endParaRPr lang="en-US" altLang="zh-HK" sz="2000" b="1"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marL="342900" indent="-342900" algn="just">
              <a:buFont typeface="Arial" panose="020B0604020202020204" pitchFamily="34" charset="0"/>
              <a:buChar char="•"/>
            </a:pPr>
            <a:endParaRPr lang="en-US" altLang="zh-HK" sz="2000" b="1"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algn="just"/>
            <a:endParaRPr lang="en-US" altLang="zh-HK" sz="2000" b="1"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pic>
        <p:nvPicPr>
          <p:cNvPr id="3" name="图片 2" descr="微信截图_20250410101707"/>
          <p:cNvPicPr>
            <a:picLocks noChangeAspect="1"/>
          </p:cNvPicPr>
          <p:nvPr/>
        </p:nvPicPr>
        <p:blipFill>
          <a:blip r:embed="rId1"/>
          <a:stretch>
            <a:fillRect/>
          </a:stretch>
        </p:blipFill>
        <p:spPr>
          <a:xfrm>
            <a:off x="7915910" y="4437380"/>
            <a:ext cx="4276090" cy="2420620"/>
          </a:xfrm>
          <a:prstGeom prst="rect">
            <a:avLst/>
          </a:prstGeom>
        </p:spPr>
      </p:pic>
      <p:pic>
        <p:nvPicPr>
          <p:cNvPr id="2" name="图片 1" descr="ScreenShot_2025-11-19_112417_856"/>
          <p:cNvPicPr>
            <a:picLocks noChangeAspect="1"/>
          </p:cNvPicPr>
          <p:nvPr/>
        </p:nvPicPr>
        <p:blipFill>
          <a:blip r:embed="rId2"/>
          <a:stretch>
            <a:fillRect/>
          </a:stretch>
        </p:blipFill>
        <p:spPr>
          <a:xfrm>
            <a:off x="7915275" y="4453890"/>
            <a:ext cx="4276725" cy="240411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6"/>
          <p:cNvSpPr/>
          <p:nvPr/>
        </p:nvSpPr>
        <p:spPr>
          <a:xfrm>
            <a:off x="537210" y="1316355"/>
            <a:ext cx="10836275" cy="4826635"/>
          </a:xfrm>
          <a:prstGeom prst="rect">
            <a:avLst/>
          </a:prstGeom>
        </p:spPr>
        <p:txBody>
          <a:bodyPr vert="horz" wrap="square" lIns="0" tIns="0" rIns="0" bIns="0"/>
          <a:lstStyle/>
          <a:p>
            <a:pPr algn="l" rtl="0" eaLnBrk="0">
              <a:lnSpc>
                <a:spcPct val="75000"/>
              </a:lnSpc>
            </a:pPr>
            <a:endParaRPr lang="en-US" altLang="en-US" sz="1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marL="12700" algn="l" rtl="0" eaLnBrk="0">
              <a:lnSpc>
                <a:spcPct val="81000"/>
              </a:lnSpc>
            </a:pPr>
            <a:r>
              <a:rPr lang="en-US" sz="3200" b="1" kern="0" spc="-20" dirty="0">
                <a:solidFill>
                  <a:schemeClr val="tx1">
                    <a:lumMod val="95000"/>
                    <a:lumOff val="5000"/>
                    <a:alpha val="100000"/>
                  </a:schemeClr>
                </a:solidFill>
                <a:latin typeface="微软雅黑" panose="020B0503020204020204" charset="-122"/>
                <a:ea typeface="微软雅黑" panose="020B0503020204020204" charset="-122"/>
                <a:cs typeface="微软雅黑" panose="020B0503020204020204" charset="-122"/>
              </a:rPr>
              <a:t>Concept Note</a:t>
            </a:r>
            <a:endParaRPr lang="en-US" sz="3200" b="1" kern="0" spc="-20" dirty="0">
              <a:solidFill>
                <a:schemeClr val="tx1">
                  <a:lumMod val="95000"/>
                  <a:lumOff val="5000"/>
                  <a:alpha val="100000"/>
                </a:schemeClr>
              </a:solidFill>
              <a:latin typeface="微软雅黑" panose="020B0503020204020204" charset="-122"/>
              <a:ea typeface="微软雅黑" panose="020B0503020204020204" charset="-122"/>
              <a:cs typeface="微软雅黑" panose="020B0503020204020204" charset="-122"/>
            </a:endParaRPr>
          </a:p>
          <a:p>
            <a:pPr marL="12700" algn="l" rtl="0" eaLnBrk="0">
              <a:lnSpc>
                <a:spcPct val="81000"/>
              </a:lnSpc>
            </a:pPr>
            <a:endParaRPr lang="en-US" altLang="en-US" sz="20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marL="342900" indent="-342900" algn="just">
              <a:buFont typeface="Arial" panose="020B0604020202020204" pitchFamily="34" charset="0"/>
              <a:buChar char="•"/>
            </a:pPr>
            <a:r>
              <a:rPr lang="en-US" altLang="zh-CN" sz="2800" b="1"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rPr>
              <a:t>Promoting the Deployment of High-Efficiency Low-Carbon Room Air Conditioners (RACs) in APEC Region</a:t>
            </a:r>
            <a:endParaRPr lang="en-US" altLang="zh-CN" sz="2800" b="1"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endParaRPr>
          </a:p>
          <a:p>
            <a:pPr marL="342900" indent="-342900" algn="just">
              <a:buFont typeface="Arial" panose="020B0604020202020204" pitchFamily="34" charset="0"/>
              <a:buChar char="•"/>
            </a:pPr>
            <a:endParaRPr lang="en-US" altLang="zh-CN" sz="2000"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sym typeface="Arial" panose="020B0604020202020204"/>
            </a:endParaRPr>
          </a:p>
          <a:p>
            <a:pPr marL="800100" lvl="1" indent="-342900" algn="just">
              <a:buFont typeface="Arial" panose="020B0604020202020204" pitchFamily="34" charset="0"/>
              <a:buChar char="•"/>
            </a:pPr>
            <a:r>
              <a:rPr lang="en-US" altLang="zh-CN" sz="20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objective: Accelerate the deployment of high-efficiency, low-carbon RACs in the APEC region</a:t>
            </a:r>
            <a:endParaRPr lang="en-US" altLang="zh-CN" sz="20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endParaRPr>
          </a:p>
          <a:p>
            <a:pPr marL="800100" lvl="1" indent="-342900" algn="just">
              <a:buFont typeface="Arial" panose="020B0604020202020204" pitchFamily="34" charset="0"/>
              <a:buChar char="•"/>
            </a:pPr>
            <a:r>
              <a:rPr lang="en-US" altLang="zh-CN" sz="20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output: 1*Research Report, 2*workshops, 1*Guidebook</a:t>
            </a:r>
            <a:endParaRPr lang="en-US" altLang="zh-CN" sz="20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endParaRPr>
          </a:p>
          <a:p>
            <a:pPr marL="800100" lvl="1" indent="-342900" algn="just">
              <a:buFont typeface="Arial" panose="020B0604020202020204" pitchFamily="34" charset="0"/>
              <a:buChar char="•"/>
            </a:pPr>
            <a:endParaRPr lang="en-US" altLang="zh-HK" sz="20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endParaRPr>
          </a:p>
          <a:p>
            <a:pPr marL="800100" lvl="1" indent="-342900" algn="just">
              <a:buFont typeface="Arial" panose="020B0604020202020204" pitchFamily="34" charset="0"/>
              <a:buChar char="•"/>
            </a:pPr>
            <a:endParaRPr lang="en-US" altLang="zh-HK" sz="20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endParaRPr>
          </a:p>
          <a:p>
            <a:pPr marL="800100" lvl="1" indent="-342900" algn="just">
              <a:buFont typeface="Arial" panose="020B0604020202020204" pitchFamily="34" charset="0"/>
              <a:buChar char="•"/>
            </a:pPr>
            <a:r>
              <a:rPr lang="en-US" altLang="zh-HK" sz="20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China propose session 1, 2026</a:t>
            </a:r>
            <a:endParaRPr lang="en-US" altLang="zh-HK" sz="20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endParaRPr>
          </a:p>
          <a:p>
            <a:pPr marL="800100" lvl="1" indent="-342900" algn="just">
              <a:buFont typeface="Arial" panose="020B0604020202020204" pitchFamily="34" charset="0"/>
              <a:buChar char="•"/>
            </a:pPr>
            <a:r>
              <a:rPr lang="en-US" altLang="zh-HK" sz="20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seeking support</a:t>
            </a:r>
            <a:endParaRPr lang="en-US" altLang="zh-HK" sz="20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endParaRPr>
          </a:p>
        </p:txBody>
      </p:sp>
      <p:pic>
        <p:nvPicPr>
          <p:cNvPr id="4" name="图片 3" descr="ScreenShot_2025-11-19_172751_522"/>
          <p:cNvPicPr>
            <a:picLocks noChangeAspect="1"/>
          </p:cNvPicPr>
          <p:nvPr/>
        </p:nvPicPr>
        <p:blipFill>
          <a:blip r:embed="rId1"/>
          <a:stretch>
            <a:fillRect/>
          </a:stretch>
        </p:blipFill>
        <p:spPr>
          <a:xfrm>
            <a:off x="7915910" y="4430395"/>
            <a:ext cx="4276090" cy="242760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6"/>
          <p:cNvSpPr/>
          <p:nvPr/>
        </p:nvSpPr>
        <p:spPr>
          <a:xfrm>
            <a:off x="537210" y="1316355"/>
            <a:ext cx="10836275" cy="4826635"/>
          </a:xfrm>
          <a:prstGeom prst="rect">
            <a:avLst/>
          </a:prstGeom>
        </p:spPr>
        <p:txBody>
          <a:bodyPr vert="horz" wrap="square" lIns="0" tIns="0" rIns="0" bIns="0"/>
          <a:lstStyle/>
          <a:p>
            <a:pPr algn="l" rtl="0" eaLnBrk="0">
              <a:lnSpc>
                <a:spcPct val="75000"/>
              </a:lnSpc>
            </a:pPr>
            <a:endParaRPr lang="en-US" altLang="en-US" sz="1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marL="12700" algn="l" rtl="0" eaLnBrk="0">
              <a:lnSpc>
                <a:spcPct val="81000"/>
              </a:lnSpc>
            </a:pPr>
            <a:r>
              <a:rPr lang="en-US" sz="3200" b="1" kern="0" spc="-20" dirty="0">
                <a:solidFill>
                  <a:schemeClr val="tx1">
                    <a:lumMod val="95000"/>
                    <a:lumOff val="5000"/>
                    <a:alpha val="100000"/>
                  </a:schemeClr>
                </a:solidFill>
                <a:latin typeface="微软雅黑" panose="020B0503020204020204" charset="-122"/>
                <a:ea typeface="微软雅黑" panose="020B0503020204020204" charset="-122"/>
                <a:cs typeface="微软雅黑" panose="020B0503020204020204" charset="-122"/>
              </a:rPr>
              <a:t>EGEEC upcoming meeting</a:t>
            </a:r>
            <a:endParaRPr lang="en-US" sz="3200" b="1" kern="0" spc="-20" dirty="0">
              <a:solidFill>
                <a:schemeClr val="tx1">
                  <a:lumMod val="95000"/>
                  <a:lumOff val="5000"/>
                  <a:alpha val="100000"/>
                </a:schemeClr>
              </a:solidFill>
              <a:latin typeface="微软雅黑" panose="020B0503020204020204" charset="-122"/>
              <a:ea typeface="微软雅黑" panose="020B0503020204020204" charset="-122"/>
              <a:cs typeface="微软雅黑" panose="020B0503020204020204" charset="-122"/>
            </a:endParaRPr>
          </a:p>
          <a:p>
            <a:pPr marL="12700" algn="l" rtl="0" eaLnBrk="0">
              <a:lnSpc>
                <a:spcPct val="81000"/>
              </a:lnSpc>
            </a:pPr>
            <a:endParaRPr lang="en-US" altLang="en-US" sz="20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marL="342900" indent="-342900" algn="just">
              <a:buFont typeface="Arial" panose="020B0604020202020204" pitchFamily="34" charset="0"/>
              <a:buChar char="•"/>
            </a:pPr>
            <a:r>
              <a:rPr lang="en-US" altLang="zh-HK" sz="2000" b="1"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2026: EGEEC 66 </a:t>
            </a:r>
            <a:endParaRPr lang="en-US" altLang="zh-HK" sz="2000" b="1"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endParaRPr>
          </a:p>
          <a:p>
            <a:pPr marL="800100" lvl="1" indent="-342900" algn="just">
              <a:buFont typeface="Arial" panose="020B0604020202020204" pitchFamily="34" charset="0"/>
              <a:buChar char="•"/>
            </a:pPr>
            <a:r>
              <a:rPr lang="en-US" altLang="zh-CN" sz="2000"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sym typeface="Arial" panose="020B0604020202020204"/>
              </a:rPr>
              <a:t>Thailand will organise the EGEEC and EGNRET joint meetings and related workshops </a:t>
            </a:r>
            <a:r>
              <a:rPr lang="en-US" altLang="zh-TW" sz="2000"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sym typeface="Arial" panose="020B0604020202020204"/>
              </a:rPr>
              <a:t>in the first half of 2026.</a:t>
            </a:r>
            <a:endParaRPr lang="en-US" altLang="zh-TW" sz="2000"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sym typeface="Arial" panose="020B0604020202020204"/>
            </a:endParaRPr>
          </a:p>
          <a:p>
            <a:pPr marL="800100" lvl="1" indent="-342900" algn="just">
              <a:buFont typeface="Arial" panose="020B0604020202020204" pitchFamily="34" charset="0"/>
              <a:buChar char="•"/>
            </a:pPr>
            <a:endParaRPr lang="en-US" altLang="zh-TW" sz="2000"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sym typeface="Arial" panose="020B0604020202020204"/>
            </a:endParaRPr>
          </a:p>
          <a:p>
            <a:pPr marL="342900" indent="-342900" algn="just">
              <a:buFont typeface="Arial" panose="020B0604020202020204" pitchFamily="34" charset="0"/>
              <a:buChar char="•"/>
            </a:pPr>
            <a:r>
              <a:rPr lang="en-US" altLang="zh-HK" sz="2000" b="1"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2026: EGEEC67</a:t>
            </a:r>
            <a:endParaRPr lang="en-US" altLang="zh-HK" sz="2000" b="1"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endParaRPr>
          </a:p>
          <a:p>
            <a:pPr marL="800100" lvl="1" indent="-342900" algn="just">
              <a:buFont typeface="Arial" panose="020B0604020202020204" pitchFamily="34" charset="0"/>
              <a:buChar char="•"/>
            </a:pPr>
            <a:r>
              <a:rPr lang="en-US" altLang="en-US" sz="2000" dirty="0">
                <a:solidFill>
                  <a:schemeClr val="tx1">
                    <a:lumMod val="95000"/>
                    <a:lumOff val="5000"/>
                  </a:schemeClr>
                </a:solidFill>
                <a:latin typeface="Arial" panose="020B0604020202020204" pitchFamily="34" charset="0"/>
                <a:cs typeface="Arial" panose="020B0604020202020204" pitchFamily="34" charset="0"/>
                <a:sym typeface="+mn-ea"/>
              </a:rPr>
              <a:t>China, will hold the 66th EGEEC meeting in the second half of 2026.</a:t>
            </a:r>
            <a:endParaRPr lang="en-US" altLang="en-US" sz="2000" dirty="0">
              <a:solidFill>
                <a:schemeClr val="tx1">
                  <a:lumMod val="95000"/>
                  <a:lumOff val="5000"/>
                </a:schemeClr>
              </a:solidFill>
              <a:latin typeface="Arial" panose="020B0604020202020204" pitchFamily="34" charset="0"/>
              <a:cs typeface="Arial" panose="020B0604020202020204" pitchFamily="34" charset="0"/>
              <a:sym typeface="+mn-ea"/>
            </a:endParaRPr>
          </a:p>
          <a:p>
            <a:pPr marL="800100" lvl="1" indent="-342900" algn="just">
              <a:buFont typeface="Arial" panose="020B0604020202020204" pitchFamily="34" charset="0"/>
              <a:buChar char="•"/>
            </a:pPr>
            <a:r>
              <a:rPr lang="en-US" altLang="en-US" sz="2000" dirty="0">
                <a:solidFill>
                  <a:schemeClr val="tx1">
                    <a:lumMod val="95000"/>
                    <a:lumOff val="5000"/>
                  </a:schemeClr>
                </a:solidFill>
                <a:latin typeface="Arial" panose="020B0604020202020204" pitchFamily="34" charset="0"/>
                <a:cs typeface="Arial" panose="020B0604020202020204" pitchFamily="34" charset="0"/>
                <a:sym typeface="+mn-ea"/>
              </a:rPr>
              <a:t>China wil be the Chair of APEC, welcome to China</a:t>
            </a:r>
            <a:endParaRPr lang="en-US" altLang="en-US" sz="2000" dirty="0">
              <a:solidFill>
                <a:schemeClr val="tx1">
                  <a:lumMod val="95000"/>
                  <a:lumOff val="5000"/>
                </a:schemeClr>
              </a:solidFill>
              <a:latin typeface="Arial" panose="020B0604020202020204" pitchFamily="34" charset="0"/>
              <a:cs typeface="Arial" panose="020B0604020202020204" pitchFamily="34" charset="0"/>
              <a:sym typeface="+mn-ea"/>
            </a:endParaRPr>
          </a:p>
        </p:txBody>
      </p:sp>
      <p:pic>
        <p:nvPicPr>
          <p:cNvPr id="13" name="圖片 5"/>
          <p:cNvPicPr>
            <a:picLocks noChangeAspect="1"/>
          </p:cNvPicPr>
          <p:nvPr userDrawn="1"/>
        </p:nvPicPr>
        <p:blipFill rotWithShape="1">
          <a:blip r:embed="rId1" cstate="screen">
            <a:clrChange>
              <a:clrFrom>
                <a:srgbClr val="FFFFFF">
                  <a:alpha val="100000"/>
                </a:srgbClr>
              </a:clrFrom>
              <a:clrTo>
                <a:srgbClr val="FFFFFF">
                  <a:alpha val="100000"/>
                  <a:alpha val="0"/>
                </a:srgbClr>
              </a:clrTo>
            </a:clrChange>
          </a:blip>
          <a:srcRect/>
          <a:stretch>
            <a:fillRect/>
          </a:stretch>
        </p:blipFill>
        <p:spPr>
          <a:xfrm>
            <a:off x="7858760" y="4208780"/>
            <a:ext cx="3823335" cy="193421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4744887" y="2397697"/>
            <a:ext cx="2657399" cy="1371600"/>
          </a:xfrm>
        </p:spPr>
        <p:txBody>
          <a:bodyPr>
            <a:normAutofit/>
          </a:bodyPr>
          <a:lstStyle/>
          <a:p>
            <a:r>
              <a:rPr lang="en-US" altLang="zh-HK" sz="3200" b="1" dirty="0">
                <a:solidFill>
                  <a:schemeClr val="tx1">
                    <a:lumMod val="95000"/>
                    <a:lumOff val="5000"/>
                  </a:schemeClr>
                </a:solidFill>
                <a:latin typeface="Arial" panose="020B0604020202020204" pitchFamily="34" charset="0"/>
                <a:cs typeface="Arial" panose="020B0604020202020204" pitchFamily="34" charset="0"/>
              </a:rPr>
              <a:t>THANK YOU</a:t>
            </a:r>
            <a:endParaRPr lang="en-US" altLang="zh-HK" sz="3200" b="1" dirty="0">
              <a:solidFill>
                <a:schemeClr val="tx1">
                  <a:lumMod val="95000"/>
                  <a:lumOff val="5000"/>
                </a:schemeClr>
              </a:solidFill>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6"/>
          <p:cNvSpPr/>
          <p:nvPr/>
        </p:nvSpPr>
        <p:spPr>
          <a:xfrm>
            <a:off x="827405" y="1419860"/>
            <a:ext cx="10836275" cy="4826635"/>
          </a:xfrm>
          <a:prstGeom prst="rect">
            <a:avLst/>
          </a:prstGeom>
        </p:spPr>
        <p:txBody>
          <a:bodyPr vert="horz" wrap="square" lIns="0" tIns="0" rIns="0" bIns="0"/>
          <a:lstStyle/>
          <a:p>
            <a:pPr algn="l" rtl="0" eaLnBrk="0">
              <a:lnSpc>
                <a:spcPct val="75000"/>
              </a:lnSpc>
            </a:pPr>
            <a:endParaRPr lang="en-US" altLang="en-US" sz="100" dirty="0">
              <a:solidFill>
                <a:schemeClr val="tx1">
                  <a:lumMod val="95000"/>
                  <a:lumOff val="5000"/>
                </a:schemeClr>
              </a:solidFill>
              <a:latin typeface="微软雅黑" panose="020B0503020204020204" charset="-122"/>
              <a:ea typeface="微软雅黑" panose="020B0503020204020204" charset="-122"/>
            </a:endParaRPr>
          </a:p>
          <a:p>
            <a:pPr marL="12700" algn="l" rtl="0" eaLnBrk="0">
              <a:lnSpc>
                <a:spcPct val="81000"/>
              </a:lnSpc>
            </a:pPr>
            <a:r>
              <a:rPr lang="en-US" sz="3200" b="1" kern="0" spc="-20" dirty="0">
                <a:solidFill>
                  <a:schemeClr val="tx1">
                    <a:lumMod val="95000"/>
                    <a:lumOff val="5000"/>
                    <a:alpha val="100000"/>
                  </a:schemeClr>
                </a:solidFill>
                <a:latin typeface="微软雅黑" panose="020B0503020204020204" charset="-122"/>
                <a:ea typeface="微软雅黑" panose="020B0503020204020204" charset="-122"/>
                <a:cs typeface="Arial" panose="020B0604020202020204"/>
                <a:sym typeface="+mn-ea"/>
              </a:rPr>
              <a:t>Participating Economies and Organisations</a:t>
            </a:r>
            <a:endParaRPr lang="en-US" sz="3200" b="1" kern="0" spc="-20" dirty="0">
              <a:solidFill>
                <a:schemeClr val="tx1">
                  <a:lumMod val="95000"/>
                  <a:lumOff val="5000"/>
                  <a:alpha val="100000"/>
                </a:schemeClr>
              </a:solidFill>
              <a:latin typeface="微软雅黑" panose="020B0503020204020204" charset="-122"/>
              <a:ea typeface="微软雅黑" panose="020B0503020204020204" charset="-122"/>
              <a:cs typeface="Arial" panose="020B0604020202020204"/>
            </a:endParaRPr>
          </a:p>
          <a:p>
            <a:pPr marL="12700" algn="l" rtl="0" eaLnBrk="0">
              <a:lnSpc>
                <a:spcPct val="81000"/>
              </a:lnSpc>
            </a:pPr>
            <a:endParaRPr lang="en-US" altLang="zh-CN" sz="2000" b="1"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sym typeface="+mn-ea"/>
            </a:endParaRPr>
          </a:p>
          <a:p>
            <a:pPr marL="457200" lvl="1" indent="0" algn="just">
              <a:buNone/>
            </a:pPr>
            <a:r>
              <a:rPr lang="en-US" altLang="zh-CN" sz="2000" b="1"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sym typeface="+mn-ea"/>
              </a:rPr>
              <a:t>Economies (9): </a:t>
            </a:r>
            <a:endParaRPr lang="en-US" altLang="zh-CN" sz="2000" b="1"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sym typeface="+mn-ea"/>
            </a:endParaRPr>
          </a:p>
          <a:p>
            <a:pPr marL="457200" lvl="1" indent="0" algn="just">
              <a:buNone/>
            </a:pPr>
            <a:r>
              <a:rPr lang="en-US" altLang="zh-CN" sz="2000" b="1"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sym typeface="+mn-ea"/>
              </a:rPr>
              <a:t>   </a:t>
            </a:r>
            <a:r>
              <a:rPr lang="en-US" altLang="zh-CN" sz="2000"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sym typeface="+mn-ea"/>
              </a:rPr>
              <a:t> China, Hong Kong China, Japan, Korea, Malaysia, Philippines, Thailand, Chinese Taipei.</a:t>
            </a:r>
            <a:endParaRPr lang="en-US" altLang="zh-CN" sz="2000"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sym typeface="+mn-ea"/>
            </a:endParaRPr>
          </a:p>
          <a:p>
            <a:pPr marL="457200" lvl="1" indent="0" algn="just">
              <a:buNone/>
            </a:pPr>
            <a:endParaRPr lang="en-US" altLang="zh-CN" sz="2000"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sym typeface="+mn-ea"/>
            </a:endParaRPr>
          </a:p>
          <a:p>
            <a:pPr marL="457200" lvl="1" indent="0" algn="just">
              <a:buNone/>
            </a:pPr>
            <a:r>
              <a:rPr lang="en-US" altLang="zh-CN" sz="2000" b="1"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sym typeface="+mn-ea"/>
              </a:rPr>
              <a:t>Cross-fora(3):</a:t>
            </a:r>
            <a:endParaRPr lang="en-US" altLang="zh-CN" sz="2000"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sym typeface="+mn-ea"/>
            </a:endParaRPr>
          </a:p>
          <a:p>
            <a:pPr marL="457200" lvl="1" indent="0" algn="just">
              <a:buNone/>
            </a:pPr>
            <a:r>
              <a:rPr lang="en-US" altLang="zh-CN" sz="2000"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sym typeface="+mn-ea"/>
              </a:rPr>
              <a:t>    EWG, EGEDA, APERC</a:t>
            </a:r>
            <a:endParaRPr lang="en-US" altLang="zh-CN" sz="2000"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sym typeface="+mn-ea"/>
            </a:endParaRPr>
          </a:p>
          <a:p>
            <a:pPr marL="457200" lvl="1" indent="0" algn="just">
              <a:buNone/>
            </a:pPr>
            <a:endParaRPr lang="en-US" altLang="zh-CN" sz="2000"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sym typeface="+mn-ea"/>
            </a:endParaRPr>
          </a:p>
          <a:p>
            <a:pPr marL="457200" lvl="1" indent="0" algn="just">
              <a:buNone/>
            </a:pPr>
            <a:r>
              <a:rPr lang="en-US" altLang="zh-CN" sz="2000" b="1"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sym typeface="+mn-ea"/>
              </a:rPr>
              <a:t>Non-APEC Organisation (3): </a:t>
            </a:r>
            <a:endParaRPr lang="en-US" altLang="zh-CN" sz="2000" b="1"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sym typeface="+mn-ea"/>
            </a:endParaRPr>
          </a:p>
          <a:p>
            <a:pPr marL="457200" lvl="1" indent="0" algn="just">
              <a:buNone/>
            </a:pPr>
            <a:r>
              <a:rPr lang="en-US" altLang="zh-CN" sz="2000" b="1"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sym typeface="+mn-ea"/>
              </a:rPr>
              <a:t>    </a:t>
            </a:r>
            <a:r>
              <a:rPr lang="en-US" altLang="zh-CN" sz="2000"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sym typeface="+mn-ea"/>
              </a:rPr>
              <a:t>Collaborative Labeling and Appliance Standards Program (CLASP)</a:t>
            </a:r>
            <a:endParaRPr lang="en-US" altLang="zh-CN" sz="2000"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sym typeface="+mn-ea"/>
            </a:endParaRPr>
          </a:p>
          <a:p>
            <a:pPr marL="457200" lvl="1" indent="0" algn="just">
              <a:buNone/>
            </a:pPr>
            <a:r>
              <a:rPr lang="en-US" altLang="zh-CN" sz="2000"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sym typeface="+mn-ea"/>
              </a:rPr>
              <a:t>     Video (2): IEA, Energy Efficiency Hub (EE Hub)</a:t>
            </a:r>
            <a:endParaRPr lang="en-US" altLang="zh-CN" sz="2000"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sym typeface="+mn-ea"/>
            </a:endParaRPr>
          </a:p>
          <a:p>
            <a:pPr marL="457200" lvl="1" indent="0" algn="just">
              <a:buNone/>
            </a:pPr>
            <a:endParaRPr lang="en-US" altLang="zh-CN" sz="2000"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6"/>
          <p:cNvSpPr/>
          <p:nvPr/>
        </p:nvSpPr>
        <p:spPr>
          <a:xfrm>
            <a:off x="827405" y="1419860"/>
            <a:ext cx="10836275" cy="4826635"/>
          </a:xfrm>
          <a:prstGeom prst="rect">
            <a:avLst/>
          </a:prstGeom>
        </p:spPr>
        <p:txBody>
          <a:bodyPr vert="horz" wrap="square" lIns="0" tIns="0" rIns="0" bIns="0"/>
          <a:lstStyle/>
          <a:p>
            <a:pPr algn="l" rtl="0" eaLnBrk="0">
              <a:lnSpc>
                <a:spcPct val="75000"/>
              </a:lnSpc>
            </a:pPr>
            <a:endParaRPr lang="en-US" altLang="en-US" sz="100" dirty="0">
              <a:solidFill>
                <a:schemeClr val="tx1">
                  <a:lumMod val="95000"/>
                  <a:lumOff val="5000"/>
                </a:schemeClr>
              </a:solidFill>
              <a:latin typeface="微软雅黑" panose="020B0503020204020204" charset="-122"/>
              <a:ea typeface="微软雅黑" panose="020B0503020204020204" charset="-122"/>
            </a:endParaRPr>
          </a:p>
          <a:p>
            <a:pPr marL="12700" algn="l" rtl="0" eaLnBrk="0">
              <a:lnSpc>
                <a:spcPct val="81000"/>
              </a:lnSpc>
            </a:pPr>
            <a:r>
              <a:rPr lang="en-US" sz="3200" b="1" kern="0" spc="-20" dirty="0">
                <a:solidFill>
                  <a:schemeClr val="tx1">
                    <a:lumMod val="95000"/>
                    <a:lumOff val="5000"/>
                    <a:alpha val="100000"/>
                  </a:schemeClr>
                </a:solidFill>
                <a:latin typeface="微软雅黑" panose="020B0503020204020204" charset="-122"/>
                <a:ea typeface="微软雅黑" panose="020B0503020204020204" charset="-122"/>
                <a:cs typeface="Arial" panose="020B0604020202020204"/>
              </a:rPr>
              <a:t>Presentations</a:t>
            </a:r>
            <a:endParaRPr lang="en-US" sz="3200" b="1" kern="0" spc="-20" dirty="0">
              <a:solidFill>
                <a:schemeClr val="tx1">
                  <a:lumMod val="95000"/>
                  <a:lumOff val="5000"/>
                  <a:alpha val="100000"/>
                </a:schemeClr>
              </a:solidFill>
              <a:latin typeface="微软雅黑" panose="020B0503020204020204" charset="-122"/>
              <a:ea typeface="微软雅黑" panose="020B0503020204020204" charset="-122"/>
              <a:cs typeface="Arial" panose="020B0604020202020204"/>
            </a:endParaRPr>
          </a:p>
          <a:p>
            <a:pPr marL="12700" algn="l" rtl="0" eaLnBrk="0">
              <a:lnSpc>
                <a:spcPct val="81000"/>
              </a:lnSpc>
            </a:pPr>
            <a:endParaRPr lang="en-US" altLang="en-US" sz="2000" dirty="0">
              <a:solidFill>
                <a:schemeClr val="tx1">
                  <a:lumMod val="95000"/>
                  <a:lumOff val="5000"/>
                </a:schemeClr>
              </a:solidFill>
              <a:latin typeface="微软雅黑" panose="020B0503020204020204" charset="-122"/>
              <a:ea typeface="微软雅黑" panose="020B0503020204020204" charset="-122"/>
            </a:endParaRPr>
          </a:p>
          <a:p>
            <a:pPr marL="457200" lvl="1" indent="0" algn="just">
              <a:buNone/>
            </a:pPr>
            <a:r>
              <a:rPr lang="en-US" altLang="zh-HK" sz="2000" b="1"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sym typeface="+mn-ea"/>
              </a:rPr>
              <a:t>Invited presentations (4): </a:t>
            </a:r>
            <a:endParaRPr lang="en-US" altLang="zh-HK" sz="2000" b="1"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endParaRPr>
          </a:p>
          <a:p>
            <a:pPr marL="800100" lvl="1" indent="-342900" algn="just">
              <a:buFont typeface="Arial" panose="020B0604020202020204" pitchFamily="34" charset="0"/>
              <a:buChar char="•"/>
            </a:pPr>
            <a:r>
              <a:rPr lang="en-US" altLang="zh-TW" sz="2000" dirty="0">
                <a:solidFill>
                  <a:schemeClr val="tx1">
                    <a:lumMod val="95000"/>
                    <a:lumOff val="5000"/>
                  </a:schemeClr>
                </a:solidFill>
                <a:latin typeface="微软雅黑" panose="020B0503020204020204" charset="-122"/>
                <a:ea typeface="微软雅黑" panose="020B0503020204020204" charset="-122"/>
                <a:sym typeface="+mn-ea"/>
              </a:rPr>
              <a:t>Collaborative Labeling and Appliance Standards Program (CLASP) </a:t>
            </a:r>
            <a:endParaRPr lang="en-US" altLang="zh-TW" sz="2000" dirty="0">
              <a:solidFill>
                <a:schemeClr val="tx1">
                  <a:lumMod val="95000"/>
                  <a:lumOff val="5000"/>
                </a:schemeClr>
              </a:solidFill>
              <a:latin typeface="微软雅黑" panose="020B0503020204020204" charset="-122"/>
              <a:ea typeface="微软雅黑" panose="020B0503020204020204" charset="-122"/>
              <a:sym typeface="+mn-ea"/>
            </a:endParaRPr>
          </a:p>
          <a:p>
            <a:pPr marL="800100" lvl="1" indent="-342900" algn="just">
              <a:buFont typeface="Arial" panose="020B0604020202020204" pitchFamily="34" charset="0"/>
              <a:buChar char="•"/>
            </a:pPr>
            <a:r>
              <a:rPr lang="en-US" altLang="zh-TW" sz="2000"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sym typeface="+mn-ea"/>
              </a:rPr>
              <a:t>Energy efficiecny Hub (EE Hub), IEA</a:t>
            </a:r>
            <a:endParaRPr lang="en-US" altLang="zh-HK" sz="2000"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sym typeface="+mn-ea"/>
            </a:endParaRPr>
          </a:p>
          <a:p>
            <a:pPr marL="800100" lvl="1" indent="-342900" algn="just">
              <a:buFont typeface="Arial" panose="020B0604020202020204" pitchFamily="34" charset="0"/>
              <a:buChar char="•"/>
            </a:pPr>
            <a:r>
              <a:rPr lang="en-US" altLang="zh-HK" sz="2000"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sym typeface="+mn-ea"/>
              </a:rPr>
              <a:t>APERC</a:t>
            </a:r>
            <a:endParaRPr lang="en-US" altLang="zh-HK" sz="2000"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sym typeface="+mn-ea"/>
            </a:endParaRPr>
          </a:p>
          <a:p>
            <a:pPr marL="800100" lvl="1" indent="-342900" algn="just">
              <a:buFont typeface="Arial" panose="020B0604020202020204" pitchFamily="34" charset="0"/>
              <a:buChar char="•"/>
            </a:pPr>
            <a:endParaRPr lang="en-US" altLang="zh-HK" sz="2000"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endParaRPr>
          </a:p>
          <a:p>
            <a:pPr marL="838200" lvl="1" indent="-381000" algn="just"/>
            <a:r>
              <a:rPr lang="en-US" altLang="zh-HK" sz="2000" b="1"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sym typeface="+mn-ea"/>
              </a:rPr>
              <a:t>Projects updates and Concept Note Presentations (2): </a:t>
            </a:r>
            <a:endParaRPr lang="en-US" altLang="zh-HK" sz="2000" b="1"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endParaRPr>
          </a:p>
          <a:p>
            <a:pPr marL="838200" lvl="1" indent="-381000" algn="just">
              <a:buFont typeface="Arial" panose="020B0604020202020204" pitchFamily="34" charset="0"/>
              <a:buChar char="•"/>
            </a:pPr>
            <a:endParaRPr lang="en-US" altLang="zh-HK" sz="2000"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sym typeface="+mn-ea"/>
            </a:endParaRPr>
          </a:p>
          <a:p>
            <a:pPr marL="838200" lvl="1" indent="-381000" algn="just">
              <a:buFont typeface="Arial" panose="020B0604020202020204" pitchFamily="34" charset="0"/>
              <a:buChar char="•"/>
            </a:pPr>
            <a:r>
              <a:rPr lang="en-US" altLang="zh-HK" sz="2000"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sym typeface="+mn-ea"/>
              </a:rPr>
              <a:t>P</a:t>
            </a:r>
            <a:r>
              <a:rPr lang="en-US" altLang="zh-CN" sz="2000"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sym typeface="+mn-ea"/>
              </a:rPr>
              <a:t>rojects updates </a:t>
            </a:r>
            <a:r>
              <a:rPr lang="en-GB" altLang="zh-CN" sz="2000"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sym typeface="+mn-ea"/>
              </a:rPr>
              <a:t>(</a:t>
            </a:r>
            <a:r>
              <a:rPr lang="en-US" altLang="en-GB" sz="2000"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sym typeface="+mn-ea"/>
              </a:rPr>
              <a:t>3</a:t>
            </a:r>
            <a:r>
              <a:rPr lang="en-GB" altLang="zh-CN" sz="2000"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sym typeface="+mn-ea"/>
              </a:rPr>
              <a:t>): </a:t>
            </a:r>
            <a:r>
              <a:rPr lang="en-US" sz="2000"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sym typeface="+mn-ea"/>
              </a:rPr>
              <a:t>Chinese Taipei, APERC</a:t>
            </a:r>
            <a:r>
              <a:rPr lang="zh-CN" altLang="en-US" sz="2000"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sym typeface="+mn-ea"/>
              </a:rPr>
              <a:t>，</a:t>
            </a:r>
            <a:r>
              <a:rPr lang="en-US" altLang="zh-CN" sz="2000"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sym typeface="+mn-ea"/>
              </a:rPr>
              <a:t> Viet Nam</a:t>
            </a:r>
            <a:endParaRPr lang="en-GB" altLang="zh-CN" sz="2000"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sym typeface="+mn-ea"/>
            </a:endParaRPr>
          </a:p>
          <a:p>
            <a:pPr marL="838200" lvl="1" indent="-381000" algn="just">
              <a:buFont typeface="Arial" panose="020B0604020202020204" pitchFamily="34" charset="0"/>
              <a:buChar char="•"/>
            </a:pPr>
            <a:r>
              <a:rPr lang="en-US" altLang="zh-CN" sz="2000"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sym typeface="+mn-ea"/>
              </a:rPr>
              <a:t>New concept note(1): China</a:t>
            </a:r>
            <a:endParaRPr lang="en-US" altLang="zh-CN" sz="2000"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sym typeface="+mn-ea"/>
            </a:endParaRPr>
          </a:p>
          <a:p>
            <a:pPr marL="838200" lvl="1" indent="-381000" algn="just">
              <a:buFont typeface="Arial" panose="020B0604020202020204" pitchFamily="34" charset="0"/>
              <a:buChar char="•"/>
            </a:pPr>
            <a:endParaRPr lang="en-US" altLang="zh-CN" sz="2000" b="1"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sym typeface="+mn-ea"/>
            </a:endParaRPr>
          </a:p>
          <a:p>
            <a:pPr marL="838200" lvl="1" indent="-381000" algn="just">
              <a:buFont typeface="Arial" panose="020B0604020202020204" pitchFamily="34" charset="0"/>
              <a:buChar char="•"/>
            </a:pPr>
            <a:r>
              <a:rPr lang="en-US" altLang="zh-CN" sz="2000" b="1"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sym typeface="+mn-ea"/>
              </a:rPr>
              <a:t>Members are encouraged to propose new concept note in session 1, 2026</a:t>
            </a:r>
            <a:r>
              <a:rPr lang="en-US" altLang="zh-HK" sz="1600" b="1"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sym typeface="+mn-ea"/>
              </a:rPr>
              <a:t>.</a:t>
            </a:r>
            <a:endParaRPr lang="en-US" altLang="zh-HK" sz="1600" b="1"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6"/>
          <p:cNvSpPr/>
          <p:nvPr/>
        </p:nvSpPr>
        <p:spPr>
          <a:xfrm>
            <a:off x="789305" y="1295400"/>
            <a:ext cx="10836275" cy="4826635"/>
          </a:xfrm>
          <a:prstGeom prst="rect">
            <a:avLst/>
          </a:prstGeom>
        </p:spPr>
        <p:txBody>
          <a:bodyPr vert="horz" wrap="square" lIns="0" tIns="0" rIns="0" bIns="0"/>
          <a:lstStyle/>
          <a:p>
            <a:pPr algn="l" rtl="0" eaLnBrk="0">
              <a:lnSpc>
                <a:spcPct val="75000"/>
              </a:lnSpc>
            </a:pPr>
            <a:endParaRPr lang="en-US" altLang="en-US" sz="1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marL="12700" algn="l" rtl="0" eaLnBrk="0">
              <a:lnSpc>
                <a:spcPct val="81000"/>
              </a:lnSpc>
            </a:pPr>
            <a:r>
              <a:rPr lang="en-US" sz="3200" b="1" kern="0" spc="-20" dirty="0">
                <a:solidFill>
                  <a:schemeClr val="tx1">
                    <a:lumMod val="95000"/>
                    <a:lumOff val="5000"/>
                    <a:alpha val="100000"/>
                  </a:schemeClr>
                </a:solidFill>
                <a:latin typeface="微软雅黑" panose="020B0503020204020204" charset="-122"/>
                <a:ea typeface="微软雅黑" panose="020B0503020204020204" charset="-122"/>
                <a:cs typeface="微软雅黑" panose="020B0503020204020204" charset="-122"/>
              </a:rPr>
              <a:t>Presentation: CLASP</a:t>
            </a:r>
            <a:endParaRPr lang="en-US" sz="3200" b="1" kern="0" spc="-20" dirty="0">
              <a:solidFill>
                <a:schemeClr val="tx1">
                  <a:lumMod val="95000"/>
                  <a:lumOff val="5000"/>
                  <a:alpha val="100000"/>
                </a:schemeClr>
              </a:solidFill>
              <a:latin typeface="微软雅黑" panose="020B0503020204020204" charset="-122"/>
              <a:ea typeface="微软雅黑" panose="020B0503020204020204" charset="-122"/>
              <a:cs typeface="微软雅黑" panose="020B0503020204020204" charset="-122"/>
            </a:endParaRPr>
          </a:p>
          <a:p>
            <a:pPr marL="12700" algn="l" rtl="0" eaLnBrk="0">
              <a:lnSpc>
                <a:spcPct val="81000"/>
              </a:lnSpc>
            </a:pPr>
            <a:endParaRPr lang="en-US" altLang="en-GB" sz="20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endParaRPr>
          </a:p>
          <a:p>
            <a:pPr marL="342900" indent="-342900" algn="just">
              <a:buFont typeface="Arial" panose="020B0604020202020204" pitchFamily="34" charset="0"/>
              <a:buChar char="•"/>
            </a:pPr>
            <a:r>
              <a:rPr lang="en-US" altLang="en-GB" sz="20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CLASP </a:t>
            </a:r>
            <a:r>
              <a:rPr lang="en-US" altLang="zh-CN" sz="20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emphasizes that appliances and equipment account for 36% of global final energy consumption and are responsible for a significant portion of energy-related CO2 emissions. To achieve the doubling the global average annual rate of energy efficiency improvements by 2030. the report indicates that appliance energy efficiency can bridge 20% of the energy gap required to reach Net Zero emissions.</a:t>
            </a:r>
            <a:endParaRPr lang="en-US" altLang="zh-CN" sz="20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endParaRPr>
          </a:p>
          <a:p>
            <a:pPr marL="342900" indent="-342900" algn="just">
              <a:buFont typeface="Arial" panose="020B0604020202020204" pitchFamily="34" charset="0"/>
              <a:buChar char="•"/>
            </a:pPr>
            <a:endParaRPr lang="en-US" altLang="en-GB" sz="20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endParaRPr>
          </a:p>
          <a:p>
            <a:pPr marL="0" indent="0" algn="just">
              <a:spcBef>
                <a:spcPts val="600"/>
              </a:spcBef>
              <a:spcAft>
                <a:spcPts val="600"/>
              </a:spcAft>
              <a:buNone/>
            </a:pPr>
            <a:r>
              <a:rPr lang="en-GB" altLang="zh-TW" sz="20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EGEEC Members are encouraged to explore cooperation opportunities with CLASP on improving energy efficiency of appliances and equipment  and reduce emissions through knowledge sharing and APEC Project collaboration.</a:t>
            </a:r>
            <a:endParaRPr lang="en-GB" altLang="zh-TW" sz="20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p:txBody>
      </p:sp>
      <p:pic>
        <p:nvPicPr>
          <p:cNvPr id="4" name="图片 3" descr="微信截图_20250409174127"/>
          <p:cNvPicPr>
            <a:picLocks noChangeAspect="1"/>
          </p:cNvPicPr>
          <p:nvPr/>
        </p:nvPicPr>
        <p:blipFill>
          <a:blip r:embed="rId1"/>
          <a:stretch>
            <a:fillRect/>
          </a:stretch>
        </p:blipFill>
        <p:spPr>
          <a:xfrm>
            <a:off x="7493000" y="4862195"/>
            <a:ext cx="3531870" cy="1995805"/>
          </a:xfrm>
          <a:prstGeom prst="rect">
            <a:avLst/>
          </a:prstGeom>
        </p:spPr>
      </p:pic>
      <p:pic>
        <p:nvPicPr>
          <p:cNvPr id="2" name="图片 1" descr="ScreenShot_2025-11-18_192622_358"/>
          <p:cNvPicPr>
            <a:picLocks noChangeAspect="1"/>
          </p:cNvPicPr>
          <p:nvPr/>
        </p:nvPicPr>
        <p:blipFill>
          <a:blip r:embed="rId2"/>
          <a:stretch>
            <a:fillRect/>
          </a:stretch>
        </p:blipFill>
        <p:spPr>
          <a:xfrm>
            <a:off x="7492365" y="4881880"/>
            <a:ext cx="3532505" cy="196913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7809230" y="4437380"/>
            <a:ext cx="4382770" cy="2462530"/>
          </a:xfrm>
          <a:prstGeom prst="rect">
            <a:avLst/>
          </a:prstGeom>
        </p:spPr>
      </p:pic>
      <p:sp>
        <p:nvSpPr>
          <p:cNvPr id="16" name="textbox 16"/>
          <p:cNvSpPr/>
          <p:nvPr/>
        </p:nvSpPr>
        <p:spPr>
          <a:xfrm>
            <a:off x="537210" y="1316355"/>
            <a:ext cx="10836275" cy="4826635"/>
          </a:xfrm>
          <a:prstGeom prst="rect">
            <a:avLst/>
          </a:prstGeom>
        </p:spPr>
        <p:txBody>
          <a:bodyPr vert="horz" wrap="square" lIns="0" tIns="0" rIns="0" bIns="0"/>
          <a:lstStyle/>
          <a:p>
            <a:pPr algn="l" rtl="0" eaLnBrk="0">
              <a:lnSpc>
                <a:spcPct val="75000"/>
              </a:lnSpc>
            </a:pPr>
            <a:endParaRPr lang="en-US" altLang="en-US" sz="1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marL="12700" algn="l" rtl="0" eaLnBrk="0">
              <a:lnSpc>
                <a:spcPct val="81000"/>
              </a:lnSpc>
            </a:pPr>
            <a:r>
              <a:rPr lang="en-US" sz="3200" b="1" kern="0" spc="-20" dirty="0">
                <a:solidFill>
                  <a:schemeClr val="tx1">
                    <a:lumMod val="95000"/>
                    <a:lumOff val="5000"/>
                    <a:alpha val="100000"/>
                  </a:schemeClr>
                </a:solidFill>
                <a:latin typeface="微软雅黑" panose="020B0503020204020204" charset="-122"/>
                <a:ea typeface="微软雅黑" panose="020B0503020204020204" charset="-122"/>
                <a:cs typeface="微软雅黑" panose="020B0503020204020204" charset="-122"/>
                <a:sym typeface="+mn-ea"/>
              </a:rPr>
              <a:t>Presentation</a:t>
            </a:r>
            <a:r>
              <a:rPr lang="zh-CN" altLang="en-US" sz="3200" b="1" kern="0" spc="-20" dirty="0">
                <a:solidFill>
                  <a:schemeClr val="tx1">
                    <a:lumMod val="95000"/>
                    <a:lumOff val="5000"/>
                    <a:alpha val="100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3200" b="1" kern="0" spc="-20" dirty="0">
                <a:solidFill>
                  <a:schemeClr val="tx1">
                    <a:lumMod val="95000"/>
                    <a:lumOff val="5000"/>
                    <a:alpha val="100000"/>
                  </a:schemeClr>
                </a:solidFill>
                <a:latin typeface="微软雅黑" panose="020B0503020204020204" charset="-122"/>
                <a:ea typeface="微软雅黑" panose="020B0503020204020204" charset="-122"/>
                <a:cs typeface="微软雅黑" panose="020B0503020204020204" charset="-122"/>
                <a:sym typeface="+mn-ea"/>
              </a:rPr>
              <a:t> APERC</a:t>
            </a:r>
            <a:endParaRPr lang="en-US" sz="3200" b="1" kern="0" spc="-20" dirty="0">
              <a:solidFill>
                <a:schemeClr val="tx1">
                  <a:lumMod val="95000"/>
                  <a:lumOff val="5000"/>
                  <a:alpha val="100000"/>
                </a:schemeClr>
              </a:solidFill>
              <a:latin typeface="微软雅黑" panose="020B0503020204020204" charset="-122"/>
              <a:ea typeface="微软雅黑" panose="020B0503020204020204" charset="-122"/>
              <a:cs typeface="微软雅黑" panose="020B0503020204020204" charset="-122"/>
            </a:endParaRPr>
          </a:p>
          <a:p>
            <a:pPr marL="12700" algn="l" rtl="0" eaLnBrk="0">
              <a:lnSpc>
                <a:spcPct val="81000"/>
              </a:lnSpc>
            </a:pPr>
            <a:endParaRPr lang="en-US" altLang="en-US" sz="20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marL="342900" indent="-342900" algn="just">
              <a:buFont typeface="Arial" panose="020B0604020202020204" pitchFamily="34" charset="0"/>
              <a:buChar char="•"/>
            </a:pPr>
            <a:r>
              <a:rPr lang="en-US" altLang="zh-CN" sz="2000" b="1"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rPr>
              <a:t>Preview of the 9th APEC Energy Outlook on Data Centre Electricity Demand</a:t>
            </a:r>
            <a:endParaRPr lang="en-US" altLang="zh-CN" sz="2000" b="1"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endParaRPr>
          </a:p>
          <a:p>
            <a:pPr marL="342900" indent="-342900" algn="just">
              <a:buFont typeface="Arial" panose="020B0604020202020204" pitchFamily="34" charset="0"/>
              <a:buChar char="•"/>
            </a:pPr>
            <a:endParaRPr lang="en-US" sz="2000">
              <a:solidFill>
                <a:schemeClr val="tx1">
                  <a:lumMod val="95000"/>
                  <a:lumOff val="5000"/>
                </a:schemeClr>
              </a:solidFill>
              <a:sym typeface="+mn-ea"/>
            </a:endParaRPr>
          </a:p>
          <a:p>
            <a:pPr marL="800100" lvl="1" indent="-342900" algn="just">
              <a:buFont typeface="Arial" panose="020B0604020202020204" pitchFamily="34" charset="0"/>
              <a:buChar char="•"/>
            </a:pPr>
            <a:r>
              <a:rPr lang="en-US" altLang="zh-CN" sz="1600"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sym typeface="Arial" panose="020B0604020202020204"/>
              </a:rPr>
              <a:t>Data centres are essential to powering the digital economy</a:t>
            </a:r>
            <a:endParaRPr lang="en-US" altLang="zh-CN" sz="1600"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sym typeface="Arial" panose="020B0604020202020204"/>
            </a:endParaRPr>
          </a:p>
          <a:p>
            <a:pPr marL="800100" lvl="1" indent="-342900" algn="just">
              <a:buFont typeface="Arial" panose="020B0604020202020204" pitchFamily="34" charset="0"/>
              <a:buChar char="•"/>
            </a:pPr>
            <a:r>
              <a:rPr lang="en-US" altLang="zh-CN" sz="1600"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sym typeface="Arial" panose="020B0604020202020204"/>
              </a:rPr>
              <a:t>Strong growth in electricity consumption in APEC economy</a:t>
            </a:r>
            <a:endParaRPr lang="en-US" altLang="zh-CN" sz="1600"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sym typeface="Arial" panose="020B0604020202020204"/>
            </a:endParaRPr>
          </a:p>
          <a:p>
            <a:pPr marL="800100" lvl="1" indent="-342900" algn="just">
              <a:buFont typeface="Arial" panose="020B0604020202020204" pitchFamily="34" charset="0"/>
              <a:buChar char="•"/>
            </a:pPr>
            <a:r>
              <a:rPr lang="en-US" altLang="zh-CN" sz="1600"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sym typeface="Arial" panose="020B0604020202020204"/>
              </a:rPr>
              <a:t>Data centres drive significant electricity demand growth in most APEC subregions</a:t>
            </a:r>
            <a:endParaRPr lang="en-US" altLang="zh-CN" sz="1600"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sym typeface="Arial" panose="020B0604020202020204"/>
            </a:endParaRPr>
          </a:p>
          <a:p>
            <a:pPr marL="800100" lvl="1" indent="-342900" algn="just">
              <a:buFont typeface="Arial" panose="020B0604020202020204" pitchFamily="34" charset="0"/>
              <a:buChar char="•"/>
            </a:pPr>
            <a:r>
              <a:rPr lang="en-US" altLang="zh-CN" sz="1600"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sym typeface="Arial" panose="020B0604020202020204"/>
              </a:rPr>
              <a:t>Data centre energy demand varies across economies </a:t>
            </a:r>
            <a:endParaRPr lang="en-US" altLang="zh-CN" sz="1600"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sym typeface="Arial" panose="020B0604020202020204"/>
            </a:endParaRPr>
          </a:p>
          <a:p>
            <a:pPr marL="342900" indent="-342900" algn="just">
              <a:buFont typeface="Arial" panose="020B0604020202020204" pitchFamily="34" charset="0"/>
              <a:buChar char="•"/>
            </a:pPr>
            <a:endParaRPr lang="en-US" altLang="zh-CN" sz="2000"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sym typeface="Arial" panose="020B0604020202020204"/>
            </a:endParaRPr>
          </a:p>
          <a:p>
            <a:pPr marL="342900" indent="-342900" algn="just">
              <a:buFont typeface="Arial" panose="020B0604020202020204" pitchFamily="34" charset="0"/>
              <a:buChar char="•"/>
            </a:pPr>
            <a:r>
              <a:rPr lang="en-US" altLang="zh-CN"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sym typeface="Arial" panose="020B0604020202020204"/>
              </a:rPr>
              <a:t>Opportunities: Data centres and AI expansion driving economic and energy innovation.</a:t>
            </a:r>
            <a:endParaRPr lang="en-US" altLang="zh-CN"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sym typeface="Arial" panose="020B0604020202020204"/>
            </a:endParaRPr>
          </a:p>
          <a:p>
            <a:pPr marL="342900" indent="-342900" algn="just">
              <a:buFont typeface="Arial" panose="020B0604020202020204" pitchFamily="34" charset="0"/>
              <a:buChar char="•"/>
            </a:pPr>
            <a:r>
              <a:rPr lang="en-US" altLang="zh-CN"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sym typeface="Arial" panose="020B0604020202020204"/>
              </a:rPr>
              <a:t>Challenges: Uncertainties remain in long-term energy Planning</a:t>
            </a:r>
            <a:endParaRPr lang="en-US" altLang="zh-CN"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sym typeface="Arial" panose="020B0604020202020204"/>
            </a:endParaRPr>
          </a:p>
          <a:p>
            <a:pPr marL="342900" indent="-342900" algn="just">
              <a:buFont typeface="Arial" panose="020B0604020202020204" pitchFamily="34" charset="0"/>
              <a:buChar char="•"/>
            </a:pPr>
            <a:endParaRPr lang="en-US" altLang="zh-CN" b="1"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sym typeface="Arial" panose="020B0604020202020204"/>
            </a:endParaRPr>
          </a:p>
          <a:p>
            <a:pPr marL="342900" indent="-342900" algn="just">
              <a:buFont typeface="Arial" panose="020B0604020202020204" pitchFamily="34" charset="0"/>
              <a:buChar char="•"/>
            </a:pPr>
            <a:endParaRPr lang="en-US" altLang="zh-CN" b="1"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sym typeface="Arial" panose="020B0604020202020204"/>
            </a:endParaRPr>
          </a:p>
          <a:p>
            <a:pPr marL="342900" indent="-342900" algn="just">
              <a:buFont typeface="Arial" panose="020B0604020202020204" pitchFamily="34" charset="0"/>
              <a:buChar char="•"/>
            </a:pPr>
            <a:r>
              <a:rPr lang="en-US" altLang="zh-CN" b="1"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Economies may prioritize fast and reliable power to secure competitiveness, even as they face sustainability and system-reliability challenges.</a:t>
            </a:r>
            <a:endParaRPr lang="en-US" altLang="zh-CN" b="1"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endParaRPr>
          </a:p>
          <a:p>
            <a:pPr marL="342900" indent="-342900" algn="just">
              <a:buFont typeface="Arial" panose="020B0604020202020204" pitchFamily="34" charset="0"/>
              <a:buChar char="•"/>
            </a:pPr>
            <a:r>
              <a:rPr lang="en-US" altLang="zh-CN" b="1"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Collaboration among governments and industry is essential to manage grid bottlenecks, scale clean energy, and secure sustainable data centre growth</a:t>
            </a:r>
            <a:endParaRPr lang="en-US" altLang="zh-CN" b="1"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endParaRPr>
          </a:p>
          <a:p>
            <a:pPr marL="342900" indent="-342900" algn="just">
              <a:buFont typeface="Arial" panose="020B0604020202020204" pitchFamily="34" charset="0"/>
              <a:buChar char="•"/>
            </a:pPr>
            <a:endParaRPr lang="en-US" altLang="zh-HK" sz="2000" b="1"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endParaRPr>
          </a:p>
          <a:p>
            <a:pPr algn="just"/>
            <a:endParaRPr lang="en-US" altLang="zh-HK" sz="2000" b="1"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6"/>
          <p:cNvSpPr/>
          <p:nvPr/>
        </p:nvSpPr>
        <p:spPr>
          <a:xfrm>
            <a:off x="537210" y="1433195"/>
            <a:ext cx="9125585" cy="891540"/>
          </a:xfrm>
          <a:prstGeom prst="rect">
            <a:avLst/>
          </a:prstGeom>
        </p:spPr>
        <p:txBody>
          <a:bodyPr vert="horz" wrap="square" lIns="0" tIns="0" rIns="0" bIns="0"/>
          <a:lstStyle/>
          <a:p>
            <a:pPr algn="l" rtl="0" eaLnBrk="0">
              <a:lnSpc>
                <a:spcPct val="75000"/>
              </a:lnSpc>
            </a:pPr>
            <a:endParaRPr lang="en-US" altLang="en-US" sz="1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marL="12700" algn="l" rtl="0" eaLnBrk="0">
              <a:lnSpc>
                <a:spcPct val="81000"/>
              </a:lnSpc>
            </a:pPr>
            <a:r>
              <a:rPr lang="en-US" sz="3200" b="1" kern="0" spc="-20" dirty="0">
                <a:solidFill>
                  <a:schemeClr val="tx1">
                    <a:lumMod val="95000"/>
                    <a:lumOff val="5000"/>
                    <a:alpha val="100000"/>
                  </a:schemeClr>
                </a:solidFill>
                <a:latin typeface="微软雅黑" panose="020B0503020204020204" charset="-122"/>
                <a:ea typeface="微软雅黑" panose="020B0503020204020204" charset="-122"/>
                <a:cs typeface="微软雅黑" panose="020B0503020204020204" charset="-122"/>
              </a:rPr>
              <a:t>Presentation IEA </a:t>
            </a:r>
            <a:endParaRPr lang="en-US" altLang="zh-TW" sz="3200" b="1" kern="0" spc="-20" dirty="0">
              <a:solidFill>
                <a:schemeClr val="tx1">
                  <a:lumMod val="95000"/>
                  <a:lumOff val="5000"/>
                  <a:alpha val="100000"/>
                </a:schemeClr>
              </a:solidFill>
              <a:latin typeface="微软雅黑" panose="020B0503020204020204" charset="-122"/>
              <a:ea typeface="微软雅黑" panose="020B0503020204020204" charset="-122"/>
              <a:cs typeface="微软雅黑" panose="020B0503020204020204" charset="-122"/>
              <a:sym typeface="+mn-ea"/>
            </a:endParaRPr>
          </a:p>
        </p:txBody>
      </p:sp>
      <p:pic>
        <p:nvPicPr>
          <p:cNvPr id="7" name="图片 6" descr="ScreenShot_2025-11-19_141859_663"/>
          <p:cNvPicPr>
            <a:picLocks noChangeAspect="1"/>
          </p:cNvPicPr>
          <p:nvPr/>
        </p:nvPicPr>
        <p:blipFill>
          <a:blip r:embed="rId1"/>
          <a:stretch>
            <a:fillRect/>
          </a:stretch>
        </p:blipFill>
        <p:spPr>
          <a:xfrm>
            <a:off x="8081645" y="1297940"/>
            <a:ext cx="4067175" cy="2410460"/>
          </a:xfrm>
          <a:prstGeom prst="rect">
            <a:avLst/>
          </a:prstGeom>
        </p:spPr>
      </p:pic>
      <p:pic>
        <p:nvPicPr>
          <p:cNvPr id="8" name="图片 7" descr="ScreenShot_2025-11-19_141922_573"/>
          <p:cNvPicPr>
            <a:picLocks noChangeAspect="1"/>
          </p:cNvPicPr>
          <p:nvPr/>
        </p:nvPicPr>
        <p:blipFill>
          <a:blip r:embed="rId2"/>
          <a:stretch>
            <a:fillRect/>
          </a:stretch>
        </p:blipFill>
        <p:spPr>
          <a:xfrm>
            <a:off x="8081645" y="3708400"/>
            <a:ext cx="4067175" cy="2410460"/>
          </a:xfrm>
          <a:prstGeom prst="rect">
            <a:avLst/>
          </a:prstGeom>
        </p:spPr>
      </p:pic>
      <p:graphicFrame>
        <p:nvGraphicFramePr>
          <p:cNvPr id="9" name="表格 8"/>
          <p:cNvGraphicFramePr/>
          <p:nvPr>
            <p:custDataLst>
              <p:tags r:id="rId3"/>
            </p:custDataLst>
          </p:nvPr>
        </p:nvGraphicFramePr>
        <p:xfrm>
          <a:off x="259080" y="2200275"/>
          <a:ext cx="7146925" cy="3858260"/>
        </p:xfrm>
        <a:graphic>
          <a:graphicData uri="http://schemas.openxmlformats.org/drawingml/2006/table">
            <a:tbl>
              <a:tblPr/>
              <a:tblGrid>
                <a:gridCol w="1223645"/>
                <a:gridCol w="1989455"/>
                <a:gridCol w="3933825"/>
              </a:tblGrid>
              <a:tr h="177165">
                <a:tc>
                  <a:txBody>
                    <a:bodyPr/>
                    <a:p>
                      <a:pPr marL="0" indent="0" algn="l">
                        <a:lnSpc>
                          <a:spcPct val="120000"/>
                        </a:lnSpc>
                        <a:spcBef>
                          <a:spcPct val="0"/>
                        </a:spcBef>
                        <a:spcAft>
                          <a:spcPct val="0"/>
                        </a:spcAft>
                      </a:pPr>
                      <a:r>
                        <a:rPr lang="en-US" altLang="zh-CN" sz="900" b="1" spc="60">
                          <a:solidFill>
                            <a:srgbClr val="1B1C1D"/>
                          </a:solidFill>
                          <a:latin typeface="Calibri" panose="020F0502020204030204" charset="0"/>
                          <a:ea typeface="Arial" panose="020B0604020202020204" pitchFamily="34" charset="0"/>
                          <a:cs typeface="Arial" panose="020B0604020202020204" pitchFamily="34" charset="0"/>
                        </a:rPr>
                        <a:t>Category</a:t>
                      </a:r>
                      <a:endParaRPr lang="en-US" altLang="zh-CN" sz="900" b="1" spc="60">
                        <a:solidFill>
                          <a:srgbClr val="1B1C1D"/>
                        </a:solidFill>
                        <a:latin typeface="Calibri" panose="020F0502020204030204" charset="0"/>
                        <a:ea typeface="Arial" panose="020B0604020202020204" pitchFamily="34" charset="0"/>
                        <a:cs typeface="Arial" panose="020B0604020202020204" pitchFamily="34" charset="0"/>
                      </a:endParaRPr>
                    </a:p>
                  </a:txBody>
                  <a:tcPr marL="25400" marR="25400" marT="6350" marB="6350" anchor="ctr"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p>
                      <a:pPr marL="0" indent="0" algn="l">
                        <a:lnSpc>
                          <a:spcPct val="120000"/>
                        </a:lnSpc>
                        <a:spcBef>
                          <a:spcPct val="0"/>
                        </a:spcBef>
                        <a:spcAft>
                          <a:spcPct val="0"/>
                        </a:spcAft>
                      </a:pPr>
                      <a:r>
                        <a:rPr lang="en-US" altLang="zh-CN" sz="900" b="1" spc="60">
                          <a:solidFill>
                            <a:srgbClr val="1B1C1D"/>
                          </a:solidFill>
                          <a:latin typeface="Calibri" panose="020F0502020204030204" charset="0"/>
                          <a:ea typeface="Arial" panose="020B0604020202020204" pitchFamily="34" charset="0"/>
                          <a:cs typeface="Arial" panose="020B0604020202020204" pitchFamily="34" charset="0"/>
                        </a:rPr>
                        <a:t>Key Insights</a:t>
                      </a:r>
                      <a:endParaRPr lang="en-US" altLang="zh-CN" sz="900" b="1" spc="60">
                        <a:solidFill>
                          <a:srgbClr val="1B1C1D"/>
                        </a:solidFill>
                        <a:latin typeface="Calibri" panose="020F0502020204030204" charset="0"/>
                        <a:ea typeface="Arial" panose="020B0604020202020204" pitchFamily="34" charset="0"/>
                        <a:cs typeface="Arial" panose="020B0604020202020204" pitchFamily="34" charset="0"/>
                      </a:endParaRPr>
                    </a:p>
                  </a:txBody>
                  <a:tcPr marL="25400" marR="25400" marT="6350" marB="6350" anchor="ctr"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p>
                      <a:pPr marL="0" indent="0" algn="l">
                        <a:lnSpc>
                          <a:spcPct val="120000"/>
                        </a:lnSpc>
                        <a:spcBef>
                          <a:spcPct val="0"/>
                        </a:spcBef>
                        <a:spcAft>
                          <a:spcPct val="0"/>
                        </a:spcAft>
                      </a:pPr>
                      <a:r>
                        <a:rPr lang="en-US" altLang="zh-CN" sz="900" b="1" spc="60">
                          <a:solidFill>
                            <a:srgbClr val="1B1C1D"/>
                          </a:solidFill>
                          <a:latin typeface="Calibri" panose="020F0502020204030204" charset="0"/>
                          <a:ea typeface="Arial" panose="020B0604020202020204" pitchFamily="34" charset="0"/>
                          <a:cs typeface="Arial" panose="020B0604020202020204" pitchFamily="34" charset="0"/>
                        </a:rPr>
                        <a:t>2025 Progress &amp; Policy Action</a:t>
                      </a:r>
                      <a:endParaRPr lang="en-US" altLang="zh-CN" sz="900" b="1" spc="60">
                        <a:solidFill>
                          <a:srgbClr val="1B1C1D"/>
                        </a:solidFill>
                        <a:latin typeface="Calibri" panose="020F0502020204030204" charset="0"/>
                        <a:ea typeface="Arial" panose="020B0604020202020204" pitchFamily="34" charset="0"/>
                        <a:cs typeface="Arial" panose="020B0604020202020204" pitchFamily="34" charset="0"/>
                      </a:endParaRPr>
                    </a:p>
                  </a:txBody>
                  <a:tcPr marL="25400" marR="25400" marT="6350" marB="6350" anchor="ctr"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r>
              <a:tr h="512445">
                <a:tc>
                  <a:txBody>
                    <a:bodyPr/>
                    <a:p>
                      <a:pPr marL="0" indent="0" algn="l">
                        <a:lnSpc>
                          <a:spcPct val="120000"/>
                        </a:lnSpc>
                        <a:spcBef>
                          <a:spcPct val="0"/>
                        </a:spcBef>
                        <a:spcAft>
                          <a:spcPct val="0"/>
                        </a:spcAft>
                      </a:pPr>
                      <a:r>
                        <a:rPr lang="en-US" altLang="zh-CN" sz="900" b="1">
                          <a:solidFill>
                            <a:srgbClr val="1B1C1D"/>
                          </a:solidFill>
                          <a:latin typeface="Calibri" panose="020F0502020204030204" charset="0"/>
                          <a:ea typeface="Arial" panose="020B0604020202020204" pitchFamily="34" charset="0"/>
                          <a:cs typeface="Arial" panose="020B0604020202020204" pitchFamily="34" charset="0"/>
                        </a:rPr>
                        <a:t>COP28 Target</a:t>
                      </a:r>
                      <a:endParaRPr lang="en-US" altLang="zh-CN" sz="900" b="1">
                        <a:solidFill>
                          <a:srgbClr val="1B1C1D"/>
                        </a:solidFill>
                        <a:latin typeface="Calibri" panose="020F0502020204030204" charset="0"/>
                        <a:ea typeface="Arial" panose="020B0604020202020204" pitchFamily="34" charset="0"/>
                        <a:cs typeface="Arial" panose="020B0604020202020204" pitchFamily="34" charset="0"/>
                      </a:endParaRPr>
                    </a:p>
                  </a:txBody>
                  <a:tcPr marL="25400" marR="25400" marT="6350" marB="6350" anchor="ctr"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p>
                      <a:pPr marL="0" indent="0" algn="l">
                        <a:lnSpc>
                          <a:spcPct val="120000"/>
                        </a:lnSpc>
                        <a:spcBef>
                          <a:spcPct val="0"/>
                        </a:spcBef>
                        <a:spcAft>
                          <a:spcPct val="0"/>
                        </a:spcAft>
                      </a:pPr>
                      <a:r>
                        <a:rPr lang="en-US" altLang="zh-CN" sz="900" b="1">
                          <a:solidFill>
                            <a:srgbClr val="1B1C1D"/>
                          </a:solidFill>
                          <a:latin typeface="Calibri" panose="020F0502020204030204" charset="0"/>
                          <a:ea typeface="Arial" panose="020B0604020202020204" pitchFamily="34" charset="0"/>
                          <a:cs typeface="Arial" panose="020B0604020202020204" pitchFamily="34" charset="0"/>
                        </a:rPr>
                        <a:t>Goal:</a:t>
                      </a:r>
                      <a:r>
                        <a:rPr lang="en-US" altLang="zh-CN" sz="900">
                          <a:solidFill>
                            <a:srgbClr val="1B1C1D"/>
                          </a:solidFill>
                          <a:latin typeface="Calibri" panose="020F0502020204030204" charset="0"/>
                          <a:ea typeface="Arial" panose="020B0604020202020204" pitchFamily="34" charset="0"/>
                          <a:cs typeface="Arial" panose="020B0604020202020204" pitchFamily="34" charset="0"/>
                        </a:rPr>
                        <a:t> Double the average annual energy efficiency improvement rate to </a:t>
                      </a:r>
                      <a:r>
                        <a:rPr lang="en-US" altLang="zh-CN" sz="900" b="1">
                          <a:solidFill>
                            <a:srgbClr val="1B1C1D"/>
                          </a:solidFill>
                          <a:latin typeface="Calibri" panose="020F0502020204030204" charset="0"/>
                          <a:ea typeface="Arial" panose="020B0604020202020204" pitchFamily="34" charset="0"/>
                          <a:cs typeface="Arial" panose="020B0604020202020204" pitchFamily="34" charset="0"/>
                        </a:rPr>
                        <a:t>4%</a:t>
                      </a:r>
                      <a:r>
                        <a:rPr lang="en-US" altLang="zh-CN" sz="900">
                          <a:solidFill>
                            <a:srgbClr val="1B1C1D"/>
                          </a:solidFill>
                          <a:latin typeface="Calibri" panose="020F0502020204030204" charset="0"/>
                          <a:ea typeface="Arial" panose="020B0604020202020204" pitchFamily="34" charset="0"/>
                          <a:cs typeface="Arial" panose="020B0604020202020204" pitchFamily="34" charset="0"/>
                        </a:rPr>
                        <a:t> by 2030.</a:t>
                      </a:r>
                      <a:endParaRPr lang="en-US" altLang="zh-CN" sz="900" b="1">
                        <a:solidFill>
                          <a:srgbClr val="1B1C1D"/>
                        </a:solidFill>
                        <a:latin typeface="Calibri" panose="020F0502020204030204" charset="0"/>
                        <a:ea typeface="Arial" panose="020B0604020202020204" pitchFamily="34" charset="0"/>
                        <a:cs typeface="Arial" panose="020B0604020202020204" pitchFamily="34" charset="0"/>
                      </a:endParaRPr>
                    </a:p>
                  </a:txBody>
                  <a:tcPr marL="25400" marR="25400" marT="6350" marB="6350" anchor="ctr"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p>
                      <a:pPr marL="0" indent="0" algn="l">
                        <a:lnSpc>
                          <a:spcPct val="120000"/>
                        </a:lnSpc>
                        <a:spcBef>
                          <a:spcPct val="0"/>
                        </a:spcBef>
                        <a:spcAft>
                          <a:spcPct val="0"/>
                        </a:spcAft>
                      </a:pPr>
                      <a:r>
                        <a:rPr lang="en-US" altLang="zh-CN" sz="900" b="1">
                          <a:solidFill>
                            <a:srgbClr val="1B1C1D"/>
                          </a:solidFill>
                          <a:latin typeface="Calibri" panose="020F0502020204030204" charset="0"/>
                          <a:ea typeface="Arial" panose="020B0604020202020204" pitchFamily="34" charset="0"/>
                          <a:cs typeface="Arial" panose="020B0604020202020204" pitchFamily="34" charset="0"/>
                        </a:rPr>
                        <a:t>Urgent Need:</a:t>
                      </a:r>
                      <a:r>
                        <a:rPr lang="en-US" altLang="zh-CN" sz="900">
                          <a:solidFill>
                            <a:srgbClr val="1B1C1D"/>
                          </a:solidFill>
                          <a:latin typeface="Calibri" panose="020F0502020204030204" charset="0"/>
                          <a:ea typeface="Arial" panose="020B0604020202020204" pitchFamily="34" charset="0"/>
                          <a:cs typeface="Arial" panose="020B0604020202020204" pitchFamily="34" charset="0"/>
                        </a:rPr>
                        <a:t> Global efforts must accelerate, or the target will be missed.</a:t>
                      </a:r>
                      <a:endParaRPr lang="en-US" altLang="zh-CN" sz="900" b="1">
                        <a:solidFill>
                          <a:srgbClr val="1B1C1D"/>
                        </a:solidFill>
                        <a:latin typeface="Calibri" panose="020F0502020204030204" charset="0"/>
                        <a:ea typeface="Arial" panose="020B0604020202020204" pitchFamily="34" charset="0"/>
                        <a:cs typeface="Arial" panose="020B0604020202020204" pitchFamily="34" charset="0"/>
                      </a:endParaRPr>
                    </a:p>
                  </a:txBody>
                  <a:tcPr marL="25400" marR="25400" marT="6350" marB="6350" anchor="ctr"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r>
              <a:tr h="1492885">
                <a:tc>
                  <a:txBody>
                    <a:bodyPr/>
                    <a:p>
                      <a:pPr marL="0" indent="0" algn="l">
                        <a:lnSpc>
                          <a:spcPct val="120000"/>
                        </a:lnSpc>
                        <a:spcBef>
                          <a:spcPct val="0"/>
                        </a:spcBef>
                        <a:spcAft>
                          <a:spcPct val="0"/>
                        </a:spcAft>
                      </a:pPr>
                      <a:r>
                        <a:rPr lang="en-US" altLang="zh-CN" sz="900" b="1">
                          <a:solidFill>
                            <a:srgbClr val="1B1C1D"/>
                          </a:solidFill>
                          <a:latin typeface="Calibri" panose="020F0502020204030204" charset="0"/>
                          <a:ea typeface="Arial" panose="020B0604020202020204" pitchFamily="34" charset="0"/>
                          <a:cs typeface="Arial" panose="020B0604020202020204" pitchFamily="34" charset="0"/>
                        </a:rPr>
                        <a:t>Global Status (2019-2025)</a:t>
                      </a:r>
                      <a:endParaRPr lang="en-US" altLang="zh-CN" sz="900" b="1">
                        <a:solidFill>
                          <a:srgbClr val="1B1C1D"/>
                        </a:solidFill>
                        <a:latin typeface="Calibri" panose="020F0502020204030204" charset="0"/>
                        <a:ea typeface="Arial" panose="020B0604020202020204" pitchFamily="34" charset="0"/>
                        <a:cs typeface="Arial" panose="020B0604020202020204" pitchFamily="34" charset="0"/>
                      </a:endParaRPr>
                    </a:p>
                  </a:txBody>
                  <a:tcPr marL="25400" marR="25400" marT="6350" marB="6350" anchor="ctr"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p>
                      <a:pPr marL="0" indent="0" algn="l">
                        <a:lnSpc>
                          <a:spcPct val="120000"/>
                        </a:lnSpc>
                        <a:spcBef>
                          <a:spcPct val="0"/>
                        </a:spcBef>
                        <a:spcAft>
                          <a:spcPct val="0"/>
                        </a:spcAft>
                      </a:pPr>
                      <a:r>
                        <a:rPr lang="en-US" altLang="zh-CN" sz="900" b="1">
                          <a:solidFill>
                            <a:srgbClr val="1B1C1D"/>
                          </a:solidFill>
                          <a:latin typeface="Calibri" panose="020F0502020204030204" charset="0"/>
                          <a:ea typeface="Arial" panose="020B0604020202020204" pitchFamily="34" charset="0"/>
                          <a:cs typeface="Arial" panose="020B0604020202020204" pitchFamily="34" charset="0"/>
                        </a:rPr>
                        <a:t>Progress Stalled:</a:t>
                      </a:r>
                      <a:r>
                        <a:rPr lang="en-US" altLang="zh-CN" sz="900">
                          <a:solidFill>
                            <a:srgbClr val="1B1C1D"/>
                          </a:solidFill>
                          <a:latin typeface="Calibri" panose="020F0502020204030204" charset="0"/>
                          <a:ea typeface="Arial" panose="020B0604020202020204" pitchFamily="34" charset="0"/>
                          <a:cs typeface="Arial" panose="020B0604020202020204" pitchFamily="34" charset="0"/>
                        </a:rPr>
                        <a:t> The average annual rate of primary energy intensity improvement is only </a:t>
                      </a:r>
                      <a:r>
                        <a:rPr lang="en-US" altLang="zh-CN" sz="900" b="1">
                          <a:solidFill>
                            <a:srgbClr val="1B1C1D"/>
                          </a:solidFill>
                          <a:latin typeface="Calibri" panose="020F0502020204030204" charset="0"/>
                          <a:ea typeface="Arial" panose="020B0604020202020204" pitchFamily="34" charset="0"/>
                          <a:cs typeface="Arial" panose="020B0604020202020204" pitchFamily="34" charset="0"/>
                        </a:rPr>
                        <a:t>1.3%</a:t>
                      </a:r>
                      <a:r>
                        <a:rPr lang="en-US" altLang="zh-CN" sz="900">
                          <a:solidFill>
                            <a:srgbClr val="1B1C1D"/>
                          </a:solidFill>
                          <a:latin typeface="Calibri" panose="020F0502020204030204" charset="0"/>
                          <a:ea typeface="Arial" panose="020B0604020202020204" pitchFamily="34" charset="0"/>
                          <a:cs typeface="Arial" panose="020B0604020202020204" pitchFamily="34" charset="0"/>
                        </a:rPr>
                        <a:t>, </a:t>
                      </a:r>
                      <a:r>
                        <a:rPr lang="en-US" altLang="zh-CN" sz="900" b="1">
                          <a:solidFill>
                            <a:srgbClr val="1B1C1D"/>
                          </a:solidFill>
                          <a:latin typeface="Calibri" panose="020F0502020204030204" charset="0"/>
                          <a:ea typeface="Arial" panose="020B0604020202020204" pitchFamily="34" charset="0"/>
                          <a:cs typeface="Arial" panose="020B0604020202020204" pitchFamily="34" charset="0"/>
                        </a:rPr>
                        <a:t>far below</a:t>
                      </a:r>
                      <a:r>
                        <a:rPr lang="en-US" altLang="zh-CN" sz="900">
                          <a:solidFill>
                            <a:srgbClr val="1B1C1D"/>
                          </a:solidFill>
                          <a:latin typeface="Calibri" panose="020F0502020204030204" charset="0"/>
                          <a:ea typeface="Arial" panose="020B0604020202020204" pitchFamily="34" charset="0"/>
                          <a:cs typeface="Arial" panose="020B0604020202020204" pitchFamily="34" charset="0"/>
                        </a:rPr>
                        <a:t> the 4% target.</a:t>
                      </a:r>
                      <a:endParaRPr lang="en-US" altLang="zh-CN" sz="900" b="1">
                        <a:solidFill>
                          <a:srgbClr val="1B1C1D"/>
                        </a:solidFill>
                        <a:latin typeface="Calibri" panose="020F0502020204030204" charset="0"/>
                        <a:ea typeface="Arial" panose="020B0604020202020204" pitchFamily="34" charset="0"/>
                        <a:cs typeface="Arial" panose="020B0604020202020204" pitchFamily="34" charset="0"/>
                      </a:endParaRPr>
                    </a:p>
                  </a:txBody>
                  <a:tcPr marL="25400" marR="25400" marT="6350" marB="6350" anchor="ctr"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p>
                      <a:pPr marL="0" indent="0" algn="l">
                        <a:lnSpc>
                          <a:spcPct val="120000"/>
                        </a:lnSpc>
                        <a:spcBef>
                          <a:spcPct val="0"/>
                        </a:spcBef>
                        <a:spcAft>
                          <a:spcPct val="0"/>
                        </a:spcAft>
                      </a:pPr>
                      <a:r>
                        <a:rPr lang="en-US" altLang="zh-CN" sz="900" b="1">
                          <a:solidFill>
                            <a:srgbClr val="1B1C1D"/>
                          </a:solidFill>
                          <a:latin typeface="Calibri" panose="020F0502020204030204" charset="0"/>
                          <a:ea typeface="Arial" panose="020B0604020202020204" pitchFamily="34" charset="0"/>
                          <a:cs typeface="Arial" panose="020B0604020202020204" pitchFamily="34" charset="0"/>
                        </a:rPr>
                        <a:t>Impediments:</a:t>
                      </a:r>
                      <a:br>
                        <a:rPr lang="en-US" altLang="zh-CN" sz="900">
                          <a:solidFill>
                            <a:srgbClr val="1B1C1D"/>
                          </a:solidFill>
                          <a:latin typeface="Calibri" panose="020F0502020204030204" charset="0"/>
                          <a:ea typeface="Arial" panose="020B0604020202020204" pitchFamily="34" charset="0"/>
                          <a:cs typeface="Arial" panose="020B0604020202020204" pitchFamily="34" charset="0"/>
                        </a:rPr>
                      </a:br>
                      <a:endParaRPr lang="en-US" altLang="zh-CN" sz="900">
                        <a:solidFill>
                          <a:srgbClr val="1B1C1D"/>
                        </a:solidFill>
                        <a:latin typeface="Calibri" panose="020F0502020204030204" charset="0"/>
                        <a:ea typeface="Arial" panose="020B0604020202020204" pitchFamily="34" charset="0"/>
                        <a:cs typeface="Arial" panose="020B0604020202020204" pitchFamily="34" charset="0"/>
                      </a:endParaRPr>
                    </a:p>
                    <a:p>
                      <a:pPr marL="0" indent="0" algn="l">
                        <a:lnSpc>
                          <a:spcPct val="120000"/>
                        </a:lnSpc>
                        <a:spcBef>
                          <a:spcPct val="0"/>
                        </a:spcBef>
                        <a:spcAft>
                          <a:spcPct val="0"/>
                        </a:spcAft>
                      </a:pPr>
                      <a:r>
                        <a:rPr lang="en-US" altLang="zh-CN" sz="900">
                          <a:solidFill>
                            <a:srgbClr val="1B1C1D"/>
                          </a:solidFill>
                          <a:latin typeface="Calibri" panose="020F0502020204030204" charset="0"/>
                          <a:ea typeface="Arial" panose="020B0604020202020204" pitchFamily="34" charset="0"/>
                          <a:cs typeface="Arial" panose="020B0604020202020204" pitchFamily="34" charset="0"/>
                        </a:rPr>
                        <a:t>1. Soaring industrial demand. </a:t>
                      </a:r>
                      <a:br>
                        <a:rPr lang="en-US" altLang="zh-CN" sz="900">
                          <a:solidFill>
                            <a:srgbClr val="1B1C1D"/>
                          </a:solidFill>
                          <a:latin typeface="Calibri" panose="020F0502020204030204" charset="0"/>
                          <a:ea typeface="Arial" panose="020B0604020202020204" pitchFamily="34" charset="0"/>
                          <a:cs typeface="Arial" panose="020B0604020202020204" pitchFamily="34" charset="0"/>
                        </a:rPr>
                      </a:br>
                      <a:endParaRPr lang="en-US" altLang="zh-CN" sz="900">
                        <a:solidFill>
                          <a:srgbClr val="1B1C1D"/>
                        </a:solidFill>
                        <a:latin typeface="Calibri" panose="020F0502020204030204" charset="0"/>
                        <a:ea typeface="Arial" panose="020B0604020202020204" pitchFamily="34" charset="0"/>
                        <a:cs typeface="Arial" panose="020B0604020202020204" pitchFamily="34" charset="0"/>
                      </a:endParaRPr>
                    </a:p>
                    <a:p>
                      <a:pPr marL="0" indent="0" algn="l">
                        <a:lnSpc>
                          <a:spcPct val="120000"/>
                        </a:lnSpc>
                        <a:spcBef>
                          <a:spcPct val="0"/>
                        </a:spcBef>
                        <a:spcAft>
                          <a:spcPct val="0"/>
                        </a:spcAft>
                      </a:pPr>
                      <a:r>
                        <a:rPr lang="en-US" altLang="zh-CN" sz="900">
                          <a:solidFill>
                            <a:srgbClr val="1B1C1D"/>
                          </a:solidFill>
                          <a:latin typeface="Calibri" panose="020F0502020204030204" charset="0"/>
                          <a:ea typeface="Arial" panose="020B0604020202020204" pitchFamily="34" charset="0"/>
                          <a:cs typeface="Arial" panose="020B0604020202020204" pitchFamily="34" charset="0"/>
                        </a:rPr>
                        <a:t>2. Energy efficiency standards lagging behind technology. </a:t>
                      </a:r>
                      <a:br>
                        <a:rPr lang="en-US" altLang="zh-CN" sz="900">
                          <a:solidFill>
                            <a:srgbClr val="1B1C1D"/>
                          </a:solidFill>
                          <a:latin typeface="Calibri" panose="020F0502020204030204" charset="0"/>
                          <a:ea typeface="Arial" panose="020B0604020202020204" pitchFamily="34" charset="0"/>
                          <a:cs typeface="Arial" panose="020B0604020202020204" pitchFamily="34" charset="0"/>
                        </a:rPr>
                      </a:br>
                      <a:endParaRPr lang="en-US" altLang="zh-CN" sz="900">
                        <a:solidFill>
                          <a:srgbClr val="1B1C1D"/>
                        </a:solidFill>
                        <a:latin typeface="Calibri" panose="020F0502020204030204" charset="0"/>
                        <a:ea typeface="Arial" panose="020B0604020202020204" pitchFamily="34" charset="0"/>
                        <a:cs typeface="Arial" panose="020B0604020202020204" pitchFamily="34" charset="0"/>
                      </a:endParaRPr>
                    </a:p>
                    <a:p>
                      <a:pPr marL="0" indent="0" algn="l">
                        <a:lnSpc>
                          <a:spcPct val="120000"/>
                        </a:lnSpc>
                        <a:spcBef>
                          <a:spcPct val="0"/>
                        </a:spcBef>
                        <a:spcAft>
                          <a:spcPct val="0"/>
                        </a:spcAft>
                      </a:pPr>
                      <a:r>
                        <a:rPr lang="en-US" altLang="zh-CN" sz="900">
                          <a:solidFill>
                            <a:srgbClr val="1B1C1D"/>
                          </a:solidFill>
                          <a:latin typeface="Calibri" panose="020F0502020204030204" charset="0"/>
                          <a:ea typeface="Arial" panose="020B0604020202020204" pitchFamily="34" charset="0"/>
                          <a:cs typeface="Arial" panose="020B0604020202020204" pitchFamily="34" charset="0"/>
                        </a:rPr>
                        <a:t>3. Electricity demand outpacing renewables supply. </a:t>
                      </a:r>
                      <a:br>
                        <a:rPr lang="en-US" altLang="zh-CN" sz="900">
                          <a:solidFill>
                            <a:srgbClr val="1B1C1D"/>
                          </a:solidFill>
                          <a:latin typeface="Calibri" panose="020F0502020204030204" charset="0"/>
                          <a:ea typeface="Arial" panose="020B0604020202020204" pitchFamily="34" charset="0"/>
                          <a:cs typeface="Arial" panose="020B0604020202020204" pitchFamily="34" charset="0"/>
                        </a:rPr>
                      </a:br>
                      <a:endParaRPr lang="en-US" altLang="zh-CN" sz="900">
                        <a:solidFill>
                          <a:srgbClr val="1B1C1D"/>
                        </a:solidFill>
                        <a:latin typeface="Calibri" panose="020F0502020204030204" charset="0"/>
                        <a:ea typeface="Arial" panose="020B0604020202020204" pitchFamily="34" charset="0"/>
                        <a:cs typeface="Arial" panose="020B0604020202020204" pitchFamily="34" charset="0"/>
                      </a:endParaRPr>
                    </a:p>
                    <a:p>
                      <a:pPr marL="0" indent="0" algn="l">
                        <a:lnSpc>
                          <a:spcPct val="120000"/>
                        </a:lnSpc>
                        <a:spcBef>
                          <a:spcPct val="0"/>
                        </a:spcBef>
                        <a:spcAft>
                          <a:spcPct val="0"/>
                        </a:spcAft>
                      </a:pPr>
                      <a:r>
                        <a:rPr lang="en-US" altLang="zh-CN" sz="900">
                          <a:solidFill>
                            <a:srgbClr val="1B1C1D"/>
                          </a:solidFill>
                          <a:latin typeface="Calibri" panose="020F0502020204030204" charset="0"/>
                          <a:ea typeface="Arial" panose="020B0604020202020204" pitchFamily="34" charset="0"/>
                          <a:cs typeface="Arial" panose="020B0604020202020204" pitchFamily="34" charset="0"/>
                        </a:rPr>
                        <a:t>4. Surge in cooling demand (ACs).</a:t>
                      </a:r>
                      <a:endParaRPr lang="en-US" altLang="zh-CN" sz="900" b="1">
                        <a:solidFill>
                          <a:srgbClr val="1B1C1D"/>
                        </a:solidFill>
                        <a:latin typeface="Calibri" panose="020F0502020204030204" charset="0"/>
                        <a:ea typeface="Arial" panose="020B0604020202020204" pitchFamily="34" charset="0"/>
                        <a:cs typeface="Arial" panose="020B0604020202020204" pitchFamily="34" charset="0"/>
                      </a:endParaRPr>
                    </a:p>
                  </a:txBody>
                  <a:tcPr marL="25400" marR="25400" marT="6350" marB="6350" anchor="ctr"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r>
              <a:tr h="511810">
                <a:tc>
                  <a:txBody>
                    <a:bodyPr/>
                    <a:p>
                      <a:pPr marL="0" indent="0" algn="l">
                        <a:lnSpc>
                          <a:spcPct val="120000"/>
                        </a:lnSpc>
                        <a:spcBef>
                          <a:spcPct val="0"/>
                        </a:spcBef>
                        <a:spcAft>
                          <a:spcPct val="0"/>
                        </a:spcAft>
                      </a:pPr>
                      <a:r>
                        <a:rPr lang="en-US" altLang="zh-CN" sz="900" b="1">
                          <a:solidFill>
                            <a:srgbClr val="1B1C1D"/>
                          </a:solidFill>
                          <a:latin typeface="Calibri" panose="020F0502020204030204" charset="0"/>
                          <a:ea typeface="Arial" panose="020B0604020202020204" pitchFamily="34" charset="0"/>
                          <a:cs typeface="Arial" panose="020B0604020202020204" pitchFamily="34" charset="0"/>
                        </a:rPr>
                        <a:t>2025 Highlights</a:t>
                      </a:r>
                      <a:endParaRPr lang="en-US" altLang="zh-CN" sz="900" b="1">
                        <a:solidFill>
                          <a:srgbClr val="1B1C1D"/>
                        </a:solidFill>
                        <a:latin typeface="Calibri" panose="020F0502020204030204" charset="0"/>
                        <a:ea typeface="Arial" panose="020B0604020202020204" pitchFamily="34" charset="0"/>
                        <a:cs typeface="Arial" panose="020B0604020202020204" pitchFamily="34" charset="0"/>
                      </a:endParaRPr>
                    </a:p>
                  </a:txBody>
                  <a:tcPr marL="25400" marR="25400" marT="6350" marB="6350" anchor="ctr"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p>
                      <a:pPr marL="0" indent="0" algn="l">
                        <a:lnSpc>
                          <a:spcPct val="120000"/>
                        </a:lnSpc>
                        <a:spcBef>
                          <a:spcPct val="0"/>
                        </a:spcBef>
                        <a:spcAft>
                          <a:spcPct val="0"/>
                        </a:spcAft>
                      </a:pPr>
                      <a:r>
                        <a:rPr lang="en-US" altLang="zh-CN" sz="900" b="1">
                          <a:solidFill>
                            <a:srgbClr val="1B1C1D"/>
                          </a:solidFill>
                          <a:latin typeface="Calibri" panose="020F0502020204030204" charset="0"/>
                          <a:ea typeface="Arial" panose="020B0604020202020204" pitchFamily="34" charset="0"/>
                          <a:cs typeface="Arial" panose="020B0604020202020204" pitchFamily="34" charset="0"/>
                        </a:rPr>
                        <a:t>Uptick Expected:</a:t>
                      </a:r>
                      <a:r>
                        <a:rPr lang="en-US" altLang="zh-CN" sz="900">
                          <a:solidFill>
                            <a:srgbClr val="1B1C1D"/>
                          </a:solidFill>
                          <a:latin typeface="Calibri" panose="020F0502020204030204" charset="0"/>
                          <a:ea typeface="Arial" panose="020B0604020202020204" pitchFamily="34" charset="0"/>
                          <a:cs typeface="Arial" panose="020B0604020202020204" pitchFamily="34" charset="0"/>
                        </a:rPr>
                        <a:t> The estimated improvement rate for 2025 is </a:t>
                      </a:r>
                      <a:r>
                        <a:rPr lang="en-US" altLang="zh-CN" sz="900" b="1">
                          <a:solidFill>
                            <a:srgbClr val="1B1C1D"/>
                          </a:solidFill>
                          <a:latin typeface="Calibri" panose="020F0502020204030204" charset="0"/>
                          <a:ea typeface="Arial" panose="020B0604020202020204" pitchFamily="34" charset="0"/>
                          <a:cs typeface="Arial" panose="020B0604020202020204" pitchFamily="34" charset="0"/>
                        </a:rPr>
                        <a:t>1.8%</a:t>
                      </a:r>
                      <a:r>
                        <a:rPr lang="en-US" altLang="zh-CN" sz="900">
                          <a:solidFill>
                            <a:srgbClr val="1B1C1D"/>
                          </a:solidFill>
                          <a:latin typeface="Calibri" panose="020F0502020204030204" charset="0"/>
                          <a:ea typeface="Arial" panose="020B0604020202020204" pitchFamily="34" charset="0"/>
                          <a:cs typeface="Arial" panose="020B0604020202020204" pitchFamily="34" charset="0"/>
                        </a:rPr>
                        <a:t> (up from 1% in 2024).</a:t>
                      </a:r>
                      <a:endParaRPr lang="en-US" altLang="zh-CN" sz="900" b="1">
                        <a:solidFill>
                          <a:srgbClr val="1B1C1D"/>
                        </a:solidFill>
                        <a:latin typeface="Calibri" panose="020F0502020204030204" charset="0"/>
                        <a:ea typeface="Arial" panose="020B0604020202020204" pitchFamily="34" charset="0"/>
                        <a:cs typeface="Arial" panose="020B0604020202020204" pitchFamily="34" charset="0"/>
                      </a:endParaRPr>
                    </a:p>
                  </a:txBody>
                  <a:tcPr marL="25400" marR="25400" marT="6350" marB="6350" anchor="ctr"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c>
                  <a:txBody>
                    <a:bodyPr/>
                    <a:p>
                      <a:pPr marL="0" indent="0" algn="l">
                        <a:lnSpc>
                          <a:spcPct val="120000"/>
                        </a:lnSpc>
                        <a:spcBef>
                          <a:spcPct val="0"/>
                        </a:spcBef>
                        <a:spcAft>
                          <a:spcPct val="0"/>
                        </a:spcAft>
                      </a:pPr>
                      <a:r>
                        <a:rPr lang="en-US" altLang="zh-CN" sz="900" b="1">
                          <a:solidFill>
                            <a:srgbClr val="1B1C1D"/>
                          </a:solidFill>
                          <a:latin typeface="Calibri" panose="020F0502020204030204" charset="0"/>
                          <a:ea typeface="Arial" panose="020B0604020202020204" pitchFamily="34" charset="0"/>
                          <a:cs typeface="Arial" panose="020B0604020202020204" pitchFamily="34" charset="0"/>
                        </a:rPr>
                        <a:t>Policy Acceleration:</a:t>
                      </a:r>
                      <a:r>
                        <a:rPr lang="en-US" altLang="zh-CN" sz="900">
                          <a:solidFill>
                            <a:srgbClr val="1B1C1D"/>
                          </a:solidFill>
                          <a:latin typeface="Calibri" panose="020F0502020204030204" charset="0"/>
                          <a:ea typeface="Arial" panose="020B0604020202020204" pitchFamily="34" charset="0"/>
                          <a:cs typeface="Arial" panose="020B0604020202020204" pitchFamily="34" charset="0"/>
                        </a:rPr>
                        <a:t> Economies covering over 85% of global energy demand implemented new efficiency policies.</a:t>
                      </a:r>
                      <a:endParaRPr lang="en-US" altLang="zh-CN" sz="900" b="1">
                        <a:solidFill>
                          <a:srgbClr val="1B1C1D"/>
                        </a:solidFill>
                        <a:latin typeface="Calibri" panose="020F0502020204030204" charset="0"/>
                        <a:ea typeface="Arial" panose="020B0604020202020204" pitchFamily="34" charset="0"/>
                        <a:cs typeface="Arial" panose="020B0604020202020204" pitchFamily="34" charset="0"/>
                      </a:endParaRPr>
                    </a:p>
                  </a:txBody>
                  <a:tcPr marL="25400" marR="25400" marT="6350" marB="6350" anchor="ctr"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noFill/>
                  </a:tcPr>
                </a:tc>
              </a:tr>
            </a:tbl>
          </a:graphicData>
        </a:graphic>
      </p:graphicFrame>
      <p:sp>
        <p:nvSpPr>
          <p:cNvPr id="10" name="textbox 16"/>
          <p:cNvSpPr/>
          <p:nvPr/>
        </p:nvSpPr>
        <p:spPr>
          <a:xfrm>
            <a:off x="794385" y="1918335"/>
            <a:ext cx="7629525" cy="305435"/>
          </a:xfrm>
          <a:prstGeom prst="rect">
            <a:avLst/>
          </a:prstGeom>
        </p:spPr>
        <p:txBody>
          <a:bodyPr vert="horz" wrap="square" lIns="0" tIns="0" rIns="0" bIns="0"/>
          <a:lstStyle/>
          <a:p>
            <a:pPr algn="l" rtl="0" eaLnBrk="0">
              <a:lnSpc>
                <a:spcPct val="75000"/>
              </a:lnSpc>
            </a:pPr>
            <a:r>
              <a:rPr lang="en-US" altLang="zh-TW" b="1"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IEA </a:t>
            </a:r>
            <a:r>
              <a:rPr lang="en-US" altLang="zh-CN" b="1"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Energy Efficiency 2025 Progress Report</a:t>
            </a:r>
            <a:endParaRPr lang="en-US" altLang="zh-TW" sz="1600" b="1"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1" name="textbox 16"/>
          <p:cNvSpPr/>
          <p:nvPr/>
        </p:nvSpPr>
        <p:spPr>
          <a:xfrm>
            <a:off x="259080" y="5093335"/>
            <a:ext cx="7822565" cy="767080"/>
          </a:xfrm>
          <a:prstGeom prst="rect">
            <a:avLst/>
          </a:prstGeom>
        </p:spPr>
        <p:txBody>
          <a:bodyPr vert="horz" wrap="square" lIns="0" tIns="0" rIns="0" bIns="0"/>
          <a:lstStyle/>
          <a:p>
            <a:pPr algn="l" rtl="0" eaLnBrk="0">
              <a:lnSpc>
                <a:spcPct val="125000"/>
              </a:lnSpc>
            </a:pPr>
            <a:r>
              <a:rPr lang="en-US" altLang="zh-CN" sz="1600" b="1"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While energy efficiency shows signs of an uptick, progress remains in "low gear" (1.3%); policymakers must act immediately to raise standards and fill policy gaps to meet the 4% doubling target by 2030.</a:t>
            </a:r>
            <a:endParaRPr lang="en-US" altLang="zh-CN" sz="1600" b="1"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e4288cb61c59ee3e900ec93ddaafbd1"/>
          <p:cNvPicPr>
            <a:picLocks noChangeAspect="1"/>
          </p:cNvPicPr>
          <p:nvPr/>
        </p:nvPicPr>
        <p:blipFill>
          <a:blip r:embed="rId1"/>
          <a:stretch>
            <a:fillRect/>
          </a:stretch>
        </p:blipFill>
        <p:spPr>
          <a:xfrm>
            <a:off x="8355330" y="1650365"/>
            <a:ext cx="3836400" cy="2160000"/>
          </a:xfrm>
          <a:prstGeom prst="rect">
            <a:avLst/>
          </a:prstGeom>
        </p:spPr>
      </p:pic>
      <p:pic>
        <p:nvPicPr>
          <p:cNvPr id="3" name="图片 2" descr="eb12d97d186073f18629879900d00d8e"/>
          <p:cNvPicPr>
            <a:picLocks noChangeAspect="1"/>
          </p:cNvPicPr>
          <p:nvPr/>
        </p:nvPicPr>
        <p:blipFill>
          <a:blip r:embed="rId2"/>
          <a:stretch>
            <a:fillRect/>
          </a:stretch>
        </p:blipFill>
        <p:spPr>
          <a:xfrm>
            <a:off x="8366760" y="3810635"/>
            <a:ext cx="3825354" cy="2160000"/>
          </a:xfrm>
          <a:prstGeom prst="rect">
            <a:avLst/>
          </a:prstGeom>
        </p:spPr>
      </p:pic>
      <p:sp>
        <p:nvSpPr>
          <p:cNvPr id="5" name="textbox 16"/>
          <p:cNvSpPr/>
          <p:nvPr/>
        </p:nvSpPr>
        <p:spPr>
          <a:xfrm>
            <a:off x="537210" y="1433195"/>
            <a:ext cx="9125585" cy="891540"/>
          </a:xfrm>
          <a:prstGeom prst="rect">
            <a:avLst/>
          </a:prstGeom>
        </p:spPr>
        <p:txBody>
          <a:bodyPr vert="horz" wrap="square" lIns="0" tIns="0" rIns="0" bIns="0"/>
          <a:lstStyle/>
          <a:p>
            <a:pPr algn="l" rtl="0" eaLnBrk="0">
              <a:lnSpc>
                <a:spcPct val="75000"/>
              </a:lnSpc>
            </a:pPr>
            <a:endParaRPr lang="en-US" altLang="en-US" sz="1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marL="12700" algn="l" rtl="0" eaLnBrk="0">
              <a:lnSpc>
                <a:spcPct val="81000"/>
              </a:lnSpc>
            </a:pPr>
            <a:r>
              <a:rPr lang="en-US" sz="3200" b="1" kern="0" spc="-20" dirty="0">
                <a:solidFill>
                  <a:schemeClr val="tx1">
                    <a:lumMod val="95000"/>
                    <a:lumOff val="5000"/>
                    <a:alpha val="100000"/>
                  </a:schemeClr>
                </a:solidFill>
                <a:latin typeface="微软雅黑" panose="020B0503020204020204" charset="-122"/>
                <a:ea typeface="微软雅黑" panose="020B0503020204020204" charset="-122"/>
                <a:cs typeface="微软雅黑" panose="020B0503020204020204" charset="-122"/>
              </a:rPr>
              <a:t>Presentation EE Hub: </a:t>
            </a:r>
            <a:r>
              <a:rPr lang="en-US" altLang="zh-HK" sz="3200" b="1"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Energy Efficiency Hub</a:t>
            </a:r>
            <a:r>
              <a:rPr lang="en-US" sz="3200" b="1" kern="0" spc="-20" dirty="0">
                <a:solidFill>
                  <a:schemeClr val="tx1">
                    <a:lumMod val="95000"/>
                    <a:lumOff val="5000"/>
                    <a:alpha val="100000"/>
                  </a:schemeClr>
                </a:solidFill>
                <a:latin typeface="微软雅黑" panose="020B0503020204020204" charset="-122"/>
                <a:ea typeface="微软雅黑" panose="020B0503020204020204" charset="-122"/>
                <a:cs typeface="微软雅黑" panose="020B0503020204020204" charset="-122"/>
              </a:rPr>
              <a:t> </a:t>
            </a:r>
            <a:endParaRPr lang="en-US" altLang="zh-TW" sz="3200" b="1" kern="0" spc="-20" dirty="0">
              <a:solidFill>
                <a:schemeClr val="tx1">
                  <a:lumMod val="95000"/>
                  <a:lumOff val="5000"/>
                  <a:alpha val="100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6" name="textbox 16"/>
          <p:cNvSpPr/>
          <p:nvPr/>
        </p:nvSpPr>
        <p:spPr>
          <a:xfrm>
            <a:off x="664845" y="2146935"/>
            <a:ext cx="7629525" cy="3900170"/>
          </a:xfrm>
          <a:prstGeom prst="rect">
            <a:avLst/>
          </a:prstGeom>
        </p:spPr>
        <p:txBody>
          <a:bodyPr vert="horz" wrap="square" lIns="0" tIns="0" rIns="0" bIns="0"/>
          <a:lstStyle/>
          <a:p>
            <a:pPr algn="l" rtl="0" eaLnBrk="0">
              <a:lnSpc>
                <a:spcPct val="75000"/>
              </a:lnSpc>
            </a:pPr>
            <a:r>
              <a:rPr lang="en-US" altLang="zh-TW" b="1"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Introduce the Energy Efficiency Hub mission, member and </a:t>
            </a:r>
            <a:endParaRPr lang="en-US" altLang="zh-TW" b="1"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endParaRPr>
          </a:p>
          <a:p>
            <a:pPr marL="838200" lvl="1" indent="-381000" algn="just">
              <a:spcBef>
                <a:spcPts val="600"/>
              </a:spcBef>
              <a:spcAft>
                <a:spcPts val="600"/>
              </a:spcAft>
            </a:pPr>
            <a:r>
              <a:rPr lang="en-US" altLang="zh-TW" b="1"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   the four task groups(DWG, SEAD, TOP -TENs,EEB).</a:t>
            </a:r>
            <a:endParaRPr lang="en-US" altLang="zh-TW" b="1"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endParaRPr>
          </a:p>
          <a:p>
            <a:pPr marL="838200" lvl="1" indent="-381000" algn="just">
              <a:spcBef>
                <a:spcPts val="600"/>
              </a:spcBef>
              <a:spcAft>
                <a:spcPts val="600"/>
              </a:spcAft>
            </a:pPr>
            <a:r>
              <a:rPr lang="en-US" altLang="zh-TW" b="1"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Introduce the latest work and of TGs:</a:t>
            </a:r>
            <a:endParaRPr lang="en-US" altLang="zh-TW" b="1"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marL="1371600" lvl="2" indent="-457200" algn="just">
              <a:spcBef>
                <a:spcPts val="600"/>
              </a:spcBef>
              <a:spcAft>
                <a:spcPts val="600"/>
              </a:spcAft>
              <a:buFont typeface="+mj-lt"/>
              <a:buAutoNum type="arabicPeriod"/>
            </a:pPr>
            <a:r>
              <a:rPr lang="en-US" altLang="zh-TW"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Digitalisation Working Group (DWG) </a:t>
            </a:r>
            <a:r>
              <a:rPr lang="en-US" altLang="zh-TW"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 lead by China</a:t>
            </a:r>
            <a:endParaRPr lang="en-US" altLang="zh-TW"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marL="1371600" lvl="2" indent="-457200" algn="just">
              <a:spcBef>
                <a:spcPts val="600"/>
              </a:spcBef>
              <a:spcAft>
                <a:spcPts val="600"/>
              </a:spcAft>
              <a:buFont typeface="+mj-lt"/>
              <a:buAutoNum type="arabicPeriod"/>
            </a:pPr>
            <a:r>
              <a:rPr lang="en-US" altLang="zh-TW"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Super-Efficiency Equipment &amp; Appliance Deployment Initiative (SEAD) - lead by UK</a:t>
            </a:r>
            <a:endParaRPr lang="en-US" altLang="zh-TW"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marL="1371600" lvl="2" indent="-457200" algn="just">
              <a:spcBef>
                <a:spcPts val="600"/>
              </a:spcBef>
              <a:spcAft>
                <a:spcPts val="600"/>
              </a:spcAft>
              <a:buFont typeface="+mj-lt"/>
              <a:buAutoNum type="arabicPeriod"/>
            </a:pPr>
            <a:r>
              <a:rPr lang="en-US" altLang="zh-TW"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Top Ten Energy Efficiency Best Available Technologies and Practices (TOP-TENs) - lead by China</a:t>
            </a:r>
            <a:endParaRPr lang="en-US" altLang="zh-TW"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endParaRPr>
          </a:p>
          <a:p>
            <a:pPr marL="1371600" lvl="2" indent="-457200" algn="just">
              <a:spcBef>
                <a:spcPts val="600"/>
              </a:spcBef>
              <a:spcAft>
                <a:spcPts val="600"/>
              </a:spcAft>
              <a:buFont typeface="+mj-lt"/>
              <a:buAutoNum type="arabicPeriod"/>
            </a:pPr>
            <a:r>
              <a:rPr lang="en-US" altLang="zh-TW"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Energy Efficiency in Buildings (EEB) - lead by EU and German</a:t>
            </a:r>
            <a:endParaRPr lang="en-US" altLang="zh-TW" sz="1600" b="1"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4" name="textbox 16"/>
          <p:cNvSpPr/>
          <p:nvPr/>
        </p:nvSpPr>
        <p:spPr>
          <a:xfrm>
            <a:off x="243840" y="5899150"/>
            <a:ext cx="9125585" cy="891540"/>
          </a:xfrm>
          <a:prstGeom prst="rect">
            <a:avLst/>
          </a:prstGeom>
        </p:spPr>
        <p:txBody>
          <a:bodyPr vert="horz" wrap="square" lIns="0" tIns="0" rIns="0" bIns="0"/>
          <a:lstStyle/>
          <a:p>
            <a:pPr algn="l" rtl="0" eaLnBrk="0">
              <a:lnSpc>
                <a:spcPct val="75000"/>
              </a:lnSpc>
            </a:pPr>
            <a:endParaRPr lang="en-US" altLang="en-US" sz="1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marL="12700" algn="l" rtl="0" eaLnBrk="0">
              <a:lnSpc>
                <a:spcPct val="81000"/>
              </a:lnSpc>
            </a:pPr>
            <a:r>
              <a:rPr lang="en-US" sz="2400" b="1" kern="0" spc="-20" dirty="0">
                <a:solidFill>
                  <a:schemeClr val="tx1">
                    <a:lumMod val="95000"/>
                    <a:lumOff val="5000"/>
                    <a:alpha val="100000"/>
                  </a:schemeClr>
                </a:solidFill>
                <a:latin typeface="微软雅黑" panose="020B0503020204020204" charset="-122"/>
                <a:ea typeface="微软雅黑" panose="020B0503020204020204" charset="-122"/>
                <a:cs typeface="微软雅黑" panose="020B0503020204020204" charset="-122"/>
              </a:rPr>
              <a:t>EE Hub will be invited to be guest member of EGEEC</a:t>
            </a:r>
            <a:endParaRPr lang="en-US" altLang="zh-TW" sz="2400" b="1" kern="0" spc="-20" dirty="0">
              <a:solidFill>
                <a:schemeClr val="tx1">
                  <a:lumMod val="95000"/>
                  <a:lumOff val="5000"/>
                  <a:alpha val="100000"/>
                </a:schemeClr>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6"/>
          <p:cNvSpPr/>
          <p:nvPr/>
        </p:nvSpPr>
        <p:spPr>
          <a:xfrm>
            <a:off x="537210" y="1316355"/>
            <a:ext cx="10836275" cy="4826635"/>
          </a:xfrm>
          <a:prstGeom prst="rect">
            <a:avLst/>
          </a:prstGeom>
        </p:spPr>
        <p:txBody>
          <a:bodyPr vert="horz" wrap="square" lIns="0" tIns="0" rIns="0" bIns="0"/>
          <a:lstStyle/>
          <a:p>
            <a:pPr algn="l" rtl="0" eaLnBrk="0">
              <a:lnSpc>
                <a:spcPct val="75000"/>
              </a:lnSpc>
            </a:pPr>
            <a:endParaRPr lang="en-US" altLang="en-US" sz="1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marL="12700" algn="l" rtl="0" eaLnBrk="0">
              <a:lnSpc>
                <a:spcPct val="81000"/>
              </a:lnSpc>
            </a:pPr>
            <a:r>
              <a:rPr lang="en-US" sz="3200" b="1" kern="0" spc="-20" dirty="0">
                <a:solidFill>
                  <a:schemeClr val="tx1">
                    <a:lumMod val="95000"/>
                    <a:lumOff val="5000"/>
                    <a:alpha val="100000"/>
                  </a:schemeClr>
                </a:solidFill>
                <a:latin typeface="微软雅黑" panose="020B0503020204020204" charset="-122"/>
                <a:ea typeface="微软雅黑" panose="020B0503020204020204" charset="-122"/>
                <a:cs typeface="微软雅黑" panose="020B0503020204020204" charset="-122"/>
              </a:rPr>
              <a:t>Project update</a:t>
            </a:r>
            <a:endParaRPr lang="en-US" sz="3200" b="1" kern="0" spc="-20" dirty="0">
              <a:solidFill>
                <a:schemeClr val="tx1">
                  <a:lumMod val="95000"/>
                  <a:lumOff val="5000"/>
                  <a:alpha val="100000"/>
                </a:schemeClr>
              </a:solidFill>
              <a:latin typeface="微软雅黑" panose="020B0503020204020204" charset="-122"/>
              <a:ea typeface="微软雅黑" panose="020B0503020204020204" charset="-122"/>
              <a:cs typeface="微软雅黑" panose="020B0503020204020204" charset="-122"/>
            </a:endParaRPr>
          </a:p>
          <a:p>
            <a:pPr marL="12700" algn="l" rtl="0" eaLnBrk="0">
              <a:lnSpc>
                <a:spcPct val="81000"/>
              </a:lnSpc>
            </a:pPr>
            <a:endParaRPr lang="en-US" altLang="en-US" sz="20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marL="342900" indent="-342900" algn="just">
              <a:buFont typeface="Arial" panose="020B0604020202020204" pitchFamily="34" charset="0"/>
              <a:buChar char="•"/>
            </a:pPr>
            <a:r>
              <a:rPr lang="en-US" altLang="zh-CN" sz="2400" b="1"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rPr>
              <a:t>EWG 206 2024A-</a:t>
            </a:r>
            <a:r>
              <a:rPr lang="en-US" altLang="zh-TW" sz="2400" b="1" dirty="0">
                <a:solidFill>
                  <a:srgbClr val="000000"/>
                </a:solidFill>
                <a:cs typeface="Arial" panose="020B0604020202020204" pitchFamily="34" charset="0"/>
                <a:sym typeface="+mn-ea"/>
              </a:rPr>
              <a:t>Electric</a:t>
            </a:r>
            <a:r>
              <a:rPr lang="en-US" altLang="zh-TW" sz="2400" b="1" spc="-105" dirty="0">
                <a:solidFill>
                  <a:srgbClr val="000000"/>
                </a:solidFill>
                <a:cs typeface="Arial" panose="020B0604020202020204" pitchFamily="34" charset="0"/>
                <a:sym typeface="+mn-ea"/>
              </a:rPr>
              <a:t> </a:t>
            </a:r>
            <a:r>
              <a:rPr lang="en-US" altLang="zh-TW" sz="2400" b="1" dirty="0">
                <a:solidFill>
                  <a:srgbClr val="000000"/>
                </a:solidFill>
                <a:cs typeface="Arial" panose="020B0604020202020204" pitchFamily="34" charset="0"/>
                <a:sym typeface="+mn-ea"/>
              </a:rPr>
              <a:t>Fans</a:t>
            </a:r>
            <a:r>
              <a:rPr lang="en-US" altLang="zh-TW" sz="2400" b="1" spc="-105" dirty="0">
                <a:solidFill>
                  <a:srgbClr val="000000"/>
                </a:solidFill>
                <a:cs typeface="Arial" panose="020B0604020202020204" pitchFamily="34" charset="0"/>
                <a:sym typeface="+mn-ea"/>
              </a:rPr>
              <a:t> </a:t>
            </a:r>
            <a:r>
              <a:rPr lang="en-US" altLang="zh-TW" sz="2400" b="1" dirty="0">
                <a:solidFill>
                  <a:srgbClr val="000000"/>
                </a:solidFill>
                <a:cs typeface="Arial" panose="020B0604020202020204" pitchFamily="34" charset="0"/>
                <a:sym typeface="+mn-ea"/>
              </a:rPr>
              <a:t>Energy</a:t>
            </a:r>
            <a:r>
              <a:rPr lang="en-US" altLang="zh-TW" sz="2400" b="1" spc="-105" dirty="0">
                <a:solidFill>
                  <a:srgbClr val="000000"/>
                </a:solidFill>
                <a:cs typeface="Arial" panose="020B0604020202020204" pitchFamily="34" charset="0"/>
                <a:sym typeface="+mn-ea"/>
              </a:rPr>
              <a:t> </a:t>
            </a:r>
            <a:r>
              <a:rPr lang="en-US" altLang="zh-TW" sz="2400" b="1" spc="-10" dirty="0">
                <a:solidFill>
                  <a:srgbClr val="000000"/>
                </a:solidFill>
                <a:cs typeface="Arial" panose="020B0604020202020204" pitchFamily="34" charset="0"/>
                <a:sym typeface="+mn-ea"/>
              </a:rPr>
              <a:t>Efficiency </a:t>
            </a:r>
            <a:r>
              <a:rPr lang="en-US" altLang="zh-TW" sz="2400" b="1" dirty="0">
                <a:solidFill>
                  <a:srgbClr val="000000"/>
                </a:solidFill>
                <a:cs typeface="Arial" panose="020B0604020202020204" pitchFamily="34" charset="0"/>
                <a:sym typeface="+mn-ea"/>
              </a:rPr>
              <a:t>Improvement</a:t>
            </a:r>
            <a:r>
              <a:rPr lang="en-US" altLang="zh-TW" sz="2400" b="1" spc="-170" dirty="0">
                <a:solidFill>
                  <a:srgbClr val="000000"/>
                </a:solidFill>
                <a:cs typeface="Arial" panose="020B0604020202020204" pitchFamily="34" charset="0"/>
                <a:sym typeface="+mn-ea"/>
              </a:rPr>
              <a:t> </a:t>
            </a:r>
            <a:r>
              <a:rPr lang="en-US" altLang="zh-TW" sz="2400" b="1" spc="-10" dirty="0">
                <a:solidFill>
                  <a:srgbClr val="000000"/>
                </a:solidFill>
                <a:cs typeface="Arial" panose="020B0604020202020204" pitchFamily="34" charset="0"/>
                <a:sym typeface="+mn-ea"/>
              </a:rPr>
              <a:t>in</a:t>
            </a:r>
            <a:r>
              <a:rPr lang="en-US" altLang="zh-TW" sz="2400" b="1" spc="-265" dirty="0">
                <a:solidFill>
                  <a:srgbClr val="000000"/>
                </a:solidFill>
                <a:cs typeface="Arial" panose="020B0604020202020204" pitchFamily="34" charset="0"/>
                <a:sym typeface="+mn-ea"/>
              </a:rPr>
              <a:t> </a:t>
            </a:r>
            <a:r>
              <a:rPr lang="en-US" altLang="zh-TW" sz="2400" b="1" dirty="0">
                <a:solidFill>
                  <a:srgbClr val="000000"/>
                </a:solidFill>
                <a:cs typeface="Arial" panose="020B0604020202020204" pitchFamily="34" charset="0"/>
                <a:sym typeface="+mn-ea"/>
              </a:rPr>
              <a:t>APEC</a:t>
            </a:r>
            <a:r>
              <a:rPr lang="en-US" altLang="zh-TW" sz="2400" b="1" spc="-100" dirty="0">
                <a:solidFill>
                  <a:srgbClr val="000000"/>
                </a:solidFill>
                <a:cs typeface="Arial" panose="020B0604020202020204" pitchFamily="34" charset="0"/>
                <a:sym typeface="+mn-ea"/>
              </a:rPr>
              <a:t> </a:t>
            </a:r>
            <a:r>
              <a:rPr lang="en-US" altLang="zh-TW" sz="2400" b="1" spc="-10" dirty="0">
                <a:solidFill>
                  <a:srgbClr val="000000"/>
                </a:solidFill>
                <a:cs typeface="Arial" panose="020B0604020202020204" pitchFamily="34" charset="0"/>
                <a:sym typeface="+mn-ea"/>
              </a:rPr>
              <a:t>Region: </a:t>
            </a:r>
            <a:r>
              <a:rPr lang="en-US" altLang="zh-TW" sz="2400" b="1" dirty="0">
                <a:solidFill>
                  <a:srgbClr val="000000"/>
                </a:solidFill>
                <a:cs typeface="Arial" panose="020B0604020202020204" pitchFamily="34" charset="0"/>
                <a:sym typeface="+mn-ea"/>
              </a:rPr>
              <a:t>Review</a:t>
            </a:r>
            <a:r>
              <a:rPr lang="en-US" altLang="zh-TW" sz="2400" b="1" spc="-80" dirty="0">
                <a:solidFill>
                  <a:srgbClr val="000000"/>
                </a:solidFill>
                <a:cs typeface="Arial" panose="020B0604020202020204" pitchFamily="34" charset="0"/>
                <a:sym typeface="+mn-ea"/>
              </a:rPr>
              <a:t> </a:t>
            </a:r>
            <a:r>
              <a:rPr lang="en-US" altLang="zh-TW" sz="2400" b="1" dirty="0">
                <a:solidFill>
                  <a:srgbClr val="000000"/>
                </a:solidFill>
                <a:cs typeface="Arial" panose="020B0604020202020204" pitchFamily="34" charset="0"/>
                <a:sym typeface="+mn-ea"/>
              </a:rPr>
              <a:t>of</a:t>
            </a:r>
            <a:r>
              <a:rPr lang="en-US" altLang="zh-TW" sz="2400" b="1" spc="-85" dirty="0">
                <a:solidFill>
                  <a:srgbClr val="000000"/>
                </a:solidFill>
                <a:cs typeface="Arial" panose="020B0604020202020204" pitchFamily="34" charset="0"/>
                <a:sym typeface="+mn-ea"/>
              </a:rPr>
              <a:t> </a:t>
            </a:r>
            <a:r>
              <a:rPr lang="en-US" altLang="zh-TW" sz="2400" b="1" dirty="0">
                <a:solidFill>
                  <a:srgbClr val="000000"/>
                </a:solidFill>
                <a:cs typeface="Arial" panose="020B0604020202020204" pitchFamily="34" charset="0"/>
                <a:sym typeface="+mn-ea"/>
              </a:rPr>
              <a:t>Experience</a:t>
            </a:r>
            <a:r>
              <a:rPr lang="en-US" altLang="zh-TW" sz="2400" b="1" spc="-75" dirty="0">
                <a:solidFill>
                  <a:srgbClr val="000000"/>
                </a:solidFill>
                <a:cs typeface="Arial" panose="020B0604020202020204" pitchFamily="34" charset="0"/>
                <a:sym typeface="+mn-ea"/>
              </a:rPr>
              <a:t> </a:t>
            </a:r>
            <a:r>
              <a:rPr lang="en-US" altLang="zh-TW" sz="2400" b="1" dirty="0">
                <a:solidFill>
                  <a:srgbClr val="000000"/>
                </a:solidFill>
                <a:cs typeface="Arial" panose="020B0604020202020204" pitchFamily="34" charset="0"/>
                <a:sym typeface="+mn-ea"/>
              </a:rPr>
              <a:t>and</a:t>
            </a:r>
            <a:r>
              <a:rPr lang="en-US" altLang="zh-TW" sz="2400" b="1" spc="-80" dirty="0">
                <a:solidFill>
                  <a:srgbClr val="000000"/>
                </a:solidFill>
                <a:cs typeface="Arial" panose="020B0604020202020204" pitchFamily="34" charset="0"/>
                <a:sym typeface="+mn-ea"/>
              </a:rPr>
              <a:t> </a:t>
            </a:r>
            <a:r>
              <a:rPr lang="en-US" altLang="zh-TW" sz="2400" b="1" spc="-20" dirty="0">
                <a:solidFill>
                  <a:srgbClr val="000000"/>
                </a:solidFill>
                <a:cs typeface="Arial" panose="020B0604020202020204" pitchFamily="34" charset="0"/>
                <a:sym typeface="+mn-ea"/>
              </a:rPr>
              <a:t>Best </a:t>
            </a:r>
            <a:r>
              <a:rPr lang="en-US" altLang="zh-TW" sz="2400" b="1" spc="-10" dirty="0">
                <a:solidFill>
                  <a:srgbClr val="000000"/>
                </a:solidFill>
                <a:cs typeface="Arial" panose="020B0604020202020204" pitchFamily="34" charset="0"/>
                <a:sym typeface="+mn-ea"/>
              </a:rPr>
              <a:t>Practices</a:t>
            </a:r>
            <a:endParaRPr lang="en-US" altLang="zh-TW" sz="2000" b="1" spc="-10" dirty="0">
              <a:solidFill>
                <a:srgbClr val="000000"/>
              </a:solidFill>
              <a:cs typeface="Arial" panose="020B0604020202020204" pitchFamily="34" charset="0"/>
              <a:sym typeface="+mn-ea"/>
            </a:endParaRPr>
          </a:p>
          <a:p>
            <a:pPr marL="342900" indent="-342900" algn="just">
              <a:buFont typeface="Arial" panose="020B0604020202020204" pitchFamily="34" charset="0"/>
              <a:buChar char="•"/>
            </a:pPr>
            <a:endParaRPr lang="en-US" sz="2000">
              <a:solidFill>
                <a:schemeClr val="tx1">
                  <a:lumMod val="95000"/>
                  <a:lumOff val="5000"/>
                </a:schemeClr>
              </a:solidFill>
              <a:sym typeface="+mn-ea"/>
            </a:endParaRPr>
          </a:p>
          <a:p>
            <a:pPr marL="800100" lvl="1" indent="-342900" algn="just">
              <a:lnSpc>
                <a:spcPct val="120000"/>
              </a:lnSpc>
              <a:buFont typeface="Arial" panose="020B0604020202020204" pitchFamily="34" charset="0"/>
              <a:buChar char="•"/>
            </a:pPr>
            <a:r>
              <a:rPr lang="en-US" altLang="zh-CN" sz="1600"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sym typeface="+mn-ea"/>
              </a:rPr>
              <a:t>main objective of the project is </a:t>
            </a:r>
            <a:r>
              <a:rPr lang="en-US" altLang="zh-CN" sz="1600"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sym typeface="Arial" panose="020B0604020202020204"/>
              </a:rPr>
              <a:t>to investigate strategies for increasing the market share of high-efficiency electric fans by examine current energy-saving technologies and share best practices to APEC members. </a:t>
            </a:r>
            <a:endParaRPr lang="en-US" altLang="zh-CN" sz="1600"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sym typeface="Arial" panose="020B0604020202020204"/>
            </a:endParaRPr>
          </a:p>
          <a:p>
            <a:pPr marL="342900" indent="-342900" algn="just">
              <a:buFont typeface="Arial" panose="020B0604020202020204" pitchFamily="34" charset="0"/>
              <a:buChar char="•"/>
            </a:pPr>
            <a:endParaRPr lang="en-US" altLang="zh-CN" sz="2000"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sym typeface="Arial" panose="020B0604020202020204"/>
            </a:endParaRPr>
          </a:p>
          <a:p>
            <a:pPr marL="342900" indent="-342900" algn="just">
              <a:lnSpc>
                <a:spcPct val="120000"/>
              </a:lnSpc>
              <a:buFont typeface="Arial" panose="020B0604020202020204" pitchFamily="34" charset="0"/>
              <a:buChar char="•"/>
            </a:pPr>
            <a:r>
              <a:rPr lang="en-US" altLang="zh-CN" sz="2000"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sym typeface="Arial" panose="020B0604020202020204"/>
              </a:rPr>
              <a:t>One day workshop in 17 Nov. </a:t>
            </a:r>
            <a:endParaRPr lang="en-US" altLang="zh-CN" sz="2000"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sym typeface="Arial" panose="020B0604020202020204"/>
            </a:endParaRPr>
          </a:p>
          <a:p>
            <a:pPr marL="800100" lvl="1" indent="-342900" algn="just">
              <a:lnSpc>
                <a:spcPct val="120000"/>
              </a:lnSpc>
              <a:buFont typeface="Arial" panose="020B0604020202020204" pitchFamily="34" charset="0"/>
              <a:buChar char="•"/>
            </a:pPr>
            <a:r>
              <a:rPr lang="en-US" altLang="zh-TW" sz="2000" b="1" dirty="0">
                <a:solidFill>
                  <a:srgbClr val="3333FF"/>
                </a:solidFill>
                <a:sym typeface="+mn-ea"/>
              </a:rPr>
              <a:t>38</a:t>
            </a:r>
            <a:r>
              <a:rPr lang="en-US" altLang="zh-TW" sz="2000" dirty="0">
                <a:sym typeface="+mn-ea"/>
              </a:rPr>
              <a:t> attendees from </a:t>
            </a:r>
            <a:r>
              <a:rPr lang="en-US" altLang="zh-TW" sz="2000" b="1" dirty="0">
                <a:solidFill>
                  <a:srgbClr val="3333FF"/>
                </a:solidFill>
                <a:sym typeface="+mn-ea"/>
              </a:rPr>
              <a:t>11+1</a:t>
            </a:r>
            <a:r>
              <a:rPr lang="en-US" altLang="zh-TW" sz="2000" dirty="0">
                <a:sym typeface="+mn-ea"/>
              </a:rPr>
              <a:t> economies and </a:t>
            </a:r>
            <a:r>
              <a:rPr lang="en-US" altLang="zh-TW" sz="2000" b="1" dirty="0">
                <a:solidFill>
                  <a:srgbClr val="3333FF"/>
                </a:solidFill>
                <a:sym typeface="+mn-ea"/>
              </a:rPr>
              <a:t>5</a:t>
            </a:r>
            <a:r>
              <a:rPr lang="en-US" altLang="zh-TW" sz="2000" dirty="0">
                <a:sym typeface="+mn-ea"/>
              </a:rPr>
              <a:t> APEC fora</a:t>
            </a:r>
            <a:endParaRPr lang="en-US" altLang="zh-TW" sz="2000" dirty="0">
              <a:sym typeface="+mn-ea"/>
            </a:endParaRPr>
          </a:p>
          <a:p>
            <a:pPr marL="800100" lvl="1" indent="-342900" algn="just">
              <a:lnSpc>
                <a:spcPct val="120000"/>
              </a:lnSpc>
              <a:buFont typeface="Arial" panose="020B0604020202020204" pitchFamily="34" charset="0"/>
              <a:buChar char="•"/>
            </a:pPr>
            <a:r>
              <a:rPr lang="en-US" altLang="zh-TW" sz="2000" b="1" dirty="0">
                <a:solidFill>
                  <a:srgbClr val="3333FF"/>
                </a:solidFill>
                <a:sym typeface="+mn-ea"/>
              </a:rPr>
              <a:t>8</a:t>
            </a:r>
            <a:r>
              <a:rPr lang="zh-TW" altLang="en-US" sz="2000" dirty="0">
                <a:sym typeface="+mn-ea"/>
              </a:rPr>
              <a:t> </a:t>
            </a:r>
            <a:r>
              <a:rPr lang="en-US" altLang="zh-TW" sz="2000" dirty="0">
                <a:sym typeface="+mn-ea"/>
              </a:rPr>
              <a:t>experts from </a:t>
            </a:r>
            <a:r>
              <a:rPr lang="en-US" altLang="zh-TW" sz="2000" b="1" dirty="0">
                <a:solidFill>
                  <a:srgbClr val="3333FF"/>
                </a:solidFill>
                <a:sym typeface="+mn-ea"/>
              </a:rPr>
              <a:t>4+1</a:t>
            </a:r>
            <a:r>
              <a:rPr lang="en-US" altLang="zh-TW" sz="2000" dirty="0">
                <a:sym typeface="+mn-ea"/>
              </a:rPr>
              <a:t> economies and </a:t>
            </a:r>
            <a:r>
              <a:rPr lang="en-US" altLang="zh-TW" sz="2000" b="1" dirty="0">
                <a:solidFill>
                  <a:srgbClr val="3333FF"/>
                </a:solidFill>
                <a:sym typeface="+mn-ea"/>
              </a:rPr>
              <a:t>2</a:t>
            </a:r>
            <a:r>
              <a:rPr lang="en-US" altLang="zh-TW" sz="2000" dirty="0">
                <a:sym typeface="+mn-ea"/>
              </a:rPr>
              <a:t> international Org</a:t>
            </a:r>
            <a:endParaRPr lang="en-US" altLang="zh-HK" sz="2000" b="1"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endParaRPr>
          </a:p>
        </p:txBody>
      </p:sp>
      <p:pic>
        <p:nvPicPr>
          <p:cNvPr id="4" name="图片 3" descr="ScreenShot_2025-11-19_170307_393"/>
          <p:cNvPicPr>
            <a:picLocks noChangeAspect="1"/>
          </p:cNvPicPr>
          <p:nvPr/>
        </p:nvPicPr>
        <p:blipFill>
          <a:blip r:embed="rId1"/>
          <a:stretch>
            <a:fillRect/>
          </a:stretch>
        </p:blipFill>
        <p:spPr>
          <a:xfrm>
            <a:off x="7916545" y="4458970"/>
            <a:ext cx="4275455" cy="239903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6"/>
          <p:cNvSpPr/>
          <p:nvPr/>
        </p:nvSpPr>
        <p:spPr>
          <a:xfrm>
            <a:off x="537210" y="1316355"/>
            <a:ext cx="10836275" cy="4826635"/>
          </a:xfrm>
          <a:prstGeom prst="rect">
            <a:avLst/>
          </a:prstGeom>
        </p:spPr>
        <p:txBody>
          <a:bodyPr vert="horz" wrap="square" lIns="0" tIns="0" rIns="0" bIns="0"/>
          <a:lstStyle/>
          <a:p>
            <a:pPr algn="l" rtl="0" eaLnBrk="0">
              <a:lnSpc>
                <a:spcPct val="95000"/>
              </a:lnSpc>
            </a:pPr>
            <a:endParaRPr lang="en-US" altLang="en-US" sz="1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marL="12700" algn="l" rtl="0" eaLnBrk="0">
              <a:lnSpc>
                <a:spcPct val="95000"/>
              </a:lnSpc>
            </a:pPr>
            <a:r>
              <a:rPr lang="en-US" sz="3200" b="1" kern="0" spc="-20" dirty="0">
                <a:solidFill>
                  <a:schemeClr val="tx1">
                    <a:lumMod val="95000"/>
                    <a:lumOff val="5000"/>
                    <a:alpha val="100000"/>
                  </a:schemeClr>
                </a:solidFill>
                <a:latin typeface="微软雅黑" panose="020B0503020204020204" charset="-122"/>
                <a:ea typeface="微软雅黑" panose="020B0503020204020204" charset="-122"/>
                <a:cs typeface="微软雅黑" panose="020B0503020204020204" charset="-122"/>
              </a:rPr>
              <a:t>Project update</a:t>
            </a:r>
            <a:endParaRPr lang="en-US" sz="3200" b="1" kern="0" spc="-20" dirty="0">
              <a:solidFill>
                <a:schemeClr val="tx1">
                  <a:lumMod val="95000"/>
                  <a:lumOff val="5000"/>
                  <a:alpha val="100000"/>
                </a:schemeClr>
              </a:solidFill>
              <a:latin typeface="微软雅黑" panose="020B0503020204020204" charset="-122"/>
              <a:ea typeface="微软雅黑" panose="020B0503020204020204" charset="-122"/>
              <a:cs typeface="微软雅黑" panose="020B0503020204020204" charset="-122"/>
            </a:endParaRPr>
          </a:p>
          <a:p>
            <a:pPr marL="12700" algn="l" rtl="0" eaLnBrk="0">
              <a:lnSpc>
                <a:spcPct val="95000"/>
              </a:lnSpc>
            </a:pPr>
            <a:endParaRPr lang="en-US" altLang="en-US" sz="20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marL="342900" indent="-342900" algn="just">
              <a:lnSpc>
                <a:spcPct val="95000"/>
              </a:lnSpc>
              <a:buFont typeface="Arial" panose="020B0604020202020204" pitchFamily="34" charset="0"/>
              <a:buChar char="•"/>
            </a:pPr>
            <a:r>
              <a:rPr lang="en-US" altLang="zh-CN" sz="2000" b="1"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rPr>
              <a:t>EWG 205 2024A-Capacity Building Workshop for Energy Efficiency and Conservation Policy</a:t>
            </a:r>
            <a:endParaRPr lang="en-US" altLang="zh-CN" sz="2000" b="1"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endParaRPr>
          </a:p>
          <a:p>
            <a:pPr marL="342900" indent="-342900" algn="just">
              <a:lnSpc>
                <a:spcPct val="95000"/>
              </a:lnSpc>
              <a:buFont typeface="Arial" panose="020B0604020202020204" pitchFamily="34" charset="0"/>
              <a:buChar char="•"/>
            </a:pPr>
            <a:endParaRPr lang="en-US" altLang="zh-CN" sz="2000" b="1"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endParaRPr>
          </a:p>
          <a:p>
            <a:pPr marL="342900" indent="-342900" algn="just">
              <a:lnSpc>
                <a:spcPct val="95000"/>
              </a:lnSpc>
              <a:buFont typeface="Arial" panose="020B0604020202020204" pitchFamily="34" charset="0"/>
              <a:buChar char="•"/>
            </a:pPr>
            <a:endParaRPr lang="en-US" sz="2000">
              <a:solidFill>
                <a:schemeClr val="tx1">
                  <a:lumMod val="95000"/>
                  <a:lumOff val="5000"/>
                </a:schemeClr>
              </a:solidFill>
              <a:sym typeface="+mn-ea"/>
            </a:endParaRPr>
          </a:p>
          <a:p>
            <a:pPr marL="800100" lvl="1" indent="-342900" algn="just">
              <a:lnSpc>
                <a:spcPct val="95000"/>
              </a:lnSpc>
              <a:buFont typeface="Arial" panose="020B0604020202020204" pitchFamily="34" charset="0"/>
              <a:buChar char="•"/>
            </a:pPr>
            <a:r>
              <a:rPr lang="en-US" altLang="zh-CN" sz="1600"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sym typeface="+mn-ea"/>
              </a:rPr>
              <a:t>main objective of the project is to </a:t>
            </a:r>
            <a:r>
              <a:rPr lang="en-US" altLang="zh-CN" sz="1600"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sym typeface="Arial" panose="020B0604020202020204"/>
              </a:rPr>
              <a:t>support APEC members in capacity building for energy efficiency and conversation policies as they work towards the energy transition.</a:t>
            </a:r>
            <a:endParaRPr lang="en-US" altLang="zh-CN" sz="1600"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sym typeface="Arial" panose="020B0604020202020204"/>
            </a:endParaRPr>
          </a:p>
          <a:p>
            <a:pPr marL="342900" indent="-342900" algn="just">
              <a:lnSpc>
                <a:spcPct val="95000"/>
              </a:lnSpc>
              <a:buFont typeface="Arial" panose="020B0604020202020204" pitchFamily="34" charset="0"/>
              <a:buChar char="•"/>
            </a:pPr>
            <a:endParaRPr lang="en-US" altLang="zh-CN" sz="2000"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sym typeface="Arial" panose="020B0604020202020204"/>
            </a:endParaRPr>
          </a:p>
          <a:p>
            <a:pPr marL="342900" indent="-342900" algn="just">
              <a:lnSpc>
                <a:spcPct val="95000"/>
              </a:lnSpc>
              <a:buFont typeface="Arial" panose="020B0604020202020204" pitchFamily="34" charset="0"/>
              <a:buChar char="•"/>
            </a:pPr>
            <a:r>
              <a:rPr lang="en-US" altLang="zh-CN" sz="2000"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sym typeface="Arial" panose="020B0604020202020204"/>
              </a:rPr>
              <a:t>APERC share the workshop On 18 November. introduced the Workshop Highlights – MEPS Implementation, Challeges and Solutions. </a:t>
            </a:r>
            <a:endParaRPr lang="en-US" altLang="zh-CN" sz="2000" dirty="0">
              <a:solidFill>
                <a:schemeClr val="tx1">
                  <a:lumMod val="95000"/>
                  <a:lumOff val="5000"/>
                </a:schemeClr>
              </a:solidFill>
              <a:latin typeface="微软雅黑" panose="020B0503020204020204" charset="-122"/>
              <a:ea typeface="微软雅黑" panose="020B0503020204020204" charset="-122"/>
              <a:cs typeface="Arial" panose="020B0604020202020204" pitchFamily="34" charset="0"/>
              <a:sym typeface="Arial" panose="020B0604020202020204"/>
            </a:endParaRPr>
          </a:p>
          <a:p>
            <a:pPr marL="342900" indent="-342900" algn="just">
              <a:lnSpc>
                <a:spcPct val="95000"/>
              </a:lnSpc>
              <a:buFont typeface="Arial" panose="020B0604020202020204" pitchFamily="34" charset="0"/>
              <a:buChar char="•"/>
            </a:pPr>
            <a:endParaRPr lang="en-US" altLang="zh-HK" sz="2000" b="1"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endParaRPr>
          </a:p>
          <a:p>
            <a:pPr marL="342900" indent="-342900" algn="just">
              <a:lnSpc>
                <a:spcPct val="95000"/>
              </a:lnSpc>
              <a:buFont typeface="Arial" panose="020B0604020202020204" pitchFamily="34" charset="0"/>
              <a:buChar char="•"/>
            </a:pPr>
            <a:endParaRPr lang="en-US" altLang="zh-HK" sz="2000" b="1"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endParaRPr>
          </a:p>
          <a:p>
            <a:pPr algn="just"/>
            <a:endParaRPr lang="en-US" altLang="zh-HK" sz="2000" b="1"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endParaRPr>
          </a:p>
        </p:txBody>
      </p:sp>
      <p:pic>
        <p:nvPicPr>
          <p:cNvPr id="3" name="图片 2" descr="微信截图_20250410101707"/>
          <p:cNvPicPr>
            <a:picLocks noChangeAspect="1"/>
          </p:cNvPicPr>
          <p:nvPr/>
        </p:nvPicPr>
        <p:blipFill>
          <a:blip r:embed="rId1"/>
          <a:stretch>
            <a:fillRect/>
          </a:stretch>
        </p:blipFill>
        <p:spPr>
          <a:xfrm>
            <a:off x="7915910" y="4437380"/>
            <a:ext cx="4276090" cy="2420620"/>
          </a:xfrm>
          <a:prstGeom prst="rect">
            <a:avLst/>
          </a:prstGeom>
        </p:spPr>
      </p:pic>
    </p:spTree>
  </p:cSld>
  <p:clrMapOvr>
    <a:masterClrMapping/>
  </p:clrMapOvr>
</p:sld>
</file>

<file path=ppt/tags/tag1.xml><?xml version="1.0" encoding="utf-8"?>
<p:tagLst xmlns:p="http://schemas.openxmlformats.org/presentationml/2006/main">
  <p:tag name="TABLE_ENDDRAG_ORIGIN_RECT" val="562*291"/>
  <p:tag name="TABLE_ENDDRAG_RECT" val="20*173*562*291"/>
</p:tagLst>
</file>

<file path=ppt/tags/tag2.xml><?xml version="1.0" encoding="utf-8"?>
<p:tagLst xmlns:p="http://schemas.openxmlformats.org/presentationml/2006/main">
  <p:tag name="COMMONDATA" val="eyJoZGlkIjoiZmIyNjA1YTNkOTRjMDc4MzE0MGRjOTI0NWNiYWM1NTcifQ=="/>
</p:tagLst>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5621</Words>
  <Application>WPS 演示</Application>
  <PresentationFormat>寬螢幕</PresentationFormat>
  <Paragraphs>156</Paragraphs>
  <Slides>13</Slides>
  <Notes>2</Notes>
  <HiddenSlides>0</HiddenSlides>
  <MMClips>0</MMClips>
  <ScaleCrop>false</ScaleCrop>
  <HeadingPairs>
    <vt:vector size="6" baseType="variant">
      <vt:variant>
        <vt:lpstr>已用的字体</vt:lpstr>
      </vt:variant>
      <vt:variant>
        <vt:i4>11</vt:i4>
      </vt:variant>
      <vt:variant>
        <vt:lpstr>主题</vt:lpstr>
      </vt:variant>
      <vt:variant>
        <vt:i4>3</vt:i4>
      </vt:variant>
      <vt:variant>
        <vt:lpstr>幻灯片标题</vt:lpstr>
      </vt:variant>
      <vt:variant>
        <vt:i4>13</vt:i4>
      </vt:variant>
    </vt:vector>
  </HeadingPairs>
  <TitlesOfParts>
    <vt:vector size="27" baseType="lpstr">
      <vt:lpstr>Arial</vt:lpstr>
      <vt:lpstr>宋体</vt:lpstr>
      <vt:lpstr>Wingdings</vt:lpstr>
      <vt:lpstr>微软雅黑</vt:lpstr>
      <vt:lpstr>Arial</vt:lpstr>
      <vt:lpstr>Calibri</vt:lpstr>
      <vt:lpstr>Arial Unicode MS</vt:lpstr>
      <vt:lpstr>PMingLiU</vt:lpstr>
      <vt:lpstr>Segoe Print</vt:lpstr>
      <vt:lpstr>Calibri Light</vt:lpstr>
      <vt:lpstr>等线</vt:lpstr>
      <vt:lpstr>Office 佈景主題</vt:lpstr>
      <vt:lpstr>1_Office 佈景主題</vt:lpstr>
      <vt:lpstr>2_Office 佈景主題</vt:lpstr>
      <vt:lpstr>EGEEC 65 Outcome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How to use this template slide deck?</dc:title>
  <dc:creator>Ricky Lau</dc:creator>
  <cp:lastModifiedBy>刘韧</cp:lastModifiedBy>
  <cp:revision>555</cp:revision>
  <dcterms:created xsi:type="dcterms:W3CDTF">2025-11-15T00:21:00Z</dcterms:created>
  <dcterms:modified xsi:type="dcterms:W3CDTF">2025-11-19T23:37:40Z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656222D1D0D84D6CA29A78E7425DD560_12</vt:lpwstr>
  </property>
  <property fmtid="{D5CDD505-2E9C-101B-9397-08002B2CF9AE}" pid="3" name="KSOProductBuildVer">
    <vt:lpwstr>2052-12.1.0.23542</vt:lpwstr>
  </property>
</Properties>
</file>