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58" r:id="rId4"/>
  </p:sldMasterIdLst>
  <p:notesMasterIdLst>
    <p:notesMasterId r:id="rId6"/>
  </p:notesMasterIdLst>
  <p:handoutMasterIdLst>
    <p:handoutMasterId r:id="rId22"/>
  </p:handoutMasterIdLst>
  <p:sldIdLst>
    <p:sldId id="256" r:id="rId5"/>
    <p:sldId id="404" r:id="rId7"/>
    <p:sldId id="409" r:id="rId8"/>
    <p:sldId id="410" r:id="rId9"/>
    <p:sldId id="379" r:id="rId10"/>
    <p:sldId id="411" r:id="rId11"/>
    <p:sldId id="416" r:id="rId12"/>
    <p:sldId id="417" r:id="rId13"/>
    <p:sldId id="418" r:id="rId14"/>
    <p:sldId id="419" r:id="rId15"/>
    <p:sldId id="412" r:id="rId16"/>
    <p:sldId id="420" r:id="rId17"/>
    <p:sldId id="421" r:id="rId18"/>
    <p:sldId id="422" r:id="rId19"/>
    <p:sldId id="423" r:id="rId20"/>
    <p:sldId id="375" r:id="rId21"/>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F"/>
    <a:srgbClr val="0080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89615" autoAdjust="0"/>
  </p:normalViewPr>
  <p:slideViewPr>
    <p:cSldViewPr snapToGrid="0">
      <p:cViewPr>
        <p:scale>
          <a:sx n="75" d="100"/>
          <a:sy n="75" d="100"/>
        </p:scale>
        <p:origin x="2130" y="600"/>
      </p:cViewPr>
      <p:guideLst/>
    </p:cSldViewPr>
  </p:slideViewPr>
  <p:notesTextViewPr>
    <p:cViewPr>
      <p:scale>
        <a:sx n="150" d="100"/>
        <a:sy n="150" d="100"/>
      </p:scale>
      <p:origin x="0" y="0"/>
    </p:cViewPr>
  </p:notesTextViewPr>
  <p:sorterViewPr>
    <p:cViewPr>
      <p:scale>
        <a:sx n="170" d="100"/>
        <a:sy n="170" d="100"/>
      </p:scale>
      <p:origin x="0" y="0"/>
    </p:cViewPr>
  </p:sorterViewPr>
  <p:notesViewPr>
    <p:cSldViewPr snapToGrid="0">
      <p:cViewPr varScale="1">
        <p:scale>
          <a:sx n="45" d="100"/>
          <a:sy n="45" d="100"/>
        </p:scale>
        <p:origin x="1440"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gs" Target="tags/tag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2C347E-903D-48FF-9CFF-9D00CC32028C}" type="datetimeFigureOut">
              <a:rPr lang="en-US" smtClean="0"/>
            </a:fld>
            <a:endParaRPr 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46C2DA-BB5E-469B-9E5F-222A4BE284C2}"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2FA02-1211-49A7-B7F3-01962D2A3A52}" type="datetimeFigureOut">
              <a:rPr lang="zh-HK" altLang="en-US" smtClean="0"/>
            </a:fld>
            <a:endParaRPr lang="zh-HK"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C638A-CA38-4A51-8AF1-23BD1ACBE452}" type="slidenum">
              <a:rPr lang="zh-HK" altLang="en-US" smtClean="0"/>
            </a:fld>
            <a:endParaRPr lang="zh-HK"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a:p>
            <a:r>
              <a:rPr lang="en-US" altLang="zh-CN" dirty="0"/>
              <a:t>Good morning, </a:t>
            </a:r>
            <a:r>
              <a:rPr lang="en-US" altLang="zh-CN" dirty="0">
                <a:sym typeface="+mn-ea"/>
              </a:rPr>
              <a:t>Lead Shepherd</a:t>
            </a:r>
            <a:r>
              <a:rPr lang="en-US" altLang="zh-CN" dirty="0"/>
              <a:t>, delegates, and colleagues. I am Liu Meng, Chair of EGEEC. On behalf of our Chair, Dr. Liu Meng, it is my pleasure to present the progress report of the Expert Group on Energy Efficiency and Conservation to the 71st EWG meeting .</a:t>
            </a:r>
            <a:endParaRPr lang="en-US" altLang="zh-CN" dirty="0"/>
          </a:p>
        </p:txBody>
      </p:sp>
      <p:sp>
        <p:nvSpPr>
          <p:cNvPr id="4" name="投影片編號版面配置區 3"/>
          <p:cNvSpPr>
            <a:spLocks noGrp="1"/>
          </p:cNvSpPr>
          <p:nvPr>
            <p:ph type="sldNum" sz="quarter" idx="10"/>
          </p:nvPr>
        </p:nvSpPr>
        <p:spPr/>
        <p:txBody>
          <a:bodyPr/>
          <a:lstStyle/>
          <a:p>
            <a:fld id="{E74C638A-CA38-4A51-8AF1-23BD1ACBE452}" type="slidenum">
              <a:rPr lang="zh-HK" altLang="en-US" smtClean="0"/>
            </a:fld>
            <a:endParaRPr lang="zh-HK"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Energy Efficiency Hub shared updates from its four member-led task groups. We see great synergy between their work on digitalization and buildings and our own EGEEC priorities.</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Currently, EGEEC manages 13 projects across various stages. This includes critical work on electric fans by Chinese Taipei, fossil energy operations by Japan, and lighting products by Viet Nam.</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project on electric fans held a successful workshop in Seoul with 38 attendees . The goal is to investigate strategies to increase the market share of high-efficiency fans across APEC members.</a:t>
            </a: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APERC's capacity-building workshop focused on the practical challenges and solutions for implementing Minimum Energy Performance Standards (MEPS).</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Viet Nam hosted a workshop in Da Nang last June, facilitating information sharing on promoting energy efficiency within the manufacturing sector .</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China has proposed a new project for 2026 session 1 focusing on high-efficiency, low-carbon Room Air Conditioners. This project aims to accelerate RAC deployment through a research report and technical guidebook .</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Thank you for your attention</a:t>
            </a:r>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Since our last meeting, EGEEC has been highly active. Key milestones include our joint meeting with EGNRET in Seoul last November, as well as critical workshops on energy efficiency policy and electric fan standards .</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EGEEC 65 meeting convened 11 member economies and several international organizations. Under the theme "AI-Driven Energy Innovation," we explored how digitalization can accelerate our regional energy efficiency goals.</a:t>
            </a:r>
            <a:endParaRPr lang="en-US" altLang="zh-CN"/>
          </a:p>
          <a:p>
            <a:endParaRPr lang="en-US" altLang="zh-CN"/>
          </a:p>
          <a:p>
            <a:r>
              <a:rPr lang="en-US" altLang="zh-CN"/>
              <a:t>As you can see from our group photo in Seoul, the meeting fostered strong engagement across the APEC region, bringing together a diverse group of policy experts and technical specialists.</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had robust participation from 9 economies in person and virtually. Crucially, our collaboration with other APEC fora like EGEDA and APERC, and international bodies like CLASP and the IEA, continues to strengthen our technical base .</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meeting featured four major cross-fora updates and invited expert presentations . We also reviewed project updates from Chinese Taipei, APERC, and Viet Nam, alongside a new concept note proposed by China .</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EGEEC is expanding its international network. A significant milestone is the official acceptance of CLASP as a Guest Member of EGEEC, and we have invited the Energy Efficiency Hub to apply for the same status .</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CLASP's research underscores that appliance efficiency is a low-hanging fruit. Improving standards for equipment can bridge 20% of the energy gap needed to reach Net Zero emissions .</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APERC provided a preview of the 9th Energy Outlook, focusing on the surge in data centre electricity demand driven by AI. This growth poses new challenges for grid stability and clean energy supply.</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IEA reports that while energy efficiency is picking up, global progress is at 1.3%, far below the COP28 target of 4%. Policy acceleration in cooling and industry is urgently needed.</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a:p>
        </p:txBody>
      </p:sp>
      <p:sp>
        <p:nvSpPr>
          <p:cNvPr id="4" name="日期版面配置區 3"/>
          <p:cNvSpPr>
            <a:spLocks noGrp="1"/>
          </p:cNvSpPr>
          <p:nvPr>
            <p:ph type="dt" sz="half" idx="10"/>
          </p:nvPr>
        </p:nvSpPr>
        <p:spPr/>
        <p:txBody>
          <a:bodyPr/>
          <a:lstStyle/>
          <a:p>
            <a:fld id="{36D935E9-D77A-4B53-B858-0F80BA8127CE}" type="datetimeFigureOut">
              <a:rPr lang="en-US" smtClean="0"/>
            </a:fld>
            <a:endParaRPr lang="en-US"/>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a:xfrm>
            <a:off x="8815699" y="5798114"/>
            <a:ext cx="2743200" cy="365125"/>
          </a:xfrm>
        </p:spPr>
        <p:txBody>
          <a:bodyPr/>
          <a:lstStyle/>
          <a:p>
            <a:fld id="{21BC7C48-4AFF-4B5F-926F-189777B877C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dirty="0"/>
              <a:t>按一下以編輯母片文字樣式</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en-US" dirty="0"/>
          </a:p>
        </p:txBody>
      </p:sp>
      <p:sp>
        <p:nvSpPr>
          <p:cNvPr id="4" name="日期版面配置區 3"/>
          <p:cNvSpPr>
            <a:spLocks noGrp="1"/>
          </p:cNvSpPr>
          <p:nvPr>
            <p:ph type="dt" sz="half" idx="10"/>
          </p:nvPr>
        </p:nvSpPr>
        <p:spPr/>
        <p:txBody>
          <a:bodyPr/>
          <a:lstStyle/>
          <a:p>
            <a:fld id="{36D935E9-D77A-4B53-B858-0F80BA8127CE}" type="datetimeFigureOut">
              <a:rPr lang="en-US" smtClean="0"/>
            </a:fld>
            <a:endParaRPr lang="en-US"/>
          </a:p>
        </p:txBody>
      </p:sp>
      <p:sp>
        <p:nvSpPr>
          <p:cNvPr id="5" name="頁尾版面配置區 4"/>
          <p:cNvSpPr>
            <a:spLocks noGrp="1"/>
          </p:cNvSpPr>
          <p:nvPr>
            <p:ph type="ftr" sz="quarter" idx="11"/>
          </p:nvPr>
        </p:nvSpPr>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dirty="0"/>
              <a:t>按一下以編輯母片文字樣式</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en-US" dirty="0"/>
          </a:p>
        </p:txBody>
      </p:sp>
      <p:sp>
        <p:nvSpPr>
          <p:cNvPr id="4" name="日期版面配置區 3"/>
          <p:cNvSpPr>
            <a:spLocks noGrp="1"/>
          </p:cNvSpPr>
          <p:nvPr>
            <p:ph type="dt" sz="half" idx="10"/>
          </p:nvPr>
        </p:nvSpPr>
        <p:spPr/>
        <p:txBody>
          <a:bodyPr/>
          <a:lstStyle/>
          <a:p>
            <a:fld id="{36D935E9-D77A-4B53-B858-0F80BA8127CE}" type="datetimeFigureOut">
              <a:rPr lang="en-US" smtClean="0"/>
            </a:fld>
            <a:endParaRPr lang="en-US"/>
          </a:p>
        </p:txBody>
      </p:sp>
      <p:sp>
        <p:nvSpPr>
          <p:cNvPr id="5" name="頁尾版面配置區 4"/>
          <p:cNvSpPr>
            <a:spLocks noGrp="1"/>
          </p:cNvSpPr>
          <p:nvPr>
            <p:ph type="ftr" sz="quarter" idx="11"/>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a:p>
        </p:txBody>
      </p:sp>
      <p:sp>
        <p:nvSpPr>
          <p:cNvPr id="4" name="日期版面配置區 3"/>
          <p:cNvSpPr>
            <a:spLocks noGrp="1"/>
          </p:cNvSpPr>
          <p:nvPr>
            <p:ph type="dt" sz="half" idx="10"/>
          </p:nvPr>
        </p:nvSpPr>
        <p:spPr/>
        <p:txBody>
          <a:bodyPr/>
          <a:lstStyle/>
          <a:p>
            <a:fld id="{36D935E9-D77A-4B53-B858-0F80BA8127CE}" type="datetimeFigureOut">
              <a:rPr lang="en-US" smtClean="0"/>
            </a:fld>
            <a:endParaRPr lang="en-US"/>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a:xfrm>
            <a:off x="8815699" y="5798114"/>
            <a:ext cx="2743200" cy="365125"/>
          </a:xfrm>
        </p:spPr>
        <p:txBody>
          <a:bodyPr/>
          <a:lstStyle/>
          <a:p>
            <a:fld id="{21BC7C48-4AFF-4B5F-926F-189777B877C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dirty="0"/>
              <a:t>按一下以編輯母片文字樣式</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en-US" dirty="0"/>
          </a:p>
        </p:txBody>
      </p:sp>
      <p:sp>
        <p:nvSpPr>
          <p:cNvPr id="4" name="日期版面配置區 3"/>
          <p:cNvSpPr>
            <a:spLocks noGrp="1"/>
          </p:cNvSpPr>
          <p:nvPr>
            <p:ph type="dt" sz="half" idx="10"/>
          </p:nvPr>
        </p:nvSpPr>
        <p:spPr/>
        <p:txBody>
          <a:bodyPr/>
          <a:lstStyle/>
          <a:p>
            <a:fld id="{36D935E9-D77A-4B53-B858-0F80BA8127CE}" type="datetimeFigureOut">
              <a:rPr lang="en-US" smtClean="0"/>
            </a:fld>
            <a:endParaRPr lang="en-US"/>
          </a:p>
        </p:txBody>
      </p:sp>
      <p:sp>
        <p:nvSpPr>
          <p:cNvPr id="5" name="頁尾版面配置區 4"/>
          <p:cNvSpPr>
            <a:spLocks noGrp="1"/>
          </p:cNvSpPr>
          <p:nvPr>
            <p:ph type="ftr" sz="quarter" idx="11"/>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a:p>
        </p:txBody>
      </p:sp>
      <p:sp>
        <p:nvSpPr>
          <p:cNvPr id="4" name="日期版面配置區 3"/>
          <p:cNvSpPr>
            <a:spLocks noGrp="1"/>
          </p:cNvSpPr>
          <p:nvPr>
            <p:ph type="dt" sz="half" idx="10"/>
          </p:nvPr>
        </p:nvSpPr>
        <p:spPr/>
        <p:txBody>
          <a:bodyPr/>
          <a:lstStyle/>
          <a:p>
            <a:fld id="{36D935E9-D77A-4B53-B858-0F80BA8127CE}" type="datetimeFigureOut">
              <a:rPr lang="en-US" smtClean="0"/>
            </a:fld>
            <a:endParaRPr lang="en-US"/>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a:xfrm>
            <a:off x="8815699" y="5798114"/>
            <a:ext cx="2743200" cy="365125"/>
          </a:xfrm>
        </p:spPr>
        <p:txBody>
          <a:bodyPr/>
          <a:lstStyle/>
          <a:p>
            <a:fld id="{21BC7C48-4AFF-4B5F-926F-189777B877C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3.jpeg"/><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3.jpeg"/><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image" Target="../media/image3.jpeg"/><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60000"/>
          </a:schemeClr>
        </a:solidFill>
        <a:effectLst/>
      </p:bgPr>
    </p:bg>
    <p:spTree>
      <p:nvGrpSpPr>
        <p:cNvPr id="1" name=""/>
        <p:cNvGrpSpPr/>
        <p:nvPr/>
      </p:nvGrpSpPr>
      <p:grpSpPr>
        <a:xfrm>
          <a:off x="0" y="0"/>
          <a:ext cx="0" cy="0"/>
          <a:chOff x="0" y="0"/>
          <a:chExt cx="0" cy="0"/>
        </a:xfrm>
      </p:grpSpPr>
      <p:pic>
        <p:nvPicPr>
          <p:cNvPr id="10" name="图片 9" descr="Gemini_Generated_Image_gznk62gznk62gznk"/>
          <p:cNvPicPr>
            <a:picLocks noChangeAspect="1"/>
          </p:cNvPicPr>
          <p:nvPr userDrawn="1"/>
        </p:nvPicPr>
        <p:blipFill>
          <a:blip r:embed="rId5">
            <a:alphaModFix amt="32000"/>
          </a:blip>
          <a:srcRect t="11278" b="32163"/>
          <a:stretch>
            <a:fillRect/>
          </a:stretch>
        </p:blipFill>
        <p:spPr>
          <a:xfrm>
            <a:off x="12700" y="1905"/>
            <a:ext cx="12179300" cy="6856095"/>
          </a:xfrm>
          <a:prstGeom prst="rect">
            <a:avLst/>
          </a:prstGeom>
          <a:gradFill rotWithShape="1">
            <a:gsLst>
              <a:gs pos="39000">
                <a:schemeClr val="accent1">
                  <a:lumMod val="0"/>
                  <a:lumOff val="100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pic>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935E9-D77A-4B53-B858-0F80BA8127CE}" type="datetimeFigureOut">
              <a:rPr lang="en-US" smtClean="0"/>
            </a:fld>
            <a:endParaRPr 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投影片編號版面配置區 5"/>
          <p:cNvSpPr>
            <a:spLocks noGrp="1"/>
          </p:cNvSpPr>
          <p:nvPr>
            <p:ph type="sldNum" sz="quarter" idx="4"/>
          </p:nvPr>
        </p:nvSpPr>
        <p:spPr>
          <a:xfrm>
            <a:off x="8815699" y="63505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C7C48-4AFF-4B5F-926F-189777B877C2}" type="slidenum">
              <a:rPr lang="en-US" smtClean="0"/>
            </a:fld>
            <a:endParaRPr lang="en-US"/>
          </a:p>
        </p:txBody>
      </p:sp>
      <p:sp>
        <p:nvSpPr>
          <p:cNvPr id="8" name="文字方塊 7"/>
          <p:cNvSpPr txBox="1"/>
          <p:nvPr userDrawn="1"/>
        </p:nvSpPr>
        <p:spPr>
          <a:xfrm>
            <a:off x="6366617" y="6255109"/>
            <a:ext cx="5623133" cy="337185"/>
          </a:xfrm>
          <a:prstGeom prst="rect">
            <a:avLst/>
          </a:prstGeom>
          <a:noFill/>
        </p:spPr>
        <p:txBody>
          <a:bodyPr wrap="square" rtlCol="0">
            <a:spAutoFit/>
          </a:bodyPr>
          <a:lstStyle/>
          <a:p>
            <a:pPr algn="r"/>
            <a:r>
              <a:rPr lang="en-US" altLang="zh-HK" sz="1600" b="1" baseline="0" dirty="0">
                <a:solidFill>
                  <a:schemeClr val="accent1">
                    <a:lumMod val="75000"/>
                  </a:schemeClr>
                </a:solidFill>
              </a:rPr>
              <a:t> </a:t>
            </a:r>
            <a:endParaRPr lang="en-US" altLang="zh-HK" sz="1600" b="1" baseline="0" dirty="0">
              <a:solidFill>
                <a:schemeClr val="accent1">
                  <a:lumMod val="75000"/>
                </a:schemeClr>
              </a:solidFill>
              <a:latin typeface="Arial" panose="020B0604020202020204" pitchFamily="34" charset="0"/>
              <a:cs typeface="Arial" panose="020B0604020202020204" pitchFamily="34" charset="0"/>
            </a:endParaRPr>
          </a:p>
        </p:txBody>
      </p:sp>
      <p:sp>
        <p:nvSpPr>
          <p:cNvPr id="9" name="投影片編號版面配置區 3"/>
          <p:cNvSpPr txBox="1"/>
          <p:nvPr userDrawn="1"/>
        </p:nvSpPr>
        <p:spPr>
          <a:xfrm>
            <a:off x="5848708" y="6367816"/>
            <a:ext cx="458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BC7C48-4AFF-4B5F-926F-189777B877C2}" type="slidenum">
              <a:rPr lang="en-US" smtClean="0">
                <a:solidFill>
                  <a:schemeClr val="bg1">
                    <a:lumMod val="50000"/>
                  </a:schemeClr>
                </a:solidFill>
              </a:rPr>
            </a:fld>
            <a:endParaRPr lang="en-US" dirty="0">
              <a:solidFill>
                <a:schemeClr val="bg1">
                  <a:lumMod val="50000"/>
                </a:schemeClr>
              </a:solidFill>
            </a:endParaRPr>
          </a:p>
        </p:txBody>
      </p:sp>
      <p:pic>
        <p:nvPicPr>
          <p:cNvPr id="13" name="圖片 5"/>
          <p:cNvPicPr>
            <a:picLocks noChangeAspect="1"/>
          </p:cNvPicPr>
          <p:nvPr userDrawn="1"/>
        </p:nvPicPr>
        <p:blipFill rotWithShape="1">
          <a:blip r:embed="rId6" cstate="screen">
            <a:clrChange>
              <a:clrFrom>
                <a:srgbClr val="FFFFFF">
                  <a:alpha val="100000"/>
                </a:srgbClr>
              </a:clrFrom>
              <a:clrTo>
                <a:srgbClr val="FFFFFF">
                  <a:alpha val="100000"/>
                  <a:alpha val="0"/>
                </a:srgbClr>
              </a:clrTo>
            </a:clrChange>
          </a:blip>
          <a:srcRect/>
          <a:stretch>
            <a:fillRect/>
          </a:stretch>
        </p:blipFill>
        <p:spPr>
          <a:xfrm>
            <a:off x="10360514" y="414226"/>
            <a:ext cx="1334383" cy="675118"/>
          </a:xfrm>
          <a:prstGeom prst="rect">
            <a:avLst/>
          </a:prstGeom>
        </p:spPr>
      </p:pic>
      <p:pic>
        <p:nvPicPr>
          <p:cNvPr id="14" name="图片 13"/>
          <p:cNvPicPr>
            <a:picLocks noChangeAspect="1"/>
          </p:cNvPicPr>
          <p:nvPr userDrawn="1"/>
        </p:nvPicPr>
        <p:blipFill>
          <a:blip r:embed="rId7">
            <a:clrChange>
              <a:clrFrom>
                <a:srgbClr val="FFFFFF">
                  <a:alpha val="100000"/>
                </a:srgbClr>
              </a:clrFrom>
              <a:clrTo>
                <a:srgbClr val="FFFFFF">
                  <a:alpha val="100000"/>
                  <a:alpha val="0"/>
                </a:srgbClr>
              </a:clrTo>
            </a:clrChange>
          </a:blip>
          <a:stretch>
            <a:fillRect/>
          </a:stretch>
        </p:blipFill>
        <p:spPr>
          <a:xfrm>
            <a:off x="-63500" y="1850"/>
            <a:ext cx="2665730" cy="14998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60000"/>
          </a:schemeClr>
        </a:solidFill>
        <a:effectLst/>
      </p:bgPr>
    </p:bg>
    <p:spTree>
      <p:nvGrpSpPr>
        <p:cNvPr id="1" name=""/>
        <p:cNvGrpSpPr/>
        <p:nvPr/>
      </p:nvGrpSpPr>
      <p:grpSpPr>
        <a:xfrm>
          <a:off x="0" y="0"/>
          <a:ext cx="0" cy="0"/>
          <a:chOff x="0" y="0"/>
          <a:chExt cx="0" cy="0"/>
        </a:xfrm>
      </p:grpSpPr>
      <p:pic>
        <p:nvPicPr>
          <p:cNvPr id="10" name="图片 9" descr="Gemini_Generated_Image_gznk62gznk62gznk"/>
          <p:cNvPicPr>
            <a:picLocks noChangeAspect="1"/>
          </p:cNvPicPr>
          <p:nvPr userDrawn="1"/>
        </p:nvPicPr>
        <p:blipFill>
          <a:blip r:embed="rId5">
            <a:alphaModFix amt="30000"/>
          </a:blip>
          <a:srcRect t="11278" b="32163"/>
          <a:stretch>
            <a:fillRect/>
          </a:stretch>
        </p:blipFill>
        <p:spPr>
          <a:xfrm>
            <a:off x="12700" y="1905"/>
            <a:ext cx="12179300" cy="6856095"/>
          </a:xfrm>
          <a:prstGeom prst="rect">
            <a:avLst/>
          </a:prstGeom>
        </p:spPr>
      </p:pic>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935E9-D77A-4B53-B858-0F80BA8127CE}" type="datetimeFigureOut">
              <a:rPr lang="en-US" smtClean="0"/>
            </a:fld>
            <a:endParaRPr 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投影片編號版面配置區 5"/>
          <p:cNvSpPr>
            <a:spLocks noGrp="1"/>
          </p:cNvSpPr>
          <p:nvPr>
            <p:ph type="sldNum" sz="quarter" idx="4"/>
          </p:nvPr>
        </p:nvSpPr>
        <p:spPr>
          <a:xfrm>
            <a:off x="8815699" y="63505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C7C48-4AFF-4B5F-926F-189777B877C2}" type="slidenum">
              <a:rPr lang="en-US" smtClean="0"/>
            </a:fld>
            <a:endParaRPr lang="en-US"/>
          </a:p>
        </p:txBody>
      </p:sp>
      <p:sp>
        <p:nvSpPr>
          <p:cNvPr id="8" name="文字方塊 7"/>
          <p:cNvSpPr txBox="1"/>
          <p:nvPr userDrawn="1"/>
        </p:nvSpPr>
        <p:spPr>
          <a:xfrm>
            <a:off x="6366617" y="6255109"/>
            <a:ext cx="5623133" cy="337185"/>
          </a:xfrm>
          <a:prstGeom prst="rect">
            <a:avLst/>
          </a:prstGeom>
          <a:noFill/>
        </p:spPr>
        <p:txBody>
          <a:bodyPr wrap="square" rtlCol="0">
            <a:spAutoFit/>
          </a:bodyPr>
          <a:lstStyle/>
          <a:p>
            <a:pPr algn="r"/>
            <a:r>
              <a:rPr lang="en-US" altLang="zh-HK" sz="1600" b="1" baseline="0" dirty="0">
                <a:solidFill>
                  <a:schemeClr val="accent1">
                    <a:lumMod val="75000"/>
                  </a:schemeClr>
                </a:solidFill>
              </a:rPr>
              <a:t> EGEEC65</a:t>
            </a:r>
            <a:endParaRPr lang="en-US" altLang="zh-HK" sz="1600" b="1" baseline="0" dirty="0">
              <a:solidFill>
                <a:schemeClr val="accent1">
                  <a:lumMod val="75000"/>
                </a:schemeClr>
              </a:solidFill>
              <a:latin typeface="Arial" panose="020B0604020202020204" pitchFamily="34" charset="0"/>
              <a:cs typeface="Arial" panose="020B0604020202020204" pitchFamily="34" charset="0"/>
            </a:endParaRPr>
          </a:p>
        </p:txBody>
      </p:sp>
      <p:sp>
        <p:nvSpPr>
          <p:cNvPr id="9" name="投影片編號版面配置區 3"/>
          <p:cNvSpPr txBox="1"/>
          <p:nvPr userDrawn="1"/>
        </p:nvSpPr>
        <p:spPr>
          <a:xfrm>
            <a:off x="5848708" y="6367816"/>
            <a:ext cx="458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BC7C48-4AFF-4B5F-926F-189777B877C2}" type="slidenum">
              <a:rPr lang="en-US" smtClean="0">
                <a:solidFill>
                  <a:schemeClr val="bg1">
                    <a:lumMod val="50000"/>
                  </a:schemeClr>
                </a:solidFill>
              </a:rPr>
            </a:fld>
            <a:endParaRPr lang="en-US" dirty="0">
              <a:solidFill>
                <a:schemeClr val="bg1">
                  <a:lumMod val="50000"/>
                </a:schemeClr>
              </a:solidFill>
            </a:endParaRPr>
          </a:p>
        </p:txBody>
      </p:sp>
      <p:pic>
        <p:nvPicPr>
          <p:cNvPr id="13" name="圖片 5"/>
          <p:cNvPicPr>
            <a:picLocks noChangeAspect="1"/>
          </p:cNvPicPr>
          <p:nvPr userDrawn="1"/>
        </p:nvPicPr>
        <p:blipFill rotWithShape="1">
          <a:blip r:embed="rId6" cstate="screen">
            <a:clrChange>
              <a:clrFrom>
                <a:srgbClr val="FFFFFF">
                  <a:alpha val="100000"/>
                </a:srgbClr>
              </a:clrFrom>
              <a:clrTo>
                <a:srgbClr val="FFFFFF">
                  <a:alpha val="100000"/>
                  <a:alpha val="0"/>
                </a:srgbClr>
              </a:clrTo>
            </a:clrChange>
          </a:blip>
          <a:srcRect/>
          <a:stretch>
            <a:fillRect/>
          </a:stretch>
        </p:blipFill>
        <p:spPr>
          <a:xfrm>
            <a:off x="10360514" y="414226"/>
            <a:ext cx="1334383" cy="675118"/>
          </a:xfrm>
          <a:prstGeom prst="rect">
            <a:avLst/>
          </a:prstGeom>
        </p:spPr>
      </p:pic>
      <p:pic>
        <p:nvPicPr>
          <p:cNvPr id="14" name="图片 13"/>
          <p:cNvPicPr>
            <a:picLocks noChangeAspect="1"/>
          </p:cNvPicPr>
          <p:nvPr userDrawn="1"/>
        </p:nvPicPr>
        <p:blipFill>
          <a:blip r:embed="rId7">
            <a:clrChange>
              <a:clrFrom>
                <a:srgbClr val="FFFFFF">
                  <a:alpha val="100000"/>
                </a:srgbClr>
              </a:clrFrom>
              <a:clrTo>
                <a:srgbClr val="FFFFFF">
                  <a:alpha val="100000"/>
                  <a:alpha val="0"/>
                </a:srgbClr>
              </a:clrTo>
            </a:clrChange>
          </a:blip>
          <a:stretch>
            <a:fillRect/>
          </a:stretch>
        </p:blipFill>
        <p:spPr>
          <a:xfrm>
            <a:off x="-63500" y="1850"/>
            <a:ext cx="2665730" cy="149987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60000"/>
          </a:schemeClr>
        </a:solidFill>
        <a:effectLst/>
      </p:bgPr>
    </p:bg>
    <p:spTree>
      <p:nvGrpSpPr>
        <p:cNvPr id="1" name=""/>
        <p:cNvGrpSpPr/>
        <p:nvPr/>
      </p:nvGrpSpPr>
      <p:grpSpPr>
        <a:xfrm>
          <a:off x="0" y="0"/>
          <a:ext cx="0" cy="0"/>
          <a:chOff x="0" y="0"/>
          <a:chExt cx="0" cy="0"/>
        </a:xfrm>
      </p:grpSpPr>
      <p:pic>
        <p:nvPicPr>
          <p:cNvPr id="10" name="图片 9" descr="Gemini_Generated_Image_gznk62gznk62gznk"/>
          <p:cNvPicPr>
            <a:picLocks noChangeAspect="1"/>
          </p:cNvPicPr>
          <p:nvPr userDrawn="1"/>
        </p:nvPicPr>
        <p:blipFill>
          <a:blip r:embed="rId5">
            <a:alphaModFix amt="40000"/>
          </a:blip>
          <a:srcRect t="11278" b="32163"/>
          <a:stretch>
            <a:fillRect/>
          </a:stretch>
        </p:blipFill>
        <p:spPr>
          <a:xfrm>
            <a:off x="12700" y="1905"/>
            <a:ext cx="12179300" cy="6856095"/>
          </a:xfrm>
          <a:prstGeom prst="rect">
            <a:avLst/>
          </a:prstGeom>
        </p:spPr>
      </p:pic>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935E9-D77A-4B53-B858-0F80BA8127CE}" type="datetimeFigureOut">
              <a:rPr lang="en-US" smtClean="0"/>
            </a:fld>
            <a:endParaRPr 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投影片編號版面配置區 5"/>
          <p:cNvSpPr>
            <a:spLocks noGrp="1"/>
          </p:cNvSpPr>
          <p:nvPr>
            <p:ph type="sldNum" sz="quarter" idx="4"/>
          </p:nvPr>
        </p:nvSpPr>
        <p:spPr>
          <a:xfrm>
            <a:off x="8815699" y="63505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C7C48-4AFF-4B5F-926F-189777B877C2}" type="slidenum">
              <a:rPr lang="en-US" smtClean="0"/>
            </a:fld>
            <a:endParaRPr lang="en-US"/>
          </a:p>
        </p:txBody>
      </p:sp>
      <p:sp>
        <p:nvSpPr>
          <p:cNvPr id="8" name="文字方塊 7"/>
          <p:cNvSpPr txBox="1"/>
          <p:nvPr userDrawn="1"/>
        </p:nvSpPr>
        <p:spPr>
          <a:xfrm>
            <a:off x="6366617" y="6255109"/>
            <a:ext cx="5623133" cy="337185"/>
          </a:xfrm>
          <a:prstGeom prst="rect">
            <a:avLst/>
          </a:prstGeom>
          <a:noFill/>
        </p:spPr>
        <p:txBody>
          <a:bodyPr wrap="square" rtlCol="0">
            <a:spAutoFit/>
          </a:bodyPr>
          <a:lstStyle/>
          <a:p>
            <a:pPr algn="r"/>
            <a:r>
              <a:rPr lang="en-US" altLang="zh-HK" sz="1600" b="1" baseline="0" dirty="0">
                <a:solidFill>
                  <a:schemeClr val="accent1">
                    <a:lumMod val="75000"/>
                  </a:schemeClr>
                </a:solidFill>
              </a:rPr>
              <a:t> EGEEC65</a:t>
            </a:r>
            <a:endParaRPr lang="en-US" altLang="zh-HK" sz="1600" b="1" baseline="0" dirty="0">
              <a:solidFill>
                <a:schemeClr val="accent1">
                  <a:lumMod val="75000"/>
                </a:schemeClr>
              </a:solidFill>
              <a:latin typeface="Arial" panose="020B0604020202020204" pitchFamily="34" charset="0"/>
              <a:cs typeface="Arial" panose="020B0604020202020204" pitchFamily="34" charset="0"/>
            </a:endParaRPr>
          </a:p>
        </p:txBody>
      </p:sp>
      <p:sp>
        <p:nvSpPr>
          <p:cNvPr id="9" name="投影片編號版面配置區 3"/>
          <p:cNvSpPr txBox="1"/>
          <p:nvPr userDrawn="1"/>
        </p:nvSpPr>
        <p:spPr>
          <a:xfrm>
            <a:off x="5848708" y="6367816"/>
            <a:ext cx="458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BC7C48-4AFF-4B5F-926F-189777B877C2}" type="slidenum">
              <a:rPr lang="en-US" smtClean="0">
                <a:solidFill>
                  <a:schemeClr val="bg1">
                    <a:lumMod val="50000"/>
                  </a:schemeClr>
                </a:solidFill>
              </a:rPr>
            </a:fld>
            <a:endParaRPr lang="en-US" dirty="0">
              <a:solidFill>
                <a:schemeClr val="bg1">
                  <a:lumMod val="50000"/>
                </a:schemeClr>
              </a:solidFill>
            </a:endParaRPr>
          </a:p>
        </p:txBody>
      </p:sp>
      <p:pic>
        <p:nvPicPr>
          <p:cNvPr id="13" name="圖片 5"/>
          <p:cNvPicPr>
            <a:picLocks noChangeAspect="1"/>
          </p:cNvPicPr>
          <p:nvPr userDrawn="1"/>
        </p:nvPicPr>
        <p:blipFill rotWithShape="1">
          <a:blip r:embed="rId6" cstate="screen">
            <a:clrChange>
              <a:clrFrom>
                <a:srgbClr val="FFFFFF">
                  <a:alpha val="100000"/>
                </a:srgbClr>
              </a:clrFrom>
              <a:clrTo>
                <a:srgbClr val="FFFFFF">
                  <a:alpha val="100000"/>
                  <a:alpha val="0"/>
                </a:srgbClr>
              </a:clrTo>
            </a:clrChange>
          </a:blip>
          <a:srcRect/>
          <a:stretch>
            <a:fillRect/>
          </a:stretch>
        </p:blipFill>
        <p:spPr>
          <a:xfrm>
            <a:off x="10360514" y="414226"/>
            <a:ext cx="1334383" cy="675118"/>
          </a:xfrm>
          <a:prstGeom prst="rect">
            <a:avLst/>
          </a:prstGeom>
        </p:spPr>
      </p:pic>
      <p:pic>
        <p:nvPicPr>
          <p:cNvPr id="14" name="图片 13"/>
          <p:cNvPicPr>
            <a:picLocks noChangeAspect="1"/>
          </p:cNvPicPr>
          <p:nvPr userDrawn="1"/>
        </p:nvPicPr>
        <p:blipFill>
          <a:blip r:embed="rId7">
            <a:clrChange>
              <a:clrFrom>
                <a:srgbClr val="FFFFFF">
                  <a:alpha val="100000"/>
                </a:srgbClr>
              </a:clrFrom>
              <a:clrTo>
                <a:srgbClr val="FFFFFF">
                  <a:alpha val="100000"/>
                  <a:alpha val="0"/>
                </a:srgbClr>
              </a:clrTo>
            </a:clrChange>
          </a:blip>
          <a:stretch>
            <a:fillRect/>
          </a:stretch>
        </p:blipFill>
        <p:spPr>
          <a:xfrm>
            <a:off x="-63500" y="1850"/>
            <a:ext cx="2665730" cy="149987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xml"/><Relationship Id="rId2" Type="http://schemas.openxmlformats.org/officeDocument/2006/relationships/image" Target="../media/image13.jpe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6.pn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8.xml"/><Relationship Id="rId3" Type="http://schemas.openxmlformats.org/officeDocument/2006/relationships/tags" Target="../tags/tag1.xml"/><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90855" y="1482725"/>
            <a:ext cx="11210290" cy="3056890"/>
          </a:xfrm>
        </p:spPr>
        <p:txBody>
          <a:bodyPr>
            <a:normAutofit fontScale="90000"/>
          </a:bodyPr>
          <a:lstStyle/>
          <a:p>
            <a:pPr algn="ctr"/>
            <a:r>
              <a:rPr lang="en-US" altLang="zh-CN" sz="5400" b="1" dirty="0">
                <a:solidFill>
                  <a:schemeClr val="tx1">
                    <a:lumMod val="95000"/>
                    <a:lumOff val="5000"/>
                  </a:schemeClr>
                </a:solidFill>
                <a:latin typeface="Arial" panose="020B0604020202020204" pitchFamily="34" charset="0"/>
                <a:ea typeface="+mn-ea"/>
                <a:cs typeface="Arial" panose="020B0604020202020204" pitchFamily="34" charset="0"/>
              </a:rPr>
              <a:t>Progress Report on the Expert Group on Energy Efficiency and Conservation (EGEEC)</a:t>
            </a:r>
            <a:br>
              <a:rPr lang="en-US" sz="5400" b="1" dirty="0">
                <a:solidFill>
                  <a:schemeClr val="tx1">
                    <a:lumMod val="95000"/>
                    <a:lumOff val="5000"/>
                  </a:schemeClr>
                </a:solidFill>
                <a:latin typeface="Arial" panose="020B0604020202020204" pitchFamily="34" charset="0"/>
                <a:ea typeface="+mn-ea"/>
                <a:cs typeface="Arial" panose="020B0604020202020204" pitchFamily="34" charset="0"/>
              </a:rPr>
            </a:br>
            <a:br>
              <a:rPr lang="en-US" sz="5400" b="1" dirty="0">
                <a:solidFill>
                  <a:schemeClr val="tx1">
                    <a:lumMod val="95000"/>
                    <a:lumOff val="5000"/>
                  </a:schemeClr>
                </a:solidFill>
                <a:latin typeface="Arial" panose="020B0604020202020204" pitchFamily="34" charset="0"/>
                <a:ea typeface="+mn-ea"/>
                <a:cs typeface="Arial" panose="020B0604020202020204" pitchFamily="34" charset="0"/>
              </a:rPr>
            </a:br>
            <a:r>
              <a:rPr lang="en-US" sz="2800" dirty="0">
                <a:solidFill>
                  <a:schemeClr val="tx1">
                    <a:lumMod val="95000"/>
                    <a:lumOff val="5000"/>
                  </a:schemeClr>
                </a:solidFill>
                <a:latin typeface="Arial" panose="020B0604020202020204" pitchFamily="34" charset="0"/>
                <a:ea typeface="+mn-ea"/>
                <a:cs typeface="Arial" panose="020B0604020202020204" pitchFamily="34" charset="0"/>
              </a:rPr>
              <a:t>1 April 2026</a:t>
            </a:r>
            <a:endParaRPr lang="en-US" sz="2800" dirty="0">
              <a:solidFill>
                <a:schemeClr val="tx1">
                  <a:lumMod val="95000"/>
                  <a:lumOff val="5000"/>
                </a:schemeClr>
              </a:solidFill>
              <a:latin typeface="Arial" panose="020B0604020202020204" pitchFamily="34" charset="0"/>
              <a:ea typeface="+mn-ea"/>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e4288cb61c59ee3e900ec93ddaafbd1"/>
          <p:cNvPicPr>
            <a:picLocks noChangeAspect="1"/>
          </p:cNvPicPr>
          <p:nvPr/>
        </p:nvPicPr>
        <p:blipFill>
          <a:blip r:embed="rId1"/>
          <a:stretch>
            <a:fillRect/>
          </a:stretch>
        </p:blipFill>
        <p:spPr>
          <a:xfrm>
            <a:off x="8355330" y="1650365"/>
            <a:ext cx="3836400" cy="2160000"/>
          </a:xfrm>
          <a:prstGeom prst="rect">
            <a:avLst/>
          </a:prstGeom>
        </p:spPr>
      </p:pic>
      <p:pic>
        <p:nvPicPr>
          <p:cNvPr id="3" name="图片 2" descr="eb12d97d186073f18629879900d00d8e"/>
          <p:cNvPicPr>
            <a:picLocks noChangeAspect="1"/>
          </p:cNvPicPr>
          <p:nvPr/>
        </p:nvPicPr>
        <p:blipFill>
          <a:blip r:embed="rId2"/>
          <a:stretch>
            <a:fillRect/>
          </a:stretch>
        </p:blipFill>
        <p:spPr>
          <a:xfrm>
            <a:off x="8366760" y="3810635"/>
            <a:ext cx="3825354" cy="2160000"/>
          </a:xfrm>
          <a:prstGeom prst="rect">
            <a:avLst/>
          </a:prstGeom>
        </p:spPr>
      </p:pic>
      <p:sp>
        <p:nvSpPr>
          <p:cNvPr id="5" name="textbox 16"/>
          <p:cNvSpPr/>
          <p:nvPr/>
        </p:nvSpPr>
        <p:spPr>
          <a:xfrm>
            <a:off x="537210" y="1433195"/>
            <a:ext cx="9125585" cy="891540"/>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r>
              <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rPr>
              <a:t>Presentation EE Hub: </a:t>
            </a:r>
            <a:r>
              <a:rPr lang="en-US" altLang="zh-HK" sz="32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Energy Efficiency Hub</a:t>
            </a:r>
            <a:r>
              <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rPr>
              <a:t> </a:t>
            </a:r>
            <a:endParaRPr lang="en-US" altLang="zh-TW"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 name="textbox 16"/>
          <p:cNvSpPr/>
          <p:nvPr/>
        </p:nvSpPr>
        <p:spPr>
          <a:xfrm>
            <a:off x="664845" y="2146935"/>
            <a:ext cx="7629525" cy="3900170"/>
          </a:xfrm>
          <a:prstGeom prst="rect">
            <a:avLst/>
          </a:prstGeom>
        </p:spPr>
        <p:txBody>
          <a:bodyPr vert="horz" wrap="square" lIns="0" tIns="0" rIns="0" bIns="0"/>
          <a:lstStyle/>
          <a:p>
            <a:pPr algn="l" rtl="0" eaLnBrk="0">
              <a:lnSpc>
                <a:spcPct val="75000"/>
              </a:lnSpc>
            </a:pPr>
            <a:r>
              <a:rPr lang="en-US" altLang="zh-TW"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Introduce the Energy Efficiency Hub mission, member and </a:t>
            </a:r>
            <a:endParaRPr lang="en-US" altLang="zh-TW"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838200" lvl="1" indent="-381000" algn="just">
              <a:spcBef>
                <a:spcPts val="600"/>
              </a:spcBef>
              <a:spcAft>
                <a:spcPts val="600"/>
              </a:spcAft>
            </a:pPr>
            <a:r>
              <a:rPr lang="en-US" altLang="zh-TW"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   the four task groups(DWG, SEAD, TOP -TENs,EEB).</a:t>
            </a:r>
            <a:endParaRPr lang="en-US" altLang="zh-TW"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838200" lvl="1" indent="-381000" algn="just">
              <a:spcBef>
                <a:spcPts val="600"/>
              </a:spcBef>
              <a:spcAft>
                <a:spcPts val="600"/>
              </a:spcAft>
            </a:pPr>
            <a:r>
              <a:rPr lang="en-US" altLang="zh-TW"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Introduce the latest work and of TGs:</a:t>
            </a:r>
            <a:endParaRPr lang="en-US" altLang="zh-TW"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371600" lvl="2" indent="-457200" algn="just">
              <a:spcBef>
                <a:spcPts val="600"/>
              </a:spcBef>
              <a:spcAft>
                <a:spcPts val="600"/>
              </a:spcAft>
              <a:buFont typeface="+mj-lt"/>
              <a:buAutoNum type="arabicPeriod"/>
            </a:pPr>
            <a:r>
              <a:rPr lang="en-US" altLang="zh-TW"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Digitalisation Working Group (DWG) </a:t>
            </a:r>
            <a:r>
              <a:rPr lang="en-US" altLang="zh-TW"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 lead by China</a:t>
            </a:r>
            <a:endParaRPr lang="en-US" altLang="zh-TW"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371600" lvl="2" indent="-457200" algn="just">
              <a:spcBef>
                <a:spcPts val="600"/>
              </a:spcBef>
              <a:spcAft>
                <a:spcPts val="600"/>
              </a:spcAft>
              <a:buFont typeface="+mj-lt"/>
              <a:buAutoNum type="arabicPeriod"/>
            </a:pPr>
            <a:r>
              <a:rPr lang="en-US" altLang="zh-TW"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Super-Efficiency Equipment &amp; Appliance Deployment Initiative (SEAD) - lead by UK</a:t>
            </a:r>
            <a:endParaRPr lang="en-US" altLang="zh-TW"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371600" lvl="2" indent="-457200" algn="just">
              <a:spcBef>
                <a:spcPts val="600"/>
              </a:spcBef>
              <a:spcAft>
                <a:spcPts val="600"/>
              </a:spcAft>
              <a:buFont typeface="+mj-lt"/>
              <a:buAutoNum type="arabicPeriod"/>
            </a:pPr>
            <a:r>
              <a:rPr lang="en-US" altLang="zh-TW"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Top Ten Energy Efficiency Best Available Technologies and Practices (TOP-TENs) - lead by China</a:t>
            </a:r>
            <a:endParaRPr lang="en-US" altLang="zh-TW"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1371600" lvl="2" indent="-457200" algn="just">
              <a:spcBef>
                <a:spcPts val="600"/>
              </a:spcBef>
              <a:spcAft>
                <a:spcPts val="600"/>
              </a:spcAft>
              <a:buFont typeface="+mj-lt"/>
              <a:buAutoNum type="arabicPeriod"/>
            </a:pPr>
            <a:r>
              <a:rPr lang="en-US" altLang="zh-TW"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Energy Efficiency in Buildings (EEB) - lead by EU and German</a:t>
            </a:r>
            <a:endParaRPr lang="en-US" altLang="zh-TW" sz="1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 name="textbox 16"/>
          <p:cNvSpPr/>
          <p:nvPr/>
        </p:nvSpPr>
        <p:spPr>
          <a:xfrm>
            <a:off x="243840" y="5899150"/>
            <a:ext cx="9125585" cy="891540"/>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r>
              <a:rPr lang="en-US" sz="24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rPr>
              <a:t>EE Hub will be invited to be guest member of EGEEC</a:t>
            </a:r>
            <a:endParaRPr lang="en-US" altLang="zh-TW" sz="24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827405" y="1419860"/>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endParaRPr>
          </a:p>
          <a:p>
            <a:pPr marL="12700" algn="l" rtl="0" eaLnBrk="0">
              <a:lnSpc>
                <a:spcPct val="81000"/>
              </a:lnSpc>
            </a:pPr>
            <a:r>
              <a:rPr lang="en-US" altLang="zh-CN"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rPr>
              <a:t>Project Portfolio Overview</a:t>
            </a:r>
            <a:endParaRPr lang="en-US" altLang="zh-CN"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endParaRPr>
          </a:p>
          <a:p>
            <a:pPr marL="12700" algn="l" rtl="0" eaLnBrk="0">
              <a:lnSpc>
                <a:spcPct val="81000"/>
              </a:lnSpc>
            </a:pP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endParaRPr>
          </a:p>
          <a:p>
            <a:pPr marL="12700" algn="l" rtl="0" eaLnBrk="0">
              <a:lnSpc>
                <a:spcPct val="81000"/>
              </a:lnSpc>
            </a:pPr>
            <a:r>
              <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       Total Projects: 13 projects across different lifecycle stages.</a:t>
            </a: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Current Status: Ongoing (APEC Funded): 3 major projects (Fans, Policy Capacity Building, Manufacturing).</a:t>
            </a: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Completed: Final reports undergoing endorsement.</a:t>
            </a: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Proposed: New Concept Notes submitted for Session 1, 2026.</a:t>
            </a: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p:txBody>
      </p:sp>
      <p:graphicFrame>
        <p:nvGraphicFramePr>
          <p:cNvPr id="3" name="表格 2"/>
          <p:cNvGraphicFramePr>
            <a:graphicFrameLocks noGrp="1"/>
          </p:cNvGraphicFramePr>
          <p:nvPr/>
        </p:nvGraphicFramePr>
        <p:xfrm>
          <a:off x="233045" y="4479290"/>
          <a:ext cx="11807190" cy="2390140"/>
        </p:xfrm>
        <a:graphic>
          <a:graphicData uri="http://schemas.openxmlformats.org/drawingml/2006/table">
            <a:tbl>
              <a:tblPr firstRow="1" bandRow="1">
                <a:tableStyleId>{5C22544A-7EE6-4342-B048-85BDC9FD1C3A}</a:tableStyleId>
              </a:tblPr>
              <a:tblGrid>
                <a:gridCol w="429260"/>
                <a:gridCol w="7699375"/>
                <a:gridCol w="1913255"/>
                <a:gridCol w="1765300"/>
              </a:tblGrid>
              <a:tr h="0">
                <a:tc>
                  <a:txBody>
                    <a:bodyPr/>
                    <a:lstStyle/>
                    <a:p>
                      <a:pPr algn="ctr"/>
                      <a:r>
                        <a:rPr lang="en-US" altLang="zh-HK" sz="1400" dirty="0">
                          <a:latin typeface="Times New Roman" panose="02020603050405020304" pitchFamily="18" charset="0"/>
                          <a:cs typeface="Times New Roman" panose="02020603050405020304" pitchFamily="18" charset="0"/>
                        </a:rPr>
                        <a:t>#</a:t>
                      </a:r>
                      <a:endParaRPr lang="en-US" altLang="zh-HK"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altLang="zh-HK" sz="1400" dirty="0">
                          <a:latin typeface="Times New Roman" panose="02020603050405020304" pitchFamily="18" charset="0"/>
                          <a:cs typeface="Times New Roman" panose="02020603050405020304" pitchFamily="18" charset="0"/>
                        </a:rPr>
                        <a:t>Project Title</a:t>
                      </a:r>
                      <a:endParaRPr lang="en-US" altLang="zh-HK"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altLang="zh-HK" sz="1400" dirty="0">
                          <a:latin typeface="Times New Roman" panose="02020603050405020304" pitchFamily="18" charset="0"/>
                          <a:cs typeface="Times New Roman" panose="02020603050405020304" pitchFamily="18" charset="0"/>
                        </a:rPr>
                        <a:t>Project Number</a:t>
                      </a:r>
                      <a:endParaRPr lang="en-US" altLang="zh-HK"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altLang="zh-HK" sz="1400" dirty="0">
                          <a:latin typeface="Times New Roman" panose="02020603050405020304" pitchFamily="18" charset="0"/>
                          <a:cs typeface="Times New Roman" panose="02020603050405020304" pitchFamily="18" charset="0"/>
                        </a:rPr>
                        <a:t>Proposed Economy</a:t>
                      </a:r>
                      <a:endParaRPr lang="en-US" altLang="zh-HK"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0">
                <a:tc>
                  <a:txBody>
                    <a:bodyPr/>
                    <a:lstStyle/>
                    <a:p>
                      <a:pPr marL="0" indent="0" algn="ctr">
                        <a:buFont typeface="+mj-lt"/>
                        <a:buNone/>
                      </a:pPr>
                      <a:r>
                        <a:rPr lang="en-US" altLang="zh-HK" sz="1400" b="0" kern="1200" dirty="0">
                          <a:solidFill>
                            <a:schemeClr val="tx1"/>
                          </a:solidFill>
                          <a:latin typeface="Times New Roman" panose="02020603050405020304" pitchFamily="18" charset="0"/>
                          <a:ea typeface="+mn-ea"/>
                          <a:cs typeface="Times New Roman" panose="02020603050405020304" pitchFamily="18" charset="0"/>
                        </a:rPr>
                        <a:t>1</a:t>
                      </a:r>
                      <a:endParaRPr lang="en-US" altLang="zh-HK" sz="14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Electric Fans Energy Efficiency Improvement in APEC Region: Review of Experience and Best Practices</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EWG_206_2024A</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Chinese Taipei</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indent="0" algn="ctr">
                        <a:buFont typeface="+mj-lt"/>
                        <a:buNone/>
                      </a:pPr>
                      <a:r>
                        <a:rPr lang="en-US" altLang="zh-HK" sz="1400" b="0" kern="1200" dirty="0">
                          <a:solidFill>
                            <a:schemeClr val="tx1"/>
                          </a:solidFill>
                          <a:latin typeface="Times New Roman" panose="02020603050405020304" pitchFamily="18" charset="0"/>
                          <a:ea typeface="+mn-ea"/>
                          <a:cs typeface="Times New Roman" panose="02020603050405020304" pitchFamily="18" charset="0"/>
                        </a:rPr>
                        <a:t>2</a:t>
                      </a:r>
                      <a:endParaRPr lang="en-US" altLang="zh-HK" sz="14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APEC Workshop on Cleaner and More Efficient Operation of the Fossil Energy Industry</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EWG_202_2024A</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Japan</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indent="0" algn="ctr">
                        <a:buFont typeface="+mj-lt"/>
                        <a:buNone/>
                      </a:pPr>
                      <a:r>
                        <a:rPr lang="en-US" altLang="zh-HK" sz="1400" b="0" kern="1200" dirty="0">
                          <a:solidFill>
                            <a:schemeClr val="tx1"/>
                          </a:solidFill>
                          <a:latin typeface="Times New Roman" panose="02020603050405020304" pitchFamily="18" charset="0"/>
                          <a:ea typeface="+mn-ea"/>
                          <a:cs typeface="Times New Roman" panose="02020603050405020304" pitchFamily="18" charset="0"/>
                        </a:rPr>
                        <a:t>3</a:t>
                      </a:r>
                      <a:endParaRPr lang="en-US" altLang="zh-HK" sz="14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Capacity Building Workshop for Energy Efficiency and Conservation Policy</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EWG_205_2024A</a:t>
                      </a:r>
                      <a:endParaRPr lang="en-US"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Japan</a:t>
                      </a:r>
                      <a:endParaRPr lang="en-US"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indent="0" algn="ctr">
                        <a:buFont typeface="+mj-lt"/>
                        <a:buNone/>
                      </a:pPr>
                      <a:r>
                        <a:rPr lang="en-US" altLang="zh-HK" sz="1400" b="0" kern="1200" dirty="0">
                          <a:solidFill>
                            <a:schemeClr val="tx1"/>
                          </a:solidFill>
                          <a:latin typeface="Times New Roman" panose="02020603050405020304" pitchFamily="18" charset="0"/>
                          <a:ea typeface="+mn-ea"/>
                          <a:cs typeface="Times New Roman" panose="02020603050405020304" pitchFamily="18" charset="0"/>
                        </a:rPr>
                        <a:t>4</a:t>
                      </a:r>
                      <a:endParaRPr lang="en-US" altLang="zh-HK" sz="14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APEC Practical Training on District Cooling and Heating Systems (DCHS)</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EWG 101 2025A</a:t>
                      </a:r>
                      <a:endPar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Hong Kong, China</a:t>
                      </a:r>
                      <a:endPar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indent="0" algn="ctr">
                        <a:buFont typeface="+mj-lt"/>
                        <a:buNone/>
                      </a:pPr>
                      <a:r>
                        <a:rPr lang="en-US" altLang="zh-HK" sz="1400" b="0" kern="1200" dirty="0">
                          <a:solidFill>
                            <a:schemeClr val="tx1"/>
                          </a:solidFill>
                          <a:latin typeface="Times New Roman" panose="02020603050405020304" pitchFamily="18" charset="0"/>
                          <a:ea typeface="+mn-ea"/>
                          <a:cs typeface="Times New Roman" panose="02020603050405020304" pitchFamily="18" charset="0"/>
                        </a:rPr>
                        <a:t>5</a:t>
                      </a:r>
                      <a:endParaRPr lang="en-US" altLang="zh-HK" sz="14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APEC Workshop on Promoting the Application of Artificial Intelligence (AI) for Future Energy and Sustainable Development</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EWG 103 2025A</a:t>
                      </a:r>
                      <a:endPar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Viet Nam</a:t>
                      </a:r>
                      <a:endPar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indent="0" algn="ctr">
                        <a:buFont typeface="+mj-lt"/>
                        <a:buNone/>
                      </a:pPr>
                      <a:r>
                        <a:rPr lang="en-US" altLang="zh-HK" sz="1400" b="0" kern="1200" dirty="0">
                          <a:solidFill>
                            <a:schemeClr val="tx1"/>
                          </a:solidFill>
                          <a:latin typeface="Times New Roman" panose="02020603050405020304" pitchFamily="18" charset="0"/>
                          <a:ea typeface="+mn-ea"/>
                          <a:cs typeface="Times New Roman" panose="02020603050405020304" pitchFamily="18" charset="0"/>
                        </a:rPr>
                        <a:t>6</a:t>
                      </a:r>
                      <a:endParaRPr lang="en-US" altLang="zh-HK" sz="14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Reaction to COVID-19: Strengthening Quality Infrastructure for Energy Efficiency of Lighting Products in Residential in the APEC region (First Follow-Up Workshop)</a:t>
                      </a:r>
                      <a:endParaRPr lang="en-US" sz="1400" b="0" i="0" u="none" strike="noStrike"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SMEWG 101 2025A</a:t>
                      </a:r>
                      <a:endPar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Viet Nam</a:t>
                      </a:r>
                      <a:endParaRPr lang="en-GB" sz="1400" b="0" i="0" u="none" strike="noStrike" kern="12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537210" y="1316355"/>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r>
              <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rPr>
              <a:t>Project update</a:t>
            </a: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endParaRPr lang="en-US"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342900" indent="-342900" algn="just">
              <a:buFont typeface="Arial" panose="020B0604020202020204" pitchFamily="34" charset="0"/>
              <a:buChar char="•"/>
            </a:pPr>
            <a:r>
              <a:rPr lang="en-US" altLang="zh-CN" sz="24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rPr>
              <a:t>EWG 206 2024A-</a:t>
            </a:r>
            <a:r>
              <a:rPr lang="en-US" altLang="zh-TW" sz="2400" b="1" dirty="0">
                <a:solidFill>
                  <a:srgbClr val="000000"/>
                </a:solidFill>
                <a:cs typeface="Arial" panose="020B0604020202020204" pitchFamily="34" charset="0"/>
                <a:sym typeface="+mn-ea"/>
              </a:rPr>
              <a:t>Electric</a:t>
            </a:r>
            <a:r>
              <a:rPr lang="en-US" altLang="zh-TW" sz="2400" b="1" spc="-105" dirty="0">
                <a:solidFill>
                  <a:srgbClr val="000000"/>
                </a:solidFill>
                <a:cs typeface="Arial" panose="020B0604020202020204" pitchFamily="34" charset="0"/>
                <a:sym typeface="+mn-ea"/>
              </a:rPr>
              <a:t> </a:t>
            </a:r>
            <a:r>
              <a:rPr lang="en-US" altLang="zh-TW" sz="2400" b="1" dirty="0">
                <a:solidFill>
                  <a:srgbClr val="000000"/>
                </a:solidFill>
                <a:cs typeface="Arial" panose="020B0604020202020204" pitchFamily="34" charset="0"/>
                <a:sym typeface="+mn-ea"/>
              </a:rPr>
              <a:t>Fans</a:t>
            </a:r>
            <a:r>
              <a:rPr lang="en-US" altLang="zh-TW" sz="2400" b="1" spc="-105" dirty="0">
                <a:solidFill>
                  <a:srgbClr val="000000"/>
                </a:solidFill>
                <a:cs typeface="Arial" panose="020B0604020202020204" pitchFamily="34" charset="0"/>
                <a:sym typeface="+mn-ea"/>
              </a:rPr>
              <a:t> </a:t>
            </a:r>
            <a:r>
              <a:rPr lang="en-US" altLang="zh-TW" sz="2400" b="1" dirty="0">
                <a:solidFill>
                  <a:srgbClr val="000000"/>
                </a:solidFill>
                <a:cs typeface="Arial" panose="020B0604020202020204" pitchFamily="34" charset="0"/>
                <a:sym typeface="+mn-ea"/>
              </a:rPr>
              <a:t>Energy</a:t>
            </a:r>
            <a:r>
              <a:rPr lang="en-US" altLang="zh-TW" sz="2400" b="1" spc="-105" dirty="0">
                <a:solidFill>
                  <a:srgbClr val="000000"/>
                </a:solidFill>
                <a:cs typeface="Arial" panose="020B0604020202020204" pitchFamily="34" charset="0"/>
                <a:sym typeface="+mn-ea"/>
              </a:rPr>
              <a:t> </a:t>
            </a:r>
            <a:r>
              <a:rPr lang="en-US" altLang="zh-TW" sz="2400" b="1" spc="-10" dirty="0">
                <a:solidFill>
                  <a:srgbClr val="000000"/>
                </a:solidFill>
                <a:cs typeface="Arial" panose="020B0604020202020204" pitchFamily="34" charset="0"/>
                <a:sym typeface="+mn-ea"/>
              </a:rPr>
              <a:t>Efficiency </a:t>
            </a:r>
            <a:r>
              <a:rPr lang="en-US" altLang="zh-TW" sz="2400" b="1" dirty="0">
                <a:solidFill>
                  <a:srgbClr val="000000"/>
                </a:solidFill>
                <a:cs typeface="Arial" panose="020B0604020202020204" pitchFamily="34" charset="0"/>
                <a:sym typeface="+mn-ea"/>
              </a:rPr>
              <a:t>Improvement</a:t>
            </a:r>
            <a:r>
              <a:rPr lang="en-US" altLang="zh-TW" sz="2400" b="1" spc="-170" dirty="0">
                <a:solidFill>
                  <a:srgbClr val="000000"/>
                </a:solidFill>
                <a:cs typeface="Arial" panose="020B0604020202020204" pitchFamily="34" charset="0"/>
                <a:sym typeface="+mn-ea"/>
              </a:rPr>
              <a:t> </a:t>
            </a:r>
            <a:r>
              <a:rPr lang="en-US" altLang="zh-TW" sz="2400" b="1" spc="-10" dirty="0">
                <a:solidFill>
                  <a:srgbClr val="000000"/>
                </a:solidFill>
                <a:cs typeface="Arial" panose="020B0604020202020204" pitchFamily="34" charset="0"/>
                <a:sym typeface="+mn-ea"/>
              </a:rPr>
              <a:t>in</a:t>
            </a:r>
            <a:r>
              <a:rPr lang="en-US" altLang="zh-TW" sz="2400" b="1" spc="-265" dirty="0">
                <a:solidFill>
                  <a:srgbClr val="000000"/>
                </a:solidFill>
                <a:cs typeface="Arial" panose="020B0604020202020204" pitchFamily="34" charset="0"/>
                <a:sym typeface="+mn-ea"/>
              </a:rPr>
              <a:t> </a:t>
            </a:r>
            <a:r>
              <a:rPr lang="en-US" altLang="zh-TW" sz="2400" b="1" dirty="0">
                <a:solidFill>
                  <a:srgbClr val="000000"/>
                </a:solidFill>
                <a:cs typeface="Arial" panose="020B0604020202020204" pitchFamily="34" charset="0"/>
                <a:sym typeface="+mn-ea"/>
              </a:rPr>
              <a:t>APEC</a:t>
            </a:r>
            <a:r>
              <a:rPr lang="en-US" altLang="zh-TW" sz="2400" b="1" spc="-100" dirty="0">
                <a:solidFill>
                  <a:srgbClr val="000000"/>
                </a:solidFill>
                <a:cs typeface="Arial" panose="020B0604020202020204" pitchFamily="34" charset="0"/>
                <a:sym typeface="+mn-ea"/>
              </a:rPr>
              <a:t> </a:t>
            </a:r>
            <a:r>
              <a:rPr lang="en-US" altLang="zh-TW" sz="2400" b="1" spc="-10" dirty="0">
                <a:solidFill>
                  <a:srgbClr val="000000"/>
                </a:solidFill>
                <a:cs typeface="Arial" panose="020B0604020202020204" pitchFamily="34" charset="0"/>
                <a:sym typeface="+mn-ea"/>
              </a:rPr>
              <a:t>Region: </a:t>
            </a:r>
            <a:r>
              <a:rPr lang="en-US" altLang="zh-TW" sz="2400" b="1" dirty="0">
                <a:solidFill>
                  <a:srgbClr val="000000"/>
                </a:solidFill>
                <a:cs typeface="Arial" panose="020B0604020202020204" pitchFamily="34" charset="0"/>
                <a:sym typeface="+mn-ea"/>
              </a:rPr>
              <a:t>Review</a:t>
            </a:r>
            <a:r>
              <a:rPr lang="en-US" altLang="zh-TW" sz="2400" b="1" spc="-80" dirty="0">
                <a:solidFill>
                  <a:srgbClr val="000000"/>
                </a:solidFill>
                <a:cs typeface="Arial" panose="020B0604020202020204" pitchFamily="34" charset="0"/>
                <a:sym typeface="+mn-ea"/>
              </a:rPr>
              <a:t> </a:t>
            </a:r>
            <a:r>
              <a:rPr lang="en-US" altLang="zh-TW" sz="2400" b="1" dirty="0">
                <a:solidFill>
                  <a:srgbClr val="000000"/>
                </a:solidFill>
                <a:cs typeface="Arial" panose="020B0604020202020204" pitchFamily="34" charset="0"/>
                <a:sym typeface="+mn-ea"/>
              </a:rPr>
              <a:t>of</a:t>
            </a:r>
            <a:r>
              <a:rPr lang="en-US" altLang="zh-TW" sz="2400" b="1" spc="-85" dirty="0">
                <a:solidFill>
                  <a:srgbClr val="000000"/>
                </a:solidFill>
                <a:cs typeface="Arial" panose="020B0604020202020204" pitchFamily="34" charset="0"/>
                <a:sym typeface="+mn-ea"/>
              </a:rPr>
              <a:t> </a:t>
            </a:r>
            <a:r>
              <a:rPr lang="en-US" altLang="zh-TW" sz="2400" b="1" dirty="0">
                <a:solidFill>
                  <a:srgbClr val="000000"/>
                </a:solidFill>
                <a:cs typeface="Arial" panose="020B0604020202020204" pitchFamily="34" charset="0"/>
                <a:sym typeface="+mn-ea"/>
              </a:rPr>
              <a:t>Experience</a:t>
            </a:r>
            <a:r>
              <a:rPr lang="en-US" altLang="zh-TW" sz="2400" b="1" spc="-75" dirty="0">
                <a:solidFill>
                  <a:srgbClr val="000000"/>
                </a:solidFill>
                <a:cs typeface="Arial" panose="020B0604020202020204" pitchFamily="34" charset="0"/>
                <a:sym typeface="+mn-ea"/>
              </a:rPr>
              <a:t> </a:t>
            </a:r>
            <a:r>
              <a:rPr lang="en-US" altLang="zh-TW" sz="2400" b="1" dirty="0">
                <a:solidFill>
                  <a:srgbClr val="000000"/>
                </a:solidFill>
                <a:cs typeface="Arial" panose="020B0604020202020204" pitchFamily="34" charset="0"/>
                <a:sym typeface="+mn-ea"/>
              </a:rPr>
              <a:t>and</a:t>
            </a:r>
            <a:r>
              <a:rPr lang="en-US" altLang="zh-TW" sz="2400" b="1" spc="-80" dirty="0">
                <a:solidFill>
                  <a:srgbClr val="000000"/>
                </a:solidFill>
                <a:cs typeface="Arial" panose="020B0604020202020204" pitchFamily="34" charset="0"/>
                <a:sym typeface="+mn-ea"/>
              </a:rPr>
              <a:t> </a:t>
            </a:r>
            <a:r>
              <a:rPr lang="en-US" altLang="zh-TW" sz="2400" b="1" spc="-20" dirty="0">
                <a:solidFill>
                  <a:srgbClr val="000000"/>
                </a:solidFill>
                <a:cs typeface="Arial" panose="020B0604020202020204" pitchFamily="34" charset="0"/>
                <a:sym typeface="+mn-ea"/>
              </a:rPr>
              <a:t>Best </a:t>
            </a:r>
            <a:r>
              <a:rPr lang="en-US" altLang="zh-TW" sz="2400" b="1" spc="-10" dirty="0">
                <a:solidFill>
                  <a:srgbClr val="000000"/>
                </a:solidFill>
                <a:cs typeface="Arial" panose="020B0604020202020204" pitchFamily="34" charset="0"/>
                <a:sym typeface="+mn-ea"/>
              </a:rPr>
              <a:t>Practices</a:t>
            </a:r>
            <a:endParaRPr lang="en-US" altLang="zh-TW" sz="2000" b="1" spc="-10" dirty="0">
              <a:solidFill>
                <a:srgbClr val="000000"/>
              </a:solidFill>
              <a:cs typeface="Arial" panose="020B0604020202020204" pitchFamily="34" charset="0"/>
              <a:sym typeface="+mn-ea"/>
            </a:endParaRPr>
          </a:p>
          <a:p>
            <a:pPr marL="342900" indent="-342900" algn="just">
              <a:buFont typeface="Arial" panose="020B0604020202020204" pitchFamily="34" charset="0"/>
              <a:buChar char="•"/>
            </a:pPr>
            <a:endParaRPr lang="en-US" sz="2000">
              <a:solidFill>
                <a:schemeClr val="tx1">
                  <a:lumMod val="95000"/>
                  <a:lumOff val="5000"/>
                </a:schemeClr>
              </a:solidFill>
              <a:sym typeface="+mn-ea"/>
            </a:endParaRPr>
          </a:p>
          <a:p>
            <a:pPr marL="800100" lvl="1" indent="-342900" algn="just">
              <a:lnSpc>
                <a:spcPct val="120000"/>
              </a:lnSpc>
              <a:buFont typeface="Arial" panose="020B0604020202020204" pitchFamily="34" charset="0"/>
              <a:buChar char="•"/>
            </a:pPr>
            <a:r>
              <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main objective of the project is </a:t>
            </a:r>
            <a:r>
              <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to investigate strategies for increasing the market share of high-efficiency electric fans by examine current energy-saving technologies and share best practices to APEC members. </a:t>
            </a:r>
            <a:endPar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lnSpc>
                <a:spcPct val="120000"/>
              </a:lnSpc>
              <a:buFont typeface="Arial" panose="020B0604020202020204" pitchFamily="34" charset="0"/>
              <a:buChar char="•"/>
            </a:pPr>
            <a:r>
              <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One day workshop in 17 Nov. </a:t>
            </a: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800100" lvl="1" indent="-342900" algn="just">
              <a:lnSpc>
                <a:spcPct val="120000"/>
              </a:lnSpc>
              <a:buFont typeface="Arial" panose="020B0604020202020204" pitchFamily="34" charset="0"/>
              <a:buChar char="•"/>
            </a:pPr>
            <a:r>
              <a:rPr lang="en-US" altLang="zh-TW" sz="2000" b="1" dirty="0">
                <a:solidFill>
                  <a:srgbClr val="3333FF"/>
                </a:solidFill>
                <a:sym typeface="+mn-ea"/>
              </a:rPr>
              <a:t>38</a:t>
            </a:r>
            <a:r>
              <a:rPr lang="en-US" altLang="zh-TW" sz="2000" dirty="0">
                <a:sym typeface="+mn-ea"/>
              </a:rPr>
              <a:t> attendees from </a:t>
            </a:r>
            <a:r>
              <a:rPr lang="en-US" altLang="zh-TW" sz="2000" b="1" dirty="0">
                <a:solidFill>
                  <a:srgbClr val="3333FF"/>
                </a:solidFill>
                <a:sym typeface="+mn-ea"/>
              </a:rPr>
              <a:t>11+1</a:t>
            </a:r>
            <a:r>
              <a:rPr lang="en-US" altLang="zh-TW" sz="2000" dirty="0">
                <a:sym typeface="+mn-ea"/>
              </a:rPr>
              <a:t> economies and </a:t>
            </a:r>
            <a:r>
              <a:rPr lang="en-US" altLang="zh-TW" sz="2000" b="1" dirty="0">
                <a:solidFill>
                  <a:srgbClr val="3333FF"/>
                </a:solidFill>
                <a:sym typeface="+mn-ea"/>
              </a:rPr>
              <a:t>5</a:t>
            </a:r>
            <a:r>
              <a:rPr lang="en-US" altLang="zh-TW" sz="2000" dirty="0">
                <a:sym typeface="+mn-ea"/>
              </a:rPr>
              <a:t> APEC fora</a:t>
            </a:r>
            <a:endParaRPr lang="en-US" altLang="zh-TW" sz="2000" dirty="0">
              <a:sym typeface="+mn-ea"/>
            </a:endParaRPr>
          </a:p>
          <a:p>
            <a:pPr marL="800100" lvl="1" indent="-342900" algn="just">
              <a:lnSpc>
                <a:spcPct val="120000"/>
              </a:lnSpc>
              <a:buFont typeface="Arial" panose="020B0604020202020204" pitchFamily="34" charset="0"/>
              <a:buChar char="•"/>
            </a:pPr>
            <a:r>
              <a:rPr lang="en-US" altLang="zh-TW" sz="2000" b="1" dirty="0">
                <a:solidFill>
                  <a:srgbClr val="3333FF"/>
                </a:solidFill>
                <a:sym typeface="+mn-ea"/>
              </a:rPr>
              <a:t>8</a:t>
            </a:r>
            <a:r>
              <a:rPr lang="zh-TW" altLang="en-US" sz="2000" dirty="0">
                <a:sym typeface="+mn-ea"/>
              </a:rPr>
              <a:t> </a:t>
            </a:r>
            <a:r>
              <a:rPr lang="en-US" altLang="zh-TW" sz="2000" dirty="0">
                <a:sym typeface="+mn-ea"/>
              </a:rPr>
              <a:t>experts from </a:t>
            </a:r>
            <a:r>
              <a:rPr lang="en-US" altLang="zh-TW" sz="2000" b="1" dirty="0">
                <a:solidFill>
                  <a:srgbClr val="3333FF"/>
                </a:solidFill>
                <a:sym typeface="+mn-ea"/>
              </a:rPr>
              <a:t>4+1</a:t>
            </a:r>
            <a:r>
              <a:rPr lang="en-US" altLang="zh-TW" sz="2000" dirty="0">
                <a:sym typeface="+mn-ea"/>
              </a:rPr>
              <a:t> economies and </a:t>
            </a:r>
            <a:r>
              <a:rPr lang="en-US" altLang="zh-TW" sz="2000" b="1" dirty="0">
                <a:solidFill>
                  <a:srgbClr val="3333FF"/>
                </a:solidFill>
                <a:sym typeface="+mn-ea"/>
              </a:rPr>
              <a:t>2</a:t>
            </a:r>
            <a:r>
              <a:rPr lang="en-US" altLang="zh-TW" sz="2000" dirty="0">
                <a:sym typeface="+mn-ea"/>
              </a:rPr>
              <a:t> international Org</a:t>
            </a:r>
            <a:endParaRPr lang="en-US" altLang="zh-HK" sz="2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descr="ScreenShot_2025-11-19_170307_393"/>
          <p:cNvPicPr>
            <a:picLocks noChangeAspect="1"/>
          </p:cNvPicPr>
          <p:nvPr/>
        </p:nvPicPr>
        <p:blipFill>
          <a:blip r:embed="rId1"/>
          <a:stretch>
            <a:fillRect/>
          </a:stretch>
        </p:blipFill>
        <p:spPr>
          <a:xfrm>
            <a:off x="7916545" y="4458970"/>
            <a:ext cx="4275455" cy="23990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537210" y="1316355"/>
            <a:ext cx="10836275" cy="4826635"/>
          </a:xfrm>
          <a:prstGeom prst="rect">
            <a:avLst/>
          </a:prstGeom>
        </p:spPr>
        <p:txBody>
          <a:bodyPr vert="horz" wrap="square" lIns="0" tIns="0" rIns="0" bIns="0"/>
          <a:lstStyle/>
          <a:p>
            <a:pPr algn="l" rtl="0" eaLnBrk="0">
              <a:lnSpc>
                <a:spcPct val="95000"/>
              </a:lnSpc>
            </a:pPr>
            <a:endParaRPr lang="en-US" altLang="en-US" sz="1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95000"/>
              </a:lnSpc>
            </a:pPr>
            <a:r>
              <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rPr>
              <a:t>Project update</a:t>
            </a: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95000"/>
              </a:lnSpc>
            </a:pPr>
            <a:endParaRPr lang="en-US"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342900" indent="-342900" algn="just">
              <a:lnSpc>
                <a:spcPct val="95000"/>
              </a:lnSpc>
              <a:buFont typeface="Arial" panose="020B0604020202020204" pitchFamily="34" charset="0"/>
              <a:buChar char="•"/>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rPr>
              <a:t>EWG 205 2024A-Capacity Building Workshop for Energy Efficiency and Conservation Policy</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endParaRPr>
          </a:p>
          <a:p>
            <a:pPr marL="342900" indent="-342900" algn="just">
              <a:lnSpc>
                <a:spcPct val="95000"/>
              </a:lnSpc>
              <a:buFont typeface="Arial" panose="020B0604020202020204" pitchFamily="34" charset="0"/>
              <a:buChar char="•"/>
            </a:pP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endParaRPr>
          </a:p>
          <a:p>
            <a:pPr marL="342900" indent="-342900" algn="just">
              <a:lnSpc>
                <a:spcPct val="95000"/>
              </a:lnSpc>
              <a:buFont typeface="Arial" panose="020B0604020202020204" pitchFamily="34" charset="0"/>
              <a:buChar char="•"/>
            </a:pPr>
            <a:endParaRPr lang="en-US" sz="2000">
              <a:solidFill>
                <a:schemeClr val="tx1">
                  <a:lumMod val="95000"/>
                  <a:lumOff val="5000"/>
                </a:schemeClr>
              </a:solidFill>
              <a:sym typeface="+mn-ea"/>
            </a:endParaRPr>
          </a:p>
          <a:p>
            <a:pPr marL="800100" lvl="1" indent="-342900" algn="just">
              <a:lnSpc>
                <a:spcPct val="95000"/>
              </a:lnSpc>
              <a:buFont typeface="Arial" panose="020B0604020202020204" pitchFamily="34" charset="0"/>
              <a:buChar char="•"/>
            </a:pPr>
            <a:r>
              <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main objective of the project is to </a:t>
            </a:r>
            <a:r>
              <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support APEC members in capacity building for energy efficiency and conversation policies as they work towards the energy transition.</a:t>
            </a:r>
            <a:endPar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lnSpc>
                <a:spcPct val="95000"/>
              </a:lnSpc>
              <a:buFont typeface="Arial" panose="020B0604020202020204" pitchFamily="34" charset="0"/>
              <a:buChar char="•"/>
            </a:pP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lnSpc>
                <a:spcPct val="95000"/>
              </a:lnSpc>
              <a:buFont typeface="Arial" panose="020B0604020202020204" pitchFamily="34" charset="0"/>
              <a:buChar char="•"/>
            </a:pPr>
            <a:r>
              <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APERC share the workshop On 18 November. introduced the Workshop Highlights – MEPS Implementation, Challeges and Solutions. </a:t>
            </a: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lnSpc>
                <a:spcPct val="95000"/>
              </a:lnSpc>
              <a:buFont typeface="Arial" panose="020B0604020202020204" pitchFamily="34" charset="0"/>
              <a:buChar char="•"/>
            </a:pPr>
            <a:endParaRPr lang="en-US" altLang="zh-HK" sz="2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342900" indent="-342900" algn="just">
              <a:lnSpc>
                <a:spcPct val="95000"/>
              </a:lnSpc>
              <a:buFont typeface="Arial" panose="020B0604020202020204" pitchFamily="34" charset="0"/>
              <a:buChar char="•"/>
            </a:pPr>
            <a:endParaRPr lang="en-US" altLang="zh-HK" sz="2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algn="just"/>
            <a:endParaRPr lang="en-US" altLang="zh-HK" sz="2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微信截图_20250410101707"/>
          <p:cNvPicPr>
            <a:picLocks noChangeAspect="1"/>
          </p:cNvPicPr>
          <p:nvPr/>
        </p:nvPicPr>
        <p:blipFill>
          <a:blip r:embed="rId1"/>
          <a:stretch>
            <a:fillRect/>
          </a:stretch>
        </p:blipFill>
        <p:spPr>
          <a:xfrm>
            <a:off x="7915910" y="4437380"/>
            <a:ext cx="4276090" cy="242062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537210" y="1316355"/>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r>
              <a:rPr lang="en-US" sz="32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Project update</a:t>
            </a:r>
            <a:endParaRPr lang="en-US" sz="3200" b="1"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endParaRPr lang="en-US"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a:buFont typeface="Arial" panose="020B0604020202020204" pitchFamily="34" charset="0"/>
              <a:buChar char="•"/>
            </a:pPr>
            <a:r>
              <a:rPr lang="en-US" altLang="zh-CN" sz="2000" b="1" dirty="0">
                <a:solidFill>
                  <a:schemeClr val="tx1"/>
                </a:solidFill>
                <a:latin typeface="微软雅黑" panose="020B0503020204020204" charset="-122"/>
                <a:ea typeface="微软雅黑" panose="020B0503020204020204" charset="-122"/>
                <a:cs typeface="Arial" panose="020B0604020202020204" pitchFamily="34" charset="0"/>
              </a:rPr>
              <a:t>EWG 102 2024A – APEC Workshop on Promoting Energy Efficiency in the Manufacturing Sector</a:t>
            </a:r>
            <a:endParaRPr lang="en-US" altLang="zh-CN" sz="2000" b="1" dirty="0">
              <a:solidFill>
                <a:schemeClr val="tx1"/>
              </a:solidFill>
              <a:latin typeface="微软雅黑" panose="020B0503020204020204" charset="-122"/>
              <a:ea typeface="微软雅黑" panose="020B0503020204020204" charset="-122"/>
              <a:cs typeface="Arial" panose="020B0604020202020204" pitchFamily="34" charset="0"/>
            </a:endParaRPr>
          </a:p>
          <a:p>
            <a:pPr marL="342900" indent="-342900" algn="just">
              <a:buFont typeface="Arial" panose="020B0604020202020204" pitchFamily="34" charset="0"/>
              <a:buChar char="•"/>
            </a:pPr>
            <a:endParaRPr lang="en-US" sz="2000">
              <a:solidFill>
                <a:schemeClr val="tx1"/>
              </a:solidFill>
              <a:sym typeface="+mn-ea"/>
            </a:endParaRPr>
          </a:p>
          <a:p>
            <a:pPr marL="800100" lvl="1" indent="-342900" algn="just">
              <a:buFont typeface="Arial" panose="020B0604020202020204" pitchFamily="34" charset="0"/>
              <a:buChar char="•"/>
            </a:pPr>
            <a:r>
              <a:rPr lang="en-US" altLang="zh-CN" sz="1600" dirty="0">
                <a:solidFill>
                  <a:schemeClr val="tx1"/>
                </a:solidFill>
                <a:latin typeface="微软雅黑" panose="020B0503020204020204" charset="-122"/>
                <a:ea typeface="微软雅黑" panose="020B0503020204020204" charset="-122"/>
                <a:cs typeface="Arial" panose="020B0604020202020204" pitchFamily="34" charset="0"/>
                <a:sym typeface="+mn-ea"/>
              </a:rPr>
              <a:t>main objective of the project is to </a:t>
            </a:r>
            <a:r>
              <a:rPr lang="en-US" altLang="zh-CN" sz="16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a:rPr>
              <a:t>help economies and stakeholders to share information, experiences on promoting energy efficiency in manufacturing industry as well as to provide recommendations on enhancing energy efficiency in this industry</a:t>
            </a:r>
            <a:endParaRPr lang="en-US" altLang="zh-CN" sz="16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endParaRPr lang="en-US" altLang="zh-CN" sz="20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r>
              <a:rPr lang="en-US" altLang="zh-CN" sz="20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a:rPr>
              <a:t>Viet Nam shared the workshop of Promoting Energy Efficiency in the Manufacturing Sector On 19 and 20 June 2025. </a:t>
            </a:r>
            <a:endParaRPr lang="en-US" altLang="zh-CN" sz="20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endParaRPr lang="en-US" altLang="zh-HK" sz="20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342900" indent="-342900" algn="just">
              <a:buFont typeface="Arial" panose="020B0604020202020204" pitchFamily="34" charset="0"/>
              <a:buChar char="•"/>
            </a:pPr>
            <a:endParaRPr lang="en-US" altLang="zh-HK" sz="20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endParaRPr lang="en-US" altLang="zh-HK" sz="20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微信截图_20250410101707"/>
          <p:cNvPicPr>
            <a:picLocks noChangeAspect="1"/>
          </p:cNvPicPr>
          <p:nvPr/>
        </p:nvPicPr>
        <p:blipFill>
          <a:blip r:embed="rId1"/>
          <a:stretch>
            <a:fillRect/>
          </a:stretch>
        </p:blipFill>
        <p:spPr>
          <a:xfrm>
            <a:off x="7915910" y="4437380"/>
            <a:ext cx="4276090" cy="2420620"/>
          </a:xfrm>
          <a:prstGeom prst="rect">
            <a:avLst/>
          </a:prstGeom>
        </p:spPr>
      </p:pic>
      <p:pic>
        <p:nvPicPr>
          <p:cNvPr id="2" name="图片 1" descr="ScreenShot_2025-11-19_112417_856"/>
          <p:cNvPicPr>
            <a:picLocks noChangeAspect="1"/>
          </p:cNvPicPr>
          <p:nvPr/>
        </p:nvPicPr>
        <p:blipFill>
          <a:blip r:embed="rId2"/>
          <a:stretch>
            <a:fillRect/>
          </a:stretch>
        </p:blipFill>
        <p:spPr>
          <a:xfrm>
            <a:off x="7915275" y="4453890"/>
            <a:ext cx="4276725" cy="24041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537210" y="1316355"/>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r>
              <a:rPr lang="en-US" altLang="zh-CN"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sym typeface="+mn-ea"/>
              </a:rPr>
              <a:t>New Concept Note (Session 1, 2026)</a:t>
            </a: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endParaRPr lang="en-US"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342900" indent="-342900" algn="just">
              <a:buFont typeface="Arial" panose="020B0604020202020204" pitchFamily="34" charset="0"/>
              <a:buChar char="•"/>
            </a:pPr>
            <a:r>
              <a:rPr lang="en-US" altLang="zh-CN" sz="28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rPr>
              <a:t>Promoting the Deployment of High-Efficiency Low-Carbon Room Air Conditioners (RACs) in APEC Region</a:t>
            </a:r>
            <a:endParaRPr lang="en-US" altLang="zh-CN" sz="28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endParaRPr>
          </a:p>
          <a:p>
            <a:pPr marL="342900" indent="-342900" algn="just">
              <a:buFont typeface="Arial" panose="020B0604020202020204" pitchFamily="34" charset="0"/>
              <a:buChar char="•"/>
            </a:pP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800100" lvl="1" indent="-342900" algn="just">
              <a:buFont typeface="Arial" panose="020B0604020202020204" pitchFamily="34" charset="0"/>
              <a:buChar char="•"/>
            </a:pPr>
            <a:r>
              <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objective: Accelerate the deployment of high-efficiency, low-carbon RACs in the APEC region</a:t>
            </a:r>
            <a:endPar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800100" lvl="1" indent="-342900" algn="just">
              <a:buFont typeface="Arial" panose="020B0604020202020204" pitchFamily="34" charset="0"/>
              <a:buChar char="•"/>
            </a:pPr>
            <a:r>
              <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output: 1*Research Report, 2*workshops, 1*Guidebook</a:t>
            </a:r>
            <a:endPar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800100" lvl="1" indent="-342900" algn="just">
              <a:buFont typeface="Arial" panose="020B0604020202020204" pitchFamily="34" charset="0"/>
              <a:buChar char="•"/>
            </a:pPr>
            <a:endParaRPr lang="en-US" altLang="zh-HK"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800100" lvl="1" indent="-342900" algn="just">
              <a:buFont typeface="Arial" panose="020B0604020202020204" pitchFamily="34" charset="0"/>
              <a:buChar char="•"/>
            </a:pPr>
            <a:endParaRPr lang="en-US" altLang="zh-HK"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800100" lvl="1" indent="-342900" algn="just">
              <a:buFont typeface="Arial" panose="020B0604020202020204" pitchFamily="34" charset="0"/>
              <a:buChar char="•"/>
            </a:pPr>
            <a:r>
              <a:rPr lang="en-US" altLang="zh-HK"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China propose session 1, 2026</a:t>
            </a:r>
            <a:endParaRPr lang="en-US" altLang="zh-HK"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800100" lvl="1" indent="-342900" algn="just">
              <a:buFont typeface="Arial" panose="020B0604020202020204" pitchFamily="34" charset="0"/>
              <a:buChar char="•"/>
            </a:pPr>
            <a:r>
              <a:rPr lang="en-US" altLang="zh-HK"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5 consponsors support</a:t>
            </a:r>
            <a:endParaRPr lang="en-US" altLang="zh-HK"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descr="ScreenShot_2025-11-19_172751_522"/>
          <p:cNvPicPr>
            <a:picLocks noChangeAspect="1"/>
          </p:cNvPicPr>
          <p:nvPr/>
        </p:nvPicPr>
        <p:blipFill>
          <a:blip r:embed="rId1"/>
          <a:stretch>
            <a:fillRect/>
          </a:stretch>
        </p:blipFill>
        <p:spPr>
          <a:xfrm>
            <a:off x="7915910" y="4430395"/>
            <a:ext cx="4276090" cy="24276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4744887" y="2397697"/>
            <a:ext cx="2657399" cy="1371600"/>
          </a:xfrm>
        </p:spPr>
        <p:txBody>
          <a:bodyPr>
            <a:normAutofit/>
          </a:bodyPr>
          <a:lstStyle/>
          <a:p>
            <a:r>
              <a:rPr lang="en-US" altLang="zh-HK" sz="3200" b="1" dirty="0">
                <a:solidFill>
                  <a:schemeClr val="tx1">
                    <a:lumMod val="95000"/>
                    <a:lumOff val="5000"/>
                  </a:schemeClr>
                </a:solidFill>
                <a:latin typeface="Arial" panose="020B0604020202020204" pitchFamily="34" charset="0"/>
                <a:cs typeface="Arial" panose="020B0604020202020204" pitchFamily="34" charset="0"/>
              </a:rPr>
              <a:t>THANK YOU</a:t>
            </a:r>
            <a:endParaRPr lang="en-US" altLang="zh-HK" sz="3200" b="1"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221615" y="1359535"/>
            <a:ext cx="57816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endParaRPr>
          </a:p>
          <a:p>
            <a:pPr marL="12700" algn="l" rtl="0" eaLnBrk="0">
              <a:lnSpc>
                <a:spcPct val="81000"/>
              </a:lnSpc>
            </a:pPr>
            <a:endParaRPr lang="en-US" altLang="zh-CN"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sym typeface="+mn-ea"/>
            </a:endParaRPr>
          </a:p>
          <a:p>
            <a:pPr marL="12700" algn="l" rtl="0" eaLnBrk="0">
              <a:lnSpc>
                <a:spcPct val="81000"/>
              </a:lnSpc>
            </a:pPr>
            <a:endParaRPr lang="en-US" altLang="zh-CN"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sym typeface="+mn-ea"/>
            </a:endParaRPr>
          </a:p>
          <a:p>
            <a:pPr marL="12700" algn="l" rtl="0" eaLnBrk="0">
              <a:lnSpc>
                <a:spcPct val="81000"/>
              </a:lnSpc>
            </a:pP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Capacity Building Workshop on Energy Efficiency and Conservation Policy (CBWS/EECP)</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APEC Workshop on Policies, Standards, and Best Practices for Energy-Efficient Electric Fans (EWG_206_2024A)</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Off-grid Multi-Energy complementaryMicrogrid Solution: build sustainable and resilient energy systen(EWG 106 2025A)</a:t>
            </a:r>
            <a:endParaRPr lang="zh-CN" altLang="en-US"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1"/>
          <a:stretch>
            <a:fillRect/>
          </a:stretch>
        </p:blipFill>
        <p:spPr>
          <a:xfrm>
            <a:off x="6366510" y="2026920"/>
            <a:ext cx="5661660" cy="3770630"/>
          </a:xfrm>
          <a:prstGeom prst="rect">
            <a:avLst/>
          </a:prstGeom>
        </p:spPr>
      </p:pic>
      <p:sp>
        <p:nvSpPr>
          <p:cNvPr id="4" name="textbox 16"/>
          <p:cNvSpPr/>
          <p:nvPr/>
        </p:nvSpPr>
        <p:spPr>
          <a:xfrm>
            <a:off x="399415" y="1446530"/>
            <a:ext cx="7559040" cy="928370"/>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endParaRPr>
          </a:p>
          <a:p>
            <a:pPr marL="12700" algn="l" rtl="0" eaLnBrk="0">
              <a:lnSpc>
                <a:spcPct val="81000"/>
              </a:lnSpc>
            </a:pPr>
            <a:r>
              <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sym typeface="+mn-ea"/>
              </a:rPr>
              <a:t>EGEEC engagement in EWG activities</a:t>
            </a: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sym typeface="+mn-ea"/>
            </a:endParaRPr>
          </a:p>
          <a:p>
            <a:pPr marL="12700" algn="l" rtl="0" eaLnBrk="0">
              <a:lnSpc>
                <a:spcPct val="81000"/>
              </a:lnSpc>
            </a:pPr>
            <a:endParaRPr lang="zh-CN" altLang="en-US"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827405" y="1419860"/>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endParaRPr>
          </a:p>
          <a:p>
            <a:pPr marL="12700" algn="l" rtl="0" eaLnBrk="0">
              <a:lnSpc>
                <a:spcPct val="81000"/>
              </a:lnSpc>
            </a:pPr>
            <a:r>
              <a:rPr lang="en-US" altLang="zh-CN" sz="32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EGEEC65 and EGNERT63 joint meeting</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Date/Location: November 19-20, 2025 | Seoul, Republic of Korea</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Theme: "AI-Driven Energy Innovation"</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Participation: 11 Economies, 4 APEC Fora, 3 International Organizations (IEA, CLASP, EE Hub)</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descr="JSP05203 (reduced)"/>
          <p:cNvPicPr/>
          <p:nvPr/>
        </p:nvPicPr>
        <p:blipFill>
          <a:blip r:embed="rId1"/>
          <a:stretch>
            <a:fillRect/>
          </a:stretch>
        </p:blipFill>
        <p:spPr>
          <a:xfrm>
            <a:off x="1056640" y="4030345"/>
            <a:ext cx="4676775" cy="2630805"/>
          </a:xfrm>
          <a:prstGeom prst="rect">
            <a:avLst/>
          </a:prstGeom>
        </p:spPr>
      </p:pic>
      <p:pic>
        <p:nvPicPr>
          <p:cNvPr id="3" name="图片 2"/>
          <p:cNvPicPr/>
          <p:nvPr/>
        </p:nvPicPr>
        <p:blipFill>
          <a:blip r:embed="rId2"/>
          <a:stretch>
            <a:fillRect/>
          </a:stretch>
        </p:blipFill>
        <p:spPr>
          <a:xfrm>
            <a:off x="6030595" y="4030345"/>
            <a:ext cx="4676775" cy="26308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p:cNvSpPr/>
          <p:nvPr/>
        </p:nvSpPr>
        <p:spPr>
          <a:xfrm>
            <a:off x="827405" y="1419860"/>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endParaRPr>
          </a:p>
          <a:p>
            <a:pPr marL="12700" algn="l" rtl="0" eaLnBrk="0">
              <a:lnSpc>
                <a:spcPct val="81000"/>
              </a:lnSpc>
            </a:pPr>
            <a:r>
              <a:rPr lang="en-US" altLang="zh-CN" sz="32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EGEEC65 and EGNERT63 joint meeting</a:t>
            </a: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sym typeface="+mn-ea"/>
            </a:endParaRPr>
          </a:p>
          <a:p>
            <a:pPr marL="12700" algn="l" rtl="0" eaLnBrk="0">
              <a:lnSpc>
                <a:spcPct val="81000"/>
              </a:lnSpc>
            </a:pPr>
            <a:endParaRPr lang="en-US" sz="24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sym typeface="+mn-ea"/>
            </a:endParaRPr>
          </a:p>
          <a:p>
            <a:pPr marL="12700" algn="l" rtl="0" eaLnBrk="0">
              <a:lnSpc>
                <a:spcPct val="81000"/>
              </a:lnSpc>
            </a:pPr>
            <a:endParaRPr lang="en-US" sz="24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sym typeface="+mn-ea"/>
            </a:endParaRPr>
          </a:p>
          <a:p>
            <a:pPr marL="12700" algn="l" rtl="0" eaLnBrk="0">
              <a:lnSpc>
                <a:spcPct val="81000"/>
              </a:lnSpc>
            </a:pPr>
            <a:r>
              <a:rPr lang="en-US" sz="24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sym typeface="+mn-ea"/>
              </a:rPr>
              <a:t>Participating Economies and Organisations</a:t>
            </a:r>
            <a:endParaRPr lang="en-US" sz="24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endParaRPr>
          </a:p>
          <a:p>
            <a:pPr marL="12700" algn="l" rtl="0" eaLnBrk="0">
              <a:lnSpc>
                <a:spcPct val="81000"/>
              </a:lnSpc>
            </a:pP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Economies (9): </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   </a:t>
            </a:r>
            <a:r>
              <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 China, Hong Kong China, Japan ......</a:t>
            </a: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Cross-fora(3):</a:t>
            </a: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    EWG, EGEDA, APERC</a:t>
            </a: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Non-APEC Organisation (3): </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    </a:t>
            </a:r>
            <a:r>
              <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Collaborative Labeling and Appliance Standards Program (CLASP)</a:t>
            </a: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     Video (2): IEA, Energy Efficiency Hub (EE Hub)</a:t>
            </a: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827405" y="1419860"/>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endParaRPr>
          </a:p>
          <a:p>
            <a:pPr marL="12700" algn="l" rtl="0" eaLnBrk="0">
              <a:lnSpc>
                <a:spcPct val="81000"/>
              </a:lnSpc>
            </a:pPr>
            <a:r>
              <a:rPr lang="en-US" altLang="zh-CN" sz="32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EGEEC65 and EGNERT63 joint meeting</a:t>
            </a: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endParaRPr>
          </a:p>
          <a:p>
            <a:pPr marL="12700" algn="l" rtl="0" eaLnBrk="0">
              <a:lnSpc>
                <a:spcPct val="81000"/>
              </a:lnSpc>
            </a:pP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endParaRPr>
          </a:p>
          <a:p>
            <a:pPr marL="12700" algn="l" rtl="0" eaLnBrk="0">
              <a:lnSpc>
                <a:spcPct val="81000"/>
              </a:lnSpc>
            </a:pPr>
            <a:r>
              <a:rPr lang="en-US" sz="24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rPr>
              <a:t>Presentations</a:t>
            </a:r>
            <a:endParaRPr lang="en-US" sz="24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endParaRPr>
          </a:p>
          <a:p>
            <a:pPr marL="12700" algn="l" rtl="0" eaLnBrk="0">
              <a:lnSpc>
                <a:spcPct val="81000"/>
              </a:lnSpc>
            </a:pPr>
            <a:endParaRPr lang="en-US" altLang="en-US" sz="2000" dirty="0">
              <a:solidFill>
                <a:schemeClr val="tx1">
                  <a:lumMod val="95000"/>
                  <a:lumOff val="5000"/>
                </a:schemeClr>
              </a:solidFill>
              <a:latin typeface="微软雅黑" panose="020B0503020204020204" charset="-122"/>
              <a:ea typeface="微软雅黑" panose="020B0503020204020204" charset="-122"/>
            </a:endParaRPr>
          </a:p>
          <a:p>
            <a:pPr marL="457200" lvl="1" indent="0" algn="just">
              <a:buNone/>
            </a:pPr>
            <a:r>
              <a:rPr lang="en-US" altLang="zh-HK"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Cross-fora updates (4): </a:t>
            </a:r>
            <a:endParaRPr lang="en-US" altLang="zh-HK"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endParaRPr>
          </a:p>
          <a:p>
            <a:pPr marL="800100" lvl="1" indent="-342900" algn="just">
              <a:buClrTx/>
              <a:buSzTx/>
              <a:buFont typeface="Arial" panose="020B0604020202020204" pitchFamily="34" charset="0"/>
              <a:buChar char="•"/>
            </a:pPr>
            <a:r>
              <a:rPr lang="en-US" altLang="zh-TW" sz="2000" dirty="0">
                <a:solidFill>
                  <a:schemeClr val="tx1">
                    <a:lumMod val="95000"/>
                    <a:lumOff val="5000"/>
                  </a:schemeClr>
                </a:solidFill>
                <a:latin typeface="微软雅黑" panose="020B0503020204020204" charset="-122"/>
                <a:ea typeface="微软雅黑" panose="020B0503020204020204" charset="-122"/>
                <a:sym typeface="+mn-ea"/>
              </a:rPr>
              <a:t>APEC </a:t>
            </a:r>
            <a:r>
              <a:rPr lang="en-US" altLang="zh-CN" sz="2000" dirty="0">
                <a:solidFill>
                  <a:schemeClr val="tx1">
                    <a:lumMod val="95000"/>
                    <a:lumOff val="5000"/>
                  </a:schemeClr>
                </a:solidFill>
                <a:latin typeface="微软雅黑" panose="020B0503020204020204" charset="-122"/>
                <a:ea typeface="微软雅黑" panose="020B0503020204020204" charset="-122"/>
                <a:sym typeface="+mn-ea"/>
              </a:rPr>
              <a:t>Secretariat, </a:t>
            </a:r>
            <a:r>
              <a:rPr lang="en-US" altLang="zh-TW" sz="2000" dirty="0">
                <a:solidFill>
                  <a:schemeClr val="tx1">
                    <a:lumMod val="95000"/>
                    <a:lumOff val="5000"/>
                  </a:schemeClr>
                </a:solidFill>
                <a:latin typeface="微软雅黑" panose="020B0503020204020204" charset="-122"/>
                <a:ea typeface="微软雅黑" panose="020B0503020204020204" charset="-122"/>
                <a:sym typeface="+mn-ea"/>
              </a:rPr>
              <a:t>EWG, EGEDA, </a:t>
            </a:r>
            <a:r>
              <a:rPr lang="en-US" altLang="zh-CN" sz="2000" dirty="0">
                <a:solidFill>
                  <a:schemeClr val="tx1">
                    <a:lumMod val="95000"/>
                    <a:lumOff val="5000"/>
                  </a:schemeClr>
                </a:solidFill>
                <a:latin typeface="微软雅黑" panose="020B0503020204020204" charset="-122"/>
                <a:ea typeface="微软雅黑" panose="020B0503020204020204" charset="-122"/>
                <a:sym typeface="+mn-ea"/>
              </a:rPr>
              <a:t>EGCFE,</a:t>
            </a:r>
            <a:r>
              <a:rPr lang="en-US" altLang="zh-TW" sz="2000" dirty="0">
                <a:solidFill>
                  <a:schemeClr val="tx1">
                    <a:lumMod val="95000"/>
                    <a:lumOff val="5000"/>
                  </a:schemeClr>
                </a:solidFill>
                <a:latin typeface="微软雅黑" panose="020B0503020204020204" charset="-122"/>
                <a:ea typeface="微软雅黑" panose="020B0503020204020204" charset="-122"/>
                <a:sym typeface="+mn-ea"/>
              </a:rPr>
              <a:t> APERC</a:t>
            </a:r>
            <a:endParaRPr lang="en-US" altLang="zh-TW" sz="2000" dirty="0">
              <a:solidFill>
                <a:schemeClr val="tx1">
                  <a:lumMod val="95000"/>
                  <a:lumOff val="5000"/>
                </a:schemeClr>
              </a:solidFill>
              <a:latin typeface="微软雅黑" panose="020B0503020204020204" charset="-122"/>
              <a:ea typeface="微软雅黑" panose="020B0503020204020204" charset="-122"/>
              <a:sym typeface="+mn-ea"/>
            </a:endParaRPr>
          </a:p>
          <a:p>
            <a:pPr marL="457200" lvl="1" indent="0" algn="just">
              <a:buNone/>
            </a:pPr>
            <a:endParaRPr lang="en-US" altLang="zh-HK"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HK"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Invited presentations (4): </a:t>
            </a:r>
            <a:endParaRPr lang="en-US" altLang="zh-HK"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endParaRPr>
          </a:p>
          <a:p>
            <a:pPr marL="800100" lvl="1" indent="-342900" algn="just">
              <a:buFont typeface="Arial" panose="020B0604020202020204" pitchFamily="34" charset="0"/>
              <a:buChar char="•"/>
            </a:pPr>
            <a:r>
              <a:rPr lang="en-US" altLang="zh-TW" sz="2000" dirty="0">
                <a:solidFill>
                  <a:schemeClr val="tx1">
                    <a:lumMod val="95000"/>
                    <a:lumOff val="5000"/>
                  </a:schemeClr>
                </a:solidFill>
                <a:latin typeface="微软雅黑" panose="020B0503020204020204" charset="-122"/>
                <a:ea typeface="微软雅黑" panose="020B0503020204020204" charset="-122"/>
                <a:sym typeface="+mn-ea"/>
              </a:rPr>
              <a:t>Collaborative Labeling and Appliance Standards Program (CLASP) </a:t>
            </a:r>
            <a:endParaRPr lang="en-US" altLang="zh-TW" sz="2000" dirty="0">
              <a:solidFill>
                <a:schemeClr val="tx1">
                  <a:lumMod val="95000"/>
                  <a:lumOff val="5000"/>
                </a:schemeClr>
              </a:solidFill>
              <a:latin typeface="微软雅黑" panose="020B0503020204020204" charset="-122"/>
              <a:ea typeface="微软雅黑" panose="020B0503020204020204" charset="-122"/>
              <a:sym typeface="+mn-ea"/>
            </a:endParaRPr>
          </a:p>
          <a:p>
            <a:pPr marL="800100" lvl="1" indent="-342900" algn="just">
              <a:buFont typeface="Arial" panose="020B0604020202020204" pitchFamily="34" charset="0"/>
              <a:buChar char="•"/>
            </a:pPr>
            <a:r>
              <a:rPr lang="en-US" altLang="zh-TW"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Energy efficiecny Hub (EE Hub), IEA</a:t>
            </a:r>
            <a:endParaRPr lang="en-US" altLang="zh-HK"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800100" lvl="1" indent="-342900" algn="just">
              <a:buFont typeface="Arial" panose="020B0604020202020204" pitchFamily="34" charset="0"/>
              <a:buChar char="•"/>
            </a:pPr>
            <a:r>
              <a:rPr lang="en-US" altLang="zh-HK"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APERC</a:t>
            </a:r>
            <a:endParaRPr lang="en-US" altLang="zh-HK"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800100" lvl="1" indent="-342900" algn="just">
              <a:buFont typeface="Arial" panose="020B0604020202020204" pitchFamily="34" charset="0"/>
              <a:buChar char="•"/>
            </a:pPr>
            <a:endParaRPr lang="en-US" altLang="zh-HK"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endParaRPr>
          </a:p>
          <a:p>
            <a:pPr marL="838200" lvl="1" indent="-381000" algn="just"/>
            <a:r>
              <a:rPr lang="en-US" altLang="zh-HK"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Projects updates and Concept Note Presentations (2): </a:t>
            </a:r>
            <a:endParaRPr lang="en-US" altLang="zh-HK"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endParaRPr>
          </a:p>
          <a:p>
            <a:pPr marL="838200" lvl="1" indent="-381000" algn="just">
              <a:buFont typeface="Arial" panose="020B0604020202020204" pitchFamily="34" charset="0"/>
              <a:buChar char="•"/>
            </a:pPr>
            <a:endParaRPr lang="en-US" altLang="zh-HK"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838200" lvl="1" indent="-381000" algn="just">
              <a:buFont typeface="Arial" panose="020B0604020202020204" pitchFamily="34" charset="0"/>
              <a:buChar char="•"/>
            </a:pPr>
            <a:r>
              <a:rPr lang="en-US" altLang="zh-HK"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P</a:t>
            </a:r>
            <a:r>
              <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rojects updates </a:t>
            </a:r>
            <a:r>
              <a:rPr lang="en-GB"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a:t>
            </a:r>
            <a:r>
              <a:rPr lang="en-US" altLang="en-GB"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3</a:t>
            </a:r>
            <a:r>
              <a:rPr lang="en-GB"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a:t>
            </a:r>
            <a:r>
              <a:rPr lang="en-US" altLang="en-GB"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 </a:t>
            </a:r>
            <a:r>
              <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New concept note(1)</a:t>
            </a: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838200" lvl="1" indent="-381000" algn="just">
              <a:buFont typeface="Arial" panose="020B0604020202020204" pitchFamily="34" charset="0"/>
              <a:buChar char="•"/>
            </a:pPr>
            <a:endParaRPr lang="en-US" altLang="zh-CN" sz="16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827405" y="1419860"/>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endParaRPr>
          </a:p>
          <a:p>
            <a:pPr marL="12700" algn="l" rtl="0" eaLnBrk="0">
              <a:lnSpc>
                <a:spcPct val="81000"/>
              </a:lnSpc>
            </a:pPr>
            <a:r>
              <a:rPr lang="en-US" altLang="zh-CN"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rPr>
              <a:t>Strategic Engagement &amp; Collaborations</a:t>
            </a:r>
            <a:endParaRPr lang="en-US" altLang="zh-CN"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endParaRPr>
          </a:p>
          <a:p>
            <a:pPr marL="12700" algn="l" rtl="0" eaLnBrk="0">
              <a:lnSpc>
                <a:spcPct val="81000"/>
              </a:lnSpc>
            </a:pP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Arial" panose="020B0604020202020204"/>
            </a:endParaRPr>
          </a:p>
          <a:p>
            <a:pPr marL="12700" algn="l" rtl="0" eaLnBrk="0">
              <a:lnSpc>
                <a:spcPct val="81000"/>
              </a:lnSpc>
            </a:pPr>
            <a:endParaRPr lang="en-US" altLang="zh-CN" sz="16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IEA: share the Global energy efficiency trends and cooling demand growth.</a:t>
            </a: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CLASP: Appliance efficiency can bridge 20% of the Net Zero energy gap.</a:t>
            </a: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Energy Efficiency Hub (EE Hub): Updates on Digitalization and Buildings task groups.</a:t>
            </a: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Partnership Updates: CLASP officially accepted as a Guest Member; </a:t>
            </a: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a:p>
            <a:pPr marL="457200" lvl="1" indent="0" algn="just">
              <a:buNone/>
            </a:pPr>
            <a:r>
              <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                                     </a:t>
            </a:r>
            <a:r>
              <a:rPr lang="en-US" altLang="zh-CN" b="1" u="sng"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rPr>
              <a:t>EE Hub invited to apply for Guest Status.</a:t>
            </a:r>
            <a:endParaRPr lang="en-US" altLang="zh-CN" b="1" u="sng"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p:nvPr/>
        </p:nvSpPr>
        <p:spPr>
          <a:xfrm>
            <a:off x="789305" y="1295400"/>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r>
              <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rPr>
              <a:t>Presentation: CLASP</a:t>
            </a: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endParaRPr lang="en-US" altLang="en-GB"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342900" indent="-342900" algn="just">
              <a:buFont typeface="Arial" panose="020B0604020202020204" pitchFamily="34" charset="0"/>
              <a:buChar char="•"/>
            </a:pPr>
            <a:r>
              <a:rPr lang="en-US" altLang="en-GB"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CLASP </a:t>
            </a:r>
            <a:r>
              <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emphasizes that appliances and equipment account for 36% of global final energy consumption and are responsible for a significant portion of energy-related CO2 emissions. To achieve the doubling the global average annual rate of energy efficiency improvements by 2030. the report indicates that appliance energy efficiency can bridge 20% of the energy gap required to reach Net Zero emissions.</a:t>
            </a:r>
            <a:endPar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342900" indent="-342900" algn="just">
              <a:buFont typeface="Arial" panose="020B0604020202020204" pitchFamily="34" charset="0"/>
              <a:buChar char="•"/>
            </a:pPr>
            <a:endParaRPr lang="en-US" altLang="en-GB"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0" indent="0" algn="just">
              <a:spcBef>
                <a:spcPts val="600"/>
              </a:spcBef>
              <a:spcAft>
                <a:spcPts val="600"/>
              </a:spcAft>
              <a:buNone/>
            </a:pPr>
            <a:r>
              <a:rPr lang="en-GB" altLang="zh-TW"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EGEEC Members are encouraged to explore cooperation opportunities with CLASP on improving energy efficiency of appliances and equipment  and reduce emissions through knowledge sharing and APEC Project collaboration.</a:t>
            </a:r>
            <a:endParaRPr lang="en-GB" altLang="zh-TW"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pic>
        <p:nvPicPr>
          <p:cNvPr id="4" name="图片 3" descr="微信截图_20250409174127"/>
          <p:cNvPicPr>
            <a:picLocks noChangeAspect="1"/>
          </p:cNvPicPr>
          <p:nvPr/>
        </p:nvPicPr>
        <p:blipFill>
          <a:blip r:embed="rId1"/>
          <a:stretch>
            <a:fillRect/>
          </a:stretch>
        </p:blipFill>
        <p:spPr>
          <a:xfrm>
            <a:off x="7493000" y="4862195"/>
            <a:ext cx="3531870" cy="1995805"/>
          </a:xfrm>
          <a:prstGeom prst="rect">
            <a:avLst/>
          </a:prstGeom>
        </p:spPr>
      </p:pic>
      <p:pic>
        <p:nvPicPr>
          <p:cNvPr id="2" name="图片 1" descr="ScreenShot_2025-11-18_192622_358"/>
          <p:cNvPicPr>
            <a:picLocks noChangeAspect="1"/>
          </p:cNvPicPr>
          <p:nvPr/>
        </p:nvPicPr>
        <p:blipFill>
          <a:blip r:embed="rId2"/>
          <a:stretch>
            <a:fillRect/>
          </a:stretch>
        </p:blipFill>
        <p:spPr>
          <a:xfrm>
            <a:off x="7492365" y="4881880"/>
            <a:ext cx="3532505" cy="196913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809230" y="4437380"/>
            <a:ext cx="4382770" cy="2462530"/>
          </a:xfrm>
          <a:prstGeom prst="rect">
            <a:avLst/>
          </a:prstGeom>
        </p:spPr>
      </p:pic>
      <p:sp>
        <p:nvSpPr>
          <p:cNvPr id="16" name="textbox 16"/>
          <p:cNvSpPr/>
          <p:nvPr/>
        </p:nvSpPr>
        <p:spPr>
          <a:xfrm>
            <a:off x="537210" y="1316355"/>
            <a:ext cx="10836275" cy="4826635"/>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r>
              <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sym typeface="+mn-ea"/>
              </a:rPr>
              <a:t>Presentation</a:t>
            </a:r>
            <a:r>
              <a:rPr lang="zh-CN" alt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sym typeface="+mn-ea"/>
              </a:rPr>
              <a:t> APERC</a:t>
            </a:r>
            <a:endPar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endParaRPr lang="en-US"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342900" indent="-342900" algn="just">
              <a:buFont typeface="Arial" panose="020B0604020202020204" pitchFamily="34" charset="0"/>
              <a:buChar char="•"/>
            </a:pPr>
            <a:r>
              <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rPr>
              <a:t>Preview of the 9th APEC Energy Outlook on Data Centre Electricity Demand</a:t>
            </a:r>
            <a:endParaRPr lang="en-US" altLang="zh-CN" sz="2000"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endParaRPr>
          </a:p>
          <a:p>
            <a:pPr marL="342900" indent="-342900" algn="just">
              <a:buFont typeface="Arial" panose="020B0604020202020204" pitchFamily="34" charset="0"/>
              <a:buChar char="•"/>
            </a:pPr>
            <a:endParaRPr lang="en-US" sz="2000">
              <a:solidFill>
                <a:schemeClr val="tx1">
                  <a:lumMod val="95000"/>
                  <a:lumOff val="5000"/>
                </a:schemeClr>
              </a:solidFill>
              <a:sym typeface="+mn-ea"/>
            </a:endParaRPr>
          </a:p>
          <a:p>
            <a:pPr marL="800100" lvl="1" indent="-342900" algn="just">
              <a:buFont typeface="Arial" panose="020B0604020202020204" pitchFamily="34" charset="0"/>
              <a:buChar char="•"/>
            </a:pPr>
            <a:r>
              <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Data centres are essential to powering the digital economy</a:t>
            </a:r>
            <a:endPar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800100" lvl="1" indent="-342900" algn="just">
              <a:buFont typeface="Arial" panose="020B0604020202020204" pitchFamily="34" charset="0"/>
              <a:buChar char="•"/>
            </a:pPr>
            <a:r>
              <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Strong growth in electricity consumption in APEC economy</a:t>
            </a:r>
            <a:endPar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800100" lvl="1" indent="-342900" algn="just">
              <a:buFont typeface="Arial" panose="020B0604020202020204" pitchFamily="34" charset="0"/>
              <a:buChar char="•"/>
            </a:pPr>
            <a:r>
              <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Data centres drive significant electricity demand growth in most APEC subregions</a:t>
            </a:r>
            <a:endPar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800100" lvl="1" indent="-342900" algn="just">
              <a:buFont typeface="Arial" panose="020B0604020202020204" pitchFamily="34" charset="0"/>
              <a:buChar char="•"/>
            </a:pPr>
            <a:r>
              <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Data centre energy demand varies across economies </a:t>
            </a:r>
            <a:endParaRPr lang="en-US" altLang="zh-CN" sz="16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endParaRPr lang="en-US" altLang="zh-CN" sz="2000"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r>
              <a:rPr lang="en-US" altLang="zh-CN"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Opportunities: Data centres and AI expansion driving economic and energy innovation.</a:t>
            </a:r>
            <a:endParaRPr lang="en-US" altLang="zh-CN"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r>
              <a:rPr lang="en-US" altLang="zh-CN"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rPr>
              <a:t>Challenges: Uncertainties remain in long-term energy Planning</a:t>
            </a:r>
            <a:endParaRPr lang="en-US" altLang="zh-CN"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endParaRPr lang="en-US" altLang="zh-CN" b="1" dirty="0">
              <a:solidFill>
                <a:schemeClr val="tx1">
                  <a:lumMod val="95000"/>
                  <a:lumOff val="5000"/>
                </a:schemeClr>
              </a:solidFill>
              <a:latin typeface="微软雅黑" panose="020B0503020204020204" charset="-122"/>
              <a:ea typeface="微软雅黑" panose="020B0503020204020204" charset="-122"/>
              <a:cs typeface="Arial" panose="020B0604020202020204" pitchFamily="34" charset="0"/>
              <a:sym typeface="Arial" panose="020B0604020202020204"/>
            </a:endParaRPr>
          </a:p>
          <a:p>
            <a:pPr marL="342900" indent="-342900" algn="just">
              <a:buFont typeface="Arial" panose="020B0604020202020204" pitchFamily="34" charset="0"/>
              <a:buChar char="•"/>
            </a:pPr>
            <a:r>
              <a:rPr lang="en-US" altLang="zh-CN"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Economies may prioritize fast and reliable power to secure competitiveness, even as they face sustainability and system-reliability challenges.</a:t>
            </a:r>
            <a:endParaRPr lang="en-US" altLang="zh-CN"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342900" indent="-342900" algn="just">
              <a:buFont typeface="Arial" panose="020B0604020202020204" pitchFamily="34" charset="0"/>
              <a:buChar char="•"/>
            </a:pPr>
            <a:r>
              <a:rPr lang="en-US" altLang="zh-CN"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Collaboration among governments and industry is essential to manage grid bottlenecks, scale clean energy, and secure sustainable data centre growth</a:t>
            </a:r>
            <a:endParaRPr lang="en-US" altLang="zh-CN"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342900" indent="-342900" algn="just">
              <a:buFont typeface="Arial" panose="020B0604020202020204" pitchFamily="34" charset="0"/>
              <a:buChar char="•"/>
            </a:pPr>
            <a:endParaRPr lang="en-US" altLang="zh-HK" sz="2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algn="just"/>
            <a:endParaRPr lang="en-US" altLang="zh-HK" sz="2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6"/>
          <p:cNvSpPr/>
          <p:nvPr/>
        </p:nvSpPr>
        <p:spPr>
          <a:xfrm>
            <a:off x="537210" y="1433195"/>
            <a:ext cx="9125585" cy="891540"/>
          </a:xfrm>
          <a:prstGeom prst="rect">
            <a:avLst/>
          </a:prstGeom>
        </p:spPr>
        <p:txBody>
          <a:bodyPr vert="horz" wrap="square" lIns="0" tIns="0" rIns="0" bIns="0"/>
          <a:lstStyle/>
          <a:p>
            <a:pPr algn="l" rtl="0" eaLnBrk="0">
              <a:lnSpc>
                <a:spcPct val="75000"/>
              </a:lnSpc>
            </a:pPr>
            <a:endParaRPr lang="en-US" altLang="en-US" sz="1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81000"/>
              </a:lnSpc>
            </a:pPr>
            <a:r>
              <a:rPr lang="en-US"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rPr>
              <a:t>Presentation IEA </a:t>
            </a:r>
            <a:endParaRPr lang="en-US" altLang="zh-TW" sz="3200" b="1" kern="0" spc="-20" dirty="0">
              <a:solidFill>
                <a:schemeClr val="tx1">
                  <a:lumMod val="95000"/>
                  <a:lumOff val="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descr="ScreenShot_2025-11-19_141859_663"/>
          <p:cNvPicPr>
            <a:picLocks noChangeAspect="1"/>
          </p:cNvPicPr>
          <p:nvPr/>
        </p:nvPicPr>
        <p:blipFill>
          <a:blip r:embed="rId1"/>
          <a:stretch>
            <a:fillRect/>
          </a:stretch>
        </p:blipFill>
        <p:spPr>
          <a:xfrm>
            <a:off x="8081645" y="1297940"/>
            <a:ext cx="4067175" cy="2410460"/>
          </a:xfrm>
          <a:prstGeom prst="rect">
            <a:avLst/>
          </a:prstGeom>
        </p:spPr>
      </p:pic>
      <p:pic>
        <p:nvPicPr>
          <p:cNvPr id="8" name="图片 7" descr="ScreenShot_2025-11-19_141922_573"/>
          <p:cNvPicPr>
            <a:picLocks noChangeAspect="1"/>
          </p:cNvPicPr>
          <p:nvPr/>
        </p:nvPicPr>
        <p:blipFill>
          <a:blip r:embed="rId2"/>
          <a:stretch>
            <a:fillRect/>
          </a:stretch>
        </p:blipFill>
        <p:spPr>
          <a:xfrm>
            <a:off x="8081645" y="3708400"/>
            <a:ext cx="4067175" cy="2410460"/>
          </a:xfrm>
          <a:prstGeom prst="rect">
            <a:avLst/>
          </a:prstGeom>
        </p:spPr>
      </p:pic>
      <p:graphicFrame>
        <p:nvGraphicFramePr>
          <p:cNvPr id="9" name="表格 8"/>
          <p:cNvGraphicFramePr/>
          <p:nvPr>
            <p:custDataLst>
              <p:tags r:id="rId3"/>
            </p:custDataLst>
          </p:nvPr>
        </p:nvGraphicFramePr>
        <p:xfrm>
          <a:off x="259080" y="2200275"/>
          <a:ext cx="7146925" cy="3858260"/>
        </p:xfrm>
        <a:graphic>
          <a:graphicData uri="http://schemas.openxmlformats.org/drawingml/2006/table">
            <a:tbl>
              <a:tblPr/>
              <a:tblGrid>
                <a:gridCol w="1223645"/>
                <a:gridCol w="1989455"/>
                <a:gridCol w="3933825"/>
              </a:tblGrid>
              <a:tr h="177165">
                <a:tc>
                  <a:txBody>
                    <a:bodyPr/>
                    <a:p>
                      <a:pPr marL="0" indent="0" algn="l">
                        <a:lnSpc>
                          <a:spcPct val="120000"/>
                        </a:lnSpc>
                        <a:spcBef>
                          <a:spcPct val="0"/>
                        </a:spcBef>
                        <a:spcAft>
                          <a:spcPct val="0"/>
                        </a:spcAft>
                      </a:pPr>
                      <a:r>
                        <a:rPr lang="en-US" altLang="zh-CN" sz="900" b="1" spc="60">
                          <a:solidFill>
                            <a:srgbClr val="1B1C1D"/>
                          </a:solidFill>
                          <a:latin typeface="Calibri" panose="020F0502020204030204" charset="0"/>
                          <a:ea typeface="Arial" panose="020B0604020202020204" pitchFamily="34" charset="0"/>
                          <a:cs typeface="Arial" panose="020B0604020202020204" pitchFamily="34" charset="0"/>
                        </a:rPr>
                        <a:t>Category</a:t>
                      </a:r>
                      <a:endParaRPr lang="en-US" altLang="zh-CN" sz="900" b="1" spc="60">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a:lnSpc>
                          <a:spcPct val="120000"/>
                        </a:lnSpc>
                        <a:spcBef>
                          <a:spcPct val="0"/>
                        </a:spcBef>
                        <a:spcAft>
                          <a:spcPct val="0"/>
                        </a:spcAft>
                      </a:pPr>
                      <a:r>
                        <a:rPr lang="en-US" altLang="zh-CN" sz="900" b="1" spc="60">
                          <a:solidFill>
                            <a:srgbClr val="1B1C1D"/>
                          </a:solidFill>
                          <a:latin typeface="Calibri" panose="020F0502020204030204" charset="0"/>
                          <a:ea typeface="Arial" panose="020B0604020202020204" pitchFamily="34" charset="0"/>
                          <a:cs typeface="Arial" panose="020B0604020202020204" pitchFamily="34" charset="0"/>
                        </a:rPr>
                        <a:t>Key Insights</a:t>
                      </a:r>
                      <a:endParaRPr lang="en-US" altLang="zh-CN" sz="900" b="1" spc="60">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a:lnSpc>
                          <a:spcPct val="120000"/>
                        </a:lnSpc>
                        <a:spcBef>
                          <a:spcPct val="0"/>
                        </a:spcBef>
                        <a:spcAft>
                          <a:spcPct val="0"/>
                        </a:spcAft>
                      </a:pPr>
                      <a:r>
                        <a:rPr lang="en-US" altLang="zh-CN" sz="900" b="1" spc="60">
                          <a:solidFill>
                            <a:srgbClr val="1B1C1D"/>
                          </a:solidFill>
                          <a:latin typeface="Calibri" panose="020F0502020204030204" charset="0"/>
                          <a:ea typeface="Arial" panose="020B0604020202020204" pitchFamily="34" charset="0"/>
                          <a:cs typeface="Arial" panose="020B0604020202020204" pitchFamily="34" charset="0"/>
                        </a:rPr>
                        <a:t>2025 Progress &amp; Policy Action</a:t>
                      </a:r>
                      <a:endParaRPr lang="en-US" altLang="zh-CN" sz="900" b="1" spc="60">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512445">
                <a:tc>
                  <a:txBody>
                    <a:bodyPr/>
                    <a:p>
                      <a:pPr marL="0" indent="0" algn="l">
                        <a:lnSpc>
                          <a:spcPct val="120000"/>
                        </a:lnSpc>
                        <a:spcBef>
                          <a:spcPct val="0"/>
                        </a:spcBef>
                        <a:spcAft>
                          <a:spcPct val="0"/>
                        </a:spcAft>
                      </a:pP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COP28 Target</a:t>
                      </a:r>
                      <a:endParaRPr lang="en-US" altLang="zh-CN" sz="900" b="1">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a:lnSpc>
                          <a:spcPct val="120000"/>
                        </a:lnSpc>
                        <a:spcBef>
                          <a:spcPct val="0"/>
                        </a:spcBef>
                        <a:spcAft>
                          <a:spcPct val="0"/>
                        </a:spcAft>
                      </a:pP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Goal:</a:t>
                      </a: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 Double the average annual energy efficiency improvement rate to </a:t>
                      </a: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4%</a:t>
                      </a: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 by 2030.</a:t>
                      </a:r>
                      <a:endParaRPr lang="en-US" altLang="zh-CN" sz="900" b="1">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a:lnSpc>
                          <a:spcPct val="120000"/>
                        </a:lnSpc>
                        <a:spcBef>
                          <a:spcPct val="0"/>
                        </a:spcBef>
                        <a:spcAft>
                          <a:spcPct val="0"/>
                        </a:spcAft>
                      </a:pP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Urgent Need:</a:t>
                      </a: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 Global efforts must accelerate, or the target will be missed.</a:t>
                      </a:r>
                      <a:endParaRPr lang="en-US" altLang="zh-CN" sz="900" b="1">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1492885">
                <a:tc>
                  <a:txBody>
                    <a:bodyPr/>
                    <a:p>
                      <a:pPr marL="0" indent="0" algn="l">
                        <a:lnSpc>
                          <a:spcPct val="120000"/>
                        </a:lnSpc>
                        <a:spcBef>
                          <a:spcPct val="0"/>
                        </a:spcBef>
                        <a:spcAft>
                          <a:spcPct val="0"/>
                        </a:spcAft>
                      </a:pP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Global Status (2019-2025)</a:t>
                      </a:r>
                      <a:endParaRPr lang="en-US" altLang="zh-CN" sz="900" b="1">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a:lnSpc>
                          <a:spcPct val="120000"/>
                        </a:lnSpc>
                        <a:spcBef>
                          <a:spcPct val="0"/>
                        </a:spcBef>
                        <a:spcAft>
                          <a:spcPct val="0"/>
                        </a:spcAft>
                      </a:pP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Progress Stalled:</a:t>
                      </a: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 The average annual rate of primary energy intensity improvement is only </a:t>
                      </a: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1.3%</a:t>
                      </a: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 </a:t>
                      </a: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far below</a:t>
                      </a: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 the 4% target.</a:t>
                      </a:r>
                      <a:endParaRPr lang="en-US" altLang="zh-CN" sz="900" b="1">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a:lnSpc>
                          <a:spcPct val="120000"/>
                        </a:lnSpc>
                        <a:spcBef>
                          <a:spcPct val="0"/>
                        </a:spcBef>
                        <a:spcAft>
                          <a:spcPct val="0"/>
                        </a:spcAft>
                      </a:pP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Impediments:</a:t>
                      </a:r>
                      <a:br>
                        <a:rPr lang="en-US" altLang="zh-CN" sz="900">
                          <a:solidFill>
                            <a:srgbClr val="1B1C1D"/>
                          </a:solidFill>
                          <a:latin typeface="Calibri" panose="020F0502020204030204" charset="0"/>
                          <a:ea typeface="Arial" panose="020B0604020202020204" pitchFamily="34" charset="0"/>
                          <a:cs typeface="Arial" panose="020B0604020202020204" pitchFamily="34" charset="0"/>
                        </a:rPr>
                      </a:br>
                      <a:endParaRPr lang="en-US" altLang="zh-CN" sz="900">
                        <a:solidFill>
                          <a:srgbClr val="1B1C1D"/>
                        </a:solidFill>
                        <a:latin typeface="Calibri" panose="020F0502020204030204" charset="0"/>
                        <a:ea typeface="Arial" panose="020B0604020202020204" pitchFamily="34" charset="0"/>
                        <a:cs typeface="Arial" panose="020B0604020202020204" pitchFamily="34" charset="0"/>
                      </a:endParaRPr>
                    </a:p>
                    <a:p>
                      <a:pPr marL="0" indent="0" algn="l">
                        <a:lnSpc>
                          <a:spcPct val="120000"/>
                        </a:lnSpc>
                        <a:spcBef>
                          <a:spcPct val="0"/>
                        </a:spcBef>
                        <a:spcAft>
                          <a:spcPct val="0"/>
                        </a:spcAft>
                      </a:pP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1. Soaring industrial demand. </a:t>
                      </a:r>
                      <a:br>
                        <a:rPr lang="en-US" altLang="zh-CN" sz="900">
                          <a:solidFill>
                            <a:srgbClr val="1B1C1D"/>
                          </a:solidFill>
                          <a:latin typeface="Calibri" panose="020F0502020204030204" charset="0"/>
                          <a:ea typeface="Arial" panose="020B0604020202020204" pitchFamily="34" charset="0"/>
                          <a:cs typeface="Arial" panose="020B0604020202020204" pitchFamily="34" charset="0"/>
                        </a:rPr>
                      </a:br>
                      <a:endParaRPr lang="en-US" altLang="zh-CN" sz="900">
                        <a:solidFill>
                          <a:srgbClr val="1B1C1D"/>
                        </a:solidFill>
                        <a:latin typeface="Calibri" panose="020F0502020204030204" charset="0"/>
                        <a:ea typeface="Arial" panose="020B0604020202020204" pitchFamily="34" charset="0"/>
                        <a:cs typeface="Arial" panose="020B0604020202020204" pitchFamily="34" charset="0"/>
                      </a:endParaRPr>
                    </a:p>
                    <a:p>
                      <a:pPr marL="0" indent="0" algn="l">
                        <a:lnSpc>
                          <a:spcPct val="120000"/>
                        </a:lnSpc>
                        <a:spcBef>
                          <a:spcPct val="0"/>
                        </a:spcBef>
                        <a:spcAft>
                          <a:spcPct val="0"/>
                        </a:spcAft>
                      </a:pP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2. Energy efficiency standards lagging behind technology. </a:t>
                      </a:r>
                      <a:br>
                        <a:rPr lang="en-US" altLang="zh-CN" sz="900">
                          <a:solidFill>
                            <a:srgbClr val="1B1C1D"/>
                          </a:solidFill>
                          <a:latin typeface="Calibri" panose="020F0502020204030204" charset="0"/>
                          <a:ea typeface="Arial" panose="020B0604020202020204" pitchFamily="34" charset="0"/>
                          <a:cs typeface="Arial" panose="020B0604020202020204" pitchFamily="34" charset="0"/>
                        </a:rPr>
                      </a:br>
                      <a:endParaRPr lang="en-US" altLang="zh-CN" sz="900">
                        <a:solidFill>
                          <a:srgbClr val="1B1C1D"/>
                        </a:solidFill>
                        <a:latin typeface="Calibri" panose="020F0502020204030204" charset="0"/>
                        <a:ea typeface="Arial" panose="020B0604020202020204" pitchFamily="34" charset="0"/>
                        <a:cs typeface="Arial" panose="020B0604020202020204" pitchFamily="34" charset="0"/>
                      </a:endParaRPr>
                    </a:p>
                    <a:p>
                      <a:pPr marL="0" indent="0" algn="l">
                        <a:lnSpc>
                          <a:spcPct val="120000"/>
                        </a:lnSpc>
                        <a:spcBef>
                          <a:spcPct val="0"/>
                        </a:spcBef>
                        <a:spcAft>
                          <a:spcPct val="0"/>
                        </a:spcAft>
                      </a:pP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3. Electricity demand outpacing renewables supply. </a:t>
                      </a:r>
                      <a:br>
                        <a:rPr lang="en-US" altLang="zh-CN" sz="900">
                          <a:solidFill>
                            <a:srgbClr val="1B1C1D"/>
                          </a:solidFill>
                          <a:latin typeface="Calibri" panose="020F0502020204030204" charset="0"/>
                          <a:ea typeface="Arial" panose="020B0604020202020204" pitchFamily="34" charset="0"/>
                          <a:cs typeface="Arial" panose="020B0604020202020204" pitchFamily="34" charset="0"/>
                        </a:rPr>
                      </a:br>
                      <a:endParaRPr lang="en-US" altLang="zh-CN" sz="900">
                        <a:solidFill>
                          <a:srgbClr val="1B1C1D"/>
                        </a:solidFill>
                        <a:latin typeface="Calibri" panose="020F0502020204030204" charset="0"/>
                        <a:ea typeface="Arial" panose="020B0604020202020204" pitchFamily="34" charset="0"/>
                        <a:cs typeface="Arial" panose="020B0604020202020204" pitchFamily="34" charset="0"/>
                      </a:endParaRPr>
                    </a:p>
                    <a:p>
                      <a:pPr marL="0" indent="0" algn="l">
                        <a:lnSpc>
                          <a:spcPct val="120000"/>
                        </a:lnSpc>
                        <a:spcBef>
                          <a:spcPct val="0"/>
                        </a:spcBef>
                        <a:spcAft>
                          <a:spcPct val="0"/>
                        </a:spcAft>
                      </a:pP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4. Surge in cooling demand (ACs).</a:t>
                      </a:r>
                      <a:endParaRPr lang="en-US" altLang="zh-CN" sz="900" b="1">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511810">
                <a:tc>
                  <a:txBody>
                    <a:bodyPr/>
                    <a:p>
                      <a:pPr marL="0" indent="0" algn="l">
                        <a:lnSpc>
                          <a:spcPct val="120000"/>
                        </a:lnSpc>
                        <a:spcBef>
                          <a:spcPct val="0"/>
                        </a:spcBef>
                        <a:spcAft>
                          <a:spcPct val="0"/>
                        </a:spcAft>
                      </a:pP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2025 Highlights</a:t>
                      </a:r>
                      <a:endParaRPr lang="en-US" altLang="zh-CN" sz="900" b="1">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a:lnSpc>
                          <a:spcPct val="120000"/>
                        </a:lnSpc>
                        <a:spcBef>
                          <a:spcPct val="0"/>
                        </a:spcBef>
                        <a:spcAft>
                          <a:spcPct val="0"/>
                        </a:spcAft>
                      </a:pP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Uptick Expected:</a:t>
                      </a: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 The estimated improvement rate for 2025 is </a:t>
                      </a: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1.8%</a:t>
                      </a: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 (up from 1% in 2024).</a:t>
                      </a:r>
                      <a:endParaRPr lang="en-US" altLang="zh-CN" sz="900" b="1">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a:lnSpc>
                          <a:spcPct val="120000"/>
                        </a:lnSpc>
                        <a:spcBef>
                          <a:spcPct val="0"/>
                        </a:spcBef>
                        <a:spcAft>
                          <a:spcPct val="0"/>
                        </a:spcAft>
                      </a:pPr>
                      <a:r>
                        <a:rPr lang="en-US" altLang="zh-CN" sz="900" b="1">
                          <a:solidFill>
                            <a:srgbClr val="1B1C1D"/>
                          </a:solidFill>
                          <a:latin typeface="Calibri" panose="020F0502020204030204" charset="0"/>
                          <a:ea typeface="Arial" panose="020B0604020202020204" pitchFamily="34" charset="0"/>
                          <a:cs typeface="Arial" panose="020B0604020202020204" pitchFamily="34" charset="0"/>
                        </a:rPr>
                        <a:t>Policy Acceleration:</a:t>
                      </a:r>
                      <a:r>
                        <a:rPr lang="en-US" altLang="zh-CN" sz="900">
                          <a:solidFill>
                            <a:srgbClr val="1B1C1D"/>
                          </a:solidFill>
                          <a:latin typeface="Calibri" panose="020F0502020204030204" charset="0"/>
                          <a:ea typeface="Arial" panose="020B0604020202020204" pitchFamily="34" charset="0"/>
                          <a:cs typeface="Arial" panose="020B0604020202020204" pitchFamily="34" charset="0"/>
                        </a:rPr>
                        <a:t> Economies covering over 85% of global energy demand implemented new efficiency policies.</a:t>
                      </a:r>
                      <a:endParaRPr lang="en-US" altLang="zh-CN" sz="900" b="1">
                        <a:solidFill>
                          <a:srgbClr val="1B1C1D"/>
                        </a:solidFill>
                        <a:latin typeface="Calibri" panose="020F0502020204030204" charset="0"/>
                        <a:ea typeface="Arial" panose="020B0604020202020204" pitchFamily="34" charset="0"/>
                        <a:cs typeface="Arial" panose="020B0604020202020204" pitchFamily="34" charset="0"/>
                      </a:endParaRPr>
                    </a:p>
                  </a:txBody>
                  <a:tcPr marL="25400" marR="25400" marT="6350" marB="635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bl>
          </a:graphicData>
        </a:graphic>
      </p:graphicFrame>
      <p:sp>
        <p:nvSpPr>
          <p:cNvPr id="10" name="textbox 16"/>
          <p:cNvSpPr/>
          <p:nvPr/>
        </p:nvSpPr>
        <p:spPr>
          <a:xfrm>
            <a:off x="794385" y="1918335"/>
            <a:ext cx="7629525" cy="305435"/>
          </a:xfrm>
          <a:prstGeom prst="rect">
            <a:avLst/>
          </a:prstGeom>
        </p:spPr>
        <p:txBody>
          <a:bodyPr vert="horz" wrap="square" lIns="0" tIns="0" rIns="0" bIns="0"/>
          <a:lstStyle/>
          <a:p>
            <a:pPr algn="l" rtl="0" eaLnBrk="0">
              <a:lnSpc>
                <a:spcPct val="75000"/>
              </a:lnSpc>
            </a:pPr>
            <a:r>
              <a:rPr lang="en-US" altLang="zh-TW"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IEA </a:t>
            </a:r>
            <a:r>
              <a:rPr lang="en-US" altLang="zh-CN"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Energy Efficiency 2025 Progress Report</a:t>
            </a:r>
            <a:endParaRPr lang="en-US" altLang="zh-TW" sz="1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1" name="textbox 16"/>
          <p:cNvSpPr/>
          <p:nvPr/>
        </p:nvSpPr>
        <p:spPr>
          <a:xfrm>
            <a:off x="259080" y="5093335"/>
            <a:ext cx="7822565" cy="767080"/>
          </a:xfrm>
          <a:prstGeom prst="rect">
            <a:avLst/>
          </a:prstGeom>
        </p:spPr>
        <p:txBody>
          <a:bodyPr vert="horz" wrap="square" lIns="0" tIns="0" rIns="0" bIns="0"/>
          <a:lstStyle/>
          <a:p>
            <a:pPr algn="l" rtl="0" eaLnBrk="0">
              <a:lnSpc>
                <a:spcPct val="125000"/>
              </a:lnSpc>
            </a:pPr>
            <a:r>
              <a:rPr lang="en-US" altLang="zh-CN" sz="1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While energy efficiency shows signs of an uptick, progress remains in "low gear" (1.3%); policymakers must act immediately to raise standards and fill policy gaps to meet the 4% doubling target by 2030.</a:t>
            </a:r>
            <a:endParaRPr lang="en-US" altLang="zh-CN" sz="1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TABLE_ENDDRAG_ORIGIN_RECT" val="562*291"/>
  <p:tag name="TABLE_ENDDRAG_RECT" val="20*173*562*291"/>
</p:tagLst>
</file>

<file path=ppt/tags/tag2.xml><?xml version="1.0" encoding="utf-8"?>
<p:tagLst xmlns:p="http://schemas.openxmlformats.org/presentationml/2006/main">
  <p:tag name="COMMONDATA" val="eyJoZGlkIjoiZmIyNjA1YTNkOTRjMDc4MzE0MGRjOTI0NWNiYWM1NTcifQ=="/>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7419</Words>
  <Application>WPS 演示</Application>
  <PresentationFormat>寬螢幕</PresentationFormat>
  <Paragraphs>253</Paragraphs>
  <Slides>16</Slides>
  <Notes>2</Notes>
  <HiddenSlides>0</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16</vt:i4>
      </vt:variant>
    </vt:vector>
  </HeadingPairs>
  <TitlesOfParts>
    <vt:vector size="33" baseType="lpstr">
      <vt:lpstr>Arial</vt:lpstr>
      <vt:lpstr>宋体</vt:lpstr>
      <vt:lpstr>Wingdings</vt:lpstr>
      <vt:lpstr>微软雅黑</vt:lpstr>
      <vt:lpstr>Arial</vt:lpstr>
      <vt:lpstr>Calibri</vt:lpstr>
      <vt:lpstr>Times New Roman</vt:lpstr>
      <vt:lpstr>PMingLiU</vt:lpstr>
      <vt:lpstr>PMingLiU-ExtB</vt:lpstr>
      <vt:lpstr>Arial Unicode MS</vt:lpstr>
      <vt:lpstr>PMingLiU</vt:lpstr>
      <vt:lpstr>Segoe Print</vt:lpstr>
      <vt:lpstr>Calibri Light</vt:lpstr>
      <vt:lpstr>等线</vt:lpstr>
      <vt:lpstr>Office 佈景主題</vt:lpstr>
      <vt:lpstr>1_Office 佈景主題</vt:lpstr>
      <vt:lpstr>2_Office 佈景主題</vt:lpstr>
      <vt:lpstr>Progress Report on the Expert Group on Energy Efficiency and Conservation (EGEEC)  19 March 2026</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How to use this template slide deck?</dc:title>
  <dc:creator>Ricky Lau</dc:creator>
  <cp:lastModifiedBy>刘韧</cp:lastModifiedBy>
  <cp:revision>563</cp:revision>
  <dcterms:created xsi:type="dcterms:W3CDTF">2025-11-15T00:21:00Z</dcterms:created>
  <dcterms:modified xsi:type="dcterms:W3CDTF">2026-03-31T09:29:59Z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19234E967ED449FF9EEFCCE59E15B4C8_13</vt:lpwstr>
  </property>
  <property fmtid="{D5CDD505-2E9C-101B-9397-08002B2CF9AE}" pid="3" name="KSOProductBuildVer">
    <vt:lpwstr>2052-12.1.0.25225</vt:lpwstr>
  </property>
</Properties>
</file>