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2"/>
  </p:sldMasterIdLst>
  <p:notesMasterIdLst>
    <p:notesMasterId r:id="rId30"/>
  </p:notesMasterIdLst>
  <p:sldIdLst>
    <p:sldId id="570" r:id="rId3"/>
    <p:sldId id="571" r:id="rId4"/>
    <p:sldId id="594" r:id="rId5"/>
    <p:sldId id="592" r:id="rId6"/>
    <p:sldId id="595" r:id="rId7"/>
    <p:sldId id="596" r:id="rId8"/>
    <p:sldId id="632" r:id="rId9"/>
    <p:sldId id="603" r:id="rId10"/>
    <p:sldId id="629" r:id="rId11"/>
    <p:sldId id="630" r:id="rId12"/>
    <p:sldId id="601" r:id="rId13"/>
    <p:sldId id="611" r:id="rId14"/>
    <p:sldId id="612" r:id="rId15"/>
    <p:sldId id="613" r:id="rId16"/>
    <p:sldId id="614" r:id="rId17"/>
    <p:sldId id="615" r:id="rId18"/>
    <p:sldId id="626" r:id="rId19"/>
    <p:sldId id="599" r:id="rId20"/>
    <p:sldId id="624" r:id="rId21"/>
    <p:sldId id="625" r:id="rId22"/>
    <p:sldId id="586" r:id="rId23"/>
    <p:sldId id="597" r:id="rId24"/>
    <p:sldId id="621" r:id="rId25"/>
    <p:sldId id="623" r:id="rId26"/>
    <p:sldId id="636" r:id="rId27"/>
    <p:sldId id="637" r:id="rId28"/>
    <p:sldId id="590"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张 晨光" initials="张" lastIdx="1" clrIdx="0"/>
  <p:cmAuthor id="2" name="lenovo" initials="l" lastIdx="2" clrIdx="1"/>
  <p:cmAuthor id="3" name="li xiansheng" initials="lx"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5CB8"/>
    <a:srgbClr val="0000FF"/>
    <a:srgbClr val="4A7DAF"/>
    <a:srgbClr val="5BAE46"/>
    <a:srgbClr val="A451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1" autoAdjust="0"/>
    <p:restoredTop sz="96366" autoAdjust="0"/>
  </p:normalViewPr>
  <p:slideViewPr>
    <p:cSldViewPr showGuides="1">
      <p:cViewPr varScale="1">
        <p:scale>
          <a:sx n="74" d="100"/>
          <a:sy n="74" d="100"/>
        </p:scale>
        <p:origin x="352" y="44"/>
      </p:cViewPr>
      <p:guideLst>
        <p:guide orient="horz" pos="2160"/>
        <p:guide pos="3817"/>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ivan Defilla" userId="e6951439-4cb8-4ee4-ad83-9dc15642396c" providerId="ADAL" clId="{F678AFC2-8251-4460-AEC8-7C5071E41F4C}"/>
    <pc:docChg chg="undo custSel modSld">
      <pc:chgData name="Steivan Defilla" userId="e6951439-4cb8-4ee4-ad83-9dc15642396c" providerId="ADAL" clId="{F678AFC2-8251-4460-AEC8-7C5071E41F4C}" dt="2026-04-01T02:08:27.432" v="150"/>
      <pc:docMkLst>
        <pc:docMk/>
      </pc:docMkLst>
      <pc:sldChg chg="modSp mod">
        <pc:chgData name="Steivan Defilla" userId="e6951439-4cb8-4ee4-ad83-9dc15642396c" providerId="ADAL" clId="{F678AFC2-8251-4460-AEC8-7C5071E41F4C}" dt="2026-04-01T02:06:02.476" v="94"/>
        <pc:sldMkLst>
          <pc:docMk/>
          <pc:sldMk cId="0" sldId="586"/>
        </pc:sldMkLst>
        <pc:spChg chg="mod">
          <ac:chgData name="Steivan Defilla" userId="e6951439-4cb8-4ee4-ad83-9dc15642396c" providerId="ADAL" clId="{F678AFC2-8251-4460-AEC8-7C5071E41F4C}" dt="2026-04-01T02:06:02.476" v="94"/>
          <ac:spMkLst>
            <pc:docMk/>
            <pc:sldMk cId="0" sldId="586"/>
            <ac:spMk id="4" creationId="{00000000-0000-0000-0000-000000000000}"/>
          </ac:spMkLst>
        </pc:spChg>
        <pc:spChg chg="mod">
          <ac:chgData name="Steivan Defilla" userId="e6951439-4cb8-4ee4-ad83-9dc15642396c" providerId="ADAL" clId="{F678AFC2-8251-4460-AEC8-7C5071E41F4C}" dt="2026-04-01T02:05:27.512" v="90" actId="20577"/>
          <ac:spMkLst>
            <pc:docMk/>
            <pc:sldMk cId="0" sldId="586"/>
            <ac:spMk id="44" creationId="{00000000-0000-0000-0000-000000000000}"/>
          </ac:spMkLst>
        </pc:spChg>
      </pc:sldChg>
      <pc:sldChg chg="modSp mod">
        <pc:chgData name="Steivan Defilla" userId="e6951439-4cb8-4ee4-ad83-9dc15642396c" providerId="ADAL" clId="{F678AFC2-8251-4460-AEC8-7C5071E41F4C}" dt="2026-04-01T01:58:09.193" v="9" actId="20577"/>
        <pc:sldMkLst>
          <pc:docMk/>
          <pc:sldMk cId="0" sldId="592"/>
        </pc:sldMkLst>
        <pc:spChg chg="mod">
          <ac:chgData name="Steivan Defilla" userId="e6951439-4cb8-4ee4-ad83-9dc15642396c" providerId="ADAL" clId="{F678AFC2-8251-4460-AEC8-7C5071E41F4C}" dt="2026-04-01T01:58:09.193" v="9" actId="20577"/>
          <ac:spMkLst>
            <pc:docMk/>
            <pc:sldMk cId="0" sldId="592"/>
            <ac:spMk id="9" creationId="{00000000-0000-0000-0000-000000000000}"/>
          </ac:spMkLst>
        </pc:spChg>
        <pc:spChg chg="mod">
          <ac:chgData name="Steivan Defilla" userId="e6951439-4cb8-4ee4-ad83-9dc15642396c" providerId="ADAL" clId="{F678AFC2-8251-4460-AEC8-7C5071E41F4C}" dt="2026-04-01T01:57:25.800" v="2" actId="20577"/>
          <ac:spMkLst>
            <pc:docMk/>
            <pc:sldMk cId="0" sldId="592"/>
            <ac:spMk id="26" creationId="{00000000-0000-0000-0000-000000000000}"/>
          </ac:spMkLst>
        </pc:spChg>
      </pc:sldChg>
      <pc:sldChg chg="modSp mod">
        <pc:chgData name="Steivan Defilla" userId="e6951439-4cb8-4ee4-ad83-9dc15642396c" providerId="ADAL" clId="{F678AFC2-8251-4460-AEC8-7C5071E41F4C}" dt="2026-04-01T01:58:59.509" v="14" actId="20577"/>
        <pc:sldMkLst>
          <pc:docMk/>
          <pc:sldMk cId="0" sldId="595"/>
        </pc:sldMkLst>
        <pc:spChg chg="mod">
          <ac:chgData name="Steivan Defilla" userId="e6951439-4cb8-4ee4-ad83-9dc15642396c" providerId="ADAL" clId="{F678AFC2-8251-4460-AEC8-7C5071E41F4C}" dt="2026-04-01T01:58:59.509" v="14" actId="20577"/>
          <ac:spMkLst>
            <pc:docMk/>
            <pc:sldMk cId="0" sldId="595"/>
            <ac:spMk id="9" creationId="{00000000-0000-0000-0000-000000000000}"/>
          </ac:spMkLst>
        </pc:spChg>
      </pc:sldChg>
      <pc:sldChg chg="addSp delSp modSp mod">
        <pc:chgData name="Steivan Defilla" userId="e6951439-4cb8-4ee4-ad83-9dc15642396c" providerId="ADAL" clId="{F678AFC2-8251-4460-AEC8-7C5071E41F4C}" dt="2026-04-01T02:06:09.120" v="95"/>
        <pc:sldMkLst>
          <pc:docMk/>
          <pc:sldMk cId="0" sldId="597"/>
        </pc:sldMkLst>
        <pc:spChg chg="add del">
          <ac:chgData name="Steivan Defilla" userId="e6951439-4cb8-4ee4-ad83-9dc15642396c" providerId="ADAL" clId="{F678AFC2-8251-4460-AEC8-7C5071E41F4C}" dt="2026-04-01T02:05:54.964" v="92" actId="22"/>
          <ac:spMkLst>
            <pc:docMk/>
            <pc:sldMk cId="0" sldId="597"/>
            <ac:spMk id="5" creationId="{7E676825-FE2B-A520-8A91-AC5D96691B01}"/>
          </ac:spMkLst>
        </pc:spChg>
        <pc:spChg chg="add mod">
          <ac:chgData name="Steivan Defilla" userId="e6951439-4cb8-4ee4-ad83-9dc15642396c" providerId="ADAL" clId="{F678AFC2-8251-4460-AEC8-7C5071E41F4C}" dt="2026-04-01T02:06:09.120" v="95"/>
          <ac:spMkLst>
            <pc:docMk/>
            <pc:sldMk cId="0" sldId="597"/>
            <ac:spMk id="6" creationId="{5DE4B526-15A4-A98C-2BCE-7E4B3618F6E8}"/>
          </ac:spMkLst>
        </pc:spChg>
      </pc:sldChg>
      <pc:sldChg chg="modSp mod">
        <pc:chgData name="Steivan Defilla" userId="e6951439-4cb8-4ee4-ad83-9dc15642396c" providerId="ADAL" clId="{F678AFC2-8251-4460-AEC8-7C5071E41F4C}" dt="2026-04-01T02:00:31.706" v="42" actId="20577"/>
        <pc:sldMkLst>
          <pc:docMk/>
          <pc:sldMk cId="0" sldId="603"/>
        </pc:sldMkLst>
        <pc:spChg chg="mod">
          <ac:chgData name="Steivan Defilla" userId="e6951439-4cb8-4ee4-ad83-9dc15642396c" providerId="ADAL" clId="{F678AFC2-8251-4460-AEC8-7C5071E41F4C}" dt="2026-04-01T02:00:31.706" v="42" actId="20577"/>
          <ac:spMkLst>
            <pc:docMk/>
            <pc:sldMk cId="0" sldId="603"/>
            <ac:spMk id="13" creationId="{00000000-0000-0000-0000-000000000000}"/>
          </ac:spMkLst>
        </pc:spChg>
      </pc:sldChg>
      <pc:sldChg chg="modSp mod">
        <pc:chgData name="Steivan Defilla" userId="e6951439-4cb8-4ee4-ad83-9dc15642396c" providerId="ADAL" clId="{F678AFC2-8251-4460-AEC8-7C5071E41F4C}" dt="2026-04-01T02:03:20.395" v="72" actId="20577"/>
        <pc:sldMkLst>
          <pc:docMk/>
          <pc:sldMk cId="0" sldId="614"/>
        </pc:sldMkLst>
        <pc:spChg chg="mod">
          <ac:chgData name="Steivan Defilla" userId="e6951439-4cb8-4ee4-ad83-9dc15642396c" providerId="ADAL" clId="{F678AFC2-8251-4460-AEC8-7C5071E41F4C}" dt="2026-04-01T02:03:20.395" v="72" actId="20577"/>
          <ac:spMkLst>
            <pc:docMk/>
            <pc:sldMk cId="0" sldId="614"/>
            <ac:spMk id="9" creationId="{00000000-0000-0000-0000-000000000000}"/>
          </ac:spMkLst>
        </pc:spChg>
      </pc:sldChg>
      <pc:sldChg chg="addSp modSp">
        <pc:chgData name="Steivan Defilla" userId="e6951439-4cb8-4ee4-ad83-9dc15642396c" providerId="ADAL" clId="{F678AFC2-8251-4460-AEC8-7C5071E41F4C}" dt="2026-04-01T02:07:43.339" v="96"/>
        <pc:sldMkLst>
          <pc:docMk/>
          <pc:sldMk cId="0" sldId="623"/>
        </pc:sldMkLst>
        <pc:spChg chg="add mod">
          <ac:chgData name="Steivan Defilla" userId="e6951439-4cb8-4ee4-ad83-9dc15642396c" providerId="ADAL" clId="{F678AFC2-8251-4460-AEC8-7C5071E41F4C}" dt="2026-04-01T02:07:43.339" v="96"/>
          <ac:spMkLst>
            <pc:docMk/>
            <pc:sldMk cId="0" sldId="623"/>
            <ac:spMk id="3" creationId="{08553839-2A2F-0CF4-19E3-26B438405EF8}"/>
          </ac:spMkLst>
        </pc:spChg>
      </pc:sldChg>
      <pc:sldChg chg="modSp mod">
        <pc:chgData name="Steivan Defilla" userId="e6951439-4cb8-4ee4-ad83-9dc15642396c" providerId="ADAL" clId="{F678AFC2-8251-4460-AEC8-7C5071E41F4C}" dt="2026-04-01T02:04:34.501" v="83" actId="20577"/>
        <pc:sldMkLst>
          <pc:docMk/>
          <pc:sldMk cId="0" sldId="626"/>
        </pc:sldMkLst>
        <pc:spChg chg="mod">
          <ac:chgData name="Steivan Defilla" userId="e6951439-4cb8-4ee4-ad83-9dc15642396c" providerId="ADAL" clId="{F678AFC2-8251-4460-AEC8-7C5071E41F4C}" dt="2026-04-01T02:04:34.501" v="83" actId="20577"/>
          <ac:spMkLst>
            <pc:docMk/>
            <pc:sldMk cId="0" sldId="626"/>
            <ac:spMk id="9" creationId="{00000000-0000-0000-0000-000000000000}"/>
          </ac:spMkLst>
        </pc:spChg>
      </pc:sldChg>
      <pc:sldChg chg="modSp mod">
        <pc:chgData name="Steivan Defilla" userId="e6951439-4cb8-4ee4-ad83-9dc15642396c" providerId="ADAL" clId="{F678AFC2-8251-4460-AEC8-7C5071E41F4C}" dt="2026-04-01T02:01:06.001" v="64" actId="20577"/>
        <pc:sldMkLst>
          <pc:docMk/>
          <pc:sldMk cId="0" sldId="629"/>
        </pc:sldMkLst>
        <pc:spChg chg="mod">
          <ac:chgData name="Steivan Defilla" userId="e6951439-4cb8-4ee4-ad83-9dc15642396c" providerId="ADAL" clId="{F678AFC2-8251-4460-AEC8-7C5071E41F4C}" dt="2026-04-01T02:01:06.001" v="64" actId="20577"/>
          <ac:spMkLst>
            <pc:docMk/>
            <pc:sldMk cId="0" sldId="629"/>
            <ac:spMk id="13" creationId="{00000000-0000-0000-0000-000000000000}"/>
          </ac:spMkLst>
        </pc:spChg>
      </pc:sldChg>
      <pc:sldChg chg="addSp modSp mod">
        <pc:chgData name="Steivan Defilla" userId="e6951439-4cb8-4ee4-ad83-9dc15642396c" providerId="ADAL" clId="{F678AFC2-8251-4460-AEC8-7C5071E41F4C}" dt="2026-04-01T02:08:18.265" v="149" actId="20577"/>
        <pc:sldMkLst>
          <pc:docMk/>
          <pc:sldMk cId="0" sldId="636"/>
        </pc:sldMkLst>
        <pc:spChg chg="add mod">
          <ac:chgData name="Steivan Defilla" userId="e6951439-4cb8-4ee4-ad83-9dc15642396c" providerId="ADAL" clId="{F678AFC2-8251-4460-AEC8-7C5071E41F4C}" dt="2026-04-01T02:08:18.265" v="149" actId="20577"/>
          <ac:spMkLst>
            <pc:docMk/>
            <pc:sldMk cId="0" sldId="636"/>
            <ac:spMk id="2" creationId="{EBD19D26-B171-7DD7-9E94-A2BA12560A40}"/>
          </ac:spMkLst>
        </pc:spChg>
      </pc:sldChg>
      <pc:sldChg chg="addSp modSp">
        <pc:chgData name="Steivan Defilla" userId="e6951439-4cb8-4ee4-ad83-9dc15642396c" providerId="ADAL" clId="{F678AFC2-8251-4460-AEC8-7C5071E41F4C}" dt="2026-04-01T02:08:27.432" v="150"/>
        <pc:sldMkLst>
          <pc:docMk/>
          <pc:sldMk cId="0" sldId="637"/>
        </pc:sldMkLst>
        <pc:spChg chg="add mod">
          <ac:chgData name="Steivan Defilla" userId="e6951439-4cb8-4ee4-ad83-9dc15642396c" providerId="ADAL" clId="{F678AFC2-8251-4460-AEC8-7C5071E41F4C}" dt="2026-04-01T02:08:27.432" v="150"/>
          <ac:spMkLst>
            <pc:docMk/>
            <pc:sldMk cId="0" sldId="637"/>
            <ac:spMk id="2" creationId="{62D05B3F-4605-5191-1D24-C0825253B10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66E5F2-F445-4AAD-9F66-2FE37FACC878}" type="datetimeFigureOut">
              <a:rPr lang="zh-CN" altLang="en-US" smtClean="0"/>
              <a:t>2026/4/1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45E818-C32D-4D5E-AF6B-990FD828E18A}" type="slidenum">
              <a:rPr lang="zh-CN" altLang="en-US" smtClean="0"/>
              <a:t>‹N°›</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945E818-C32D-4D5E-AF6B-990FD828E18A}" type="slidenum">
              <a:rPr lang="zh-CN" altLang="en-US" smtClean="0"/>
              <a:t>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945E818-C32D-4D5E-AF6B-990FD828E18A}" type="slidenum">
              <a:rPr lang="zh-CN" altLang="en-US" smtClean="0"/>
              <a:t>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945E818-C32D-4D5E-AF6B-990FD828E18A}" type="slidenum">
              <a:rPr lang="zh-CN" altLang="en-US" smtClean="0"/>
              <a:t>21</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945E818-C32D-4D5E-AF6B-990FD828E18A}" type="slidenum">
              <a:rPr lang="zh-CN" altLang="en-US" smtClean="0"/>
              <a:t>22</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945E818-C32D-4D5E-AF6B-990FD828E18A}" type="slidenum">
              <a:rPr lang="zh-CN" altLang="en-US" smtClean="0"/>
              <a:t>23</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945E818-C32D-4D5E-AF6B-990FD828E18A}" type="slidenum">
              <a:rPr lang="zh-CN" altLang="en-US" smtClean="0"/>
              <a:t>24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灯片编号占位符 5"/>
          <p:cNvSpPr>
            <a:spLocks noGrp="1"/>
          </p:cNvSpPr>
          <p:nvPr>
            <p:ph type="sldNum" sz="quarter" idx="4"/>
          </p:nvPr>
        </p:nvSpPr>
        <p:spPr>
          <a:xfrm>
            <a:off x="8195087" y="6406413"/>
            <a:ext cx="2743200" cy="365125"/>
          </a:xfrm>
          <a:prstGeom prst="rect">
            <a:avLst/>
          </a:prstGeom>
        </p:spPr>
        <p:txBody>
          <a:bodyPr vert="horz" lIns="91440" tIns="45720" rIns="91440" bIns="45720" rtlCol="0" anchor="ctr"/>
          <a:lstStyle>
            <a:lvl1pPr algn="r">
              <a:defRPr sz="1200">
                <a:solidFill>
                  <a:schemeClr val="tx1"/>
                </a:solidFill>
              </a:defRPr>
            </a:lvl1pPr>
          </a:lstStyle>
          <a:p>
            <a:fld id="{24ED24AB-161E-4E0B-B512-E5D3858BF887}" type="slidenum">
              <a:rPr lang="zh-CN" altLang="en-US" smtClean="0"/>
              <a:t>‹N°›</a:t>
            </a:fld>
            <a:endParaRPr lang="zh-CN" altLang="en-US" dirty="0"/>
          </a:p>
        </p:txBody>
      </p:sp>
      <p:sp>
        <p:nvSpPr>
          <p:cNvPr id="3" name="矩形 2"/>
          <p:cNvSpPr/>
          <p:nvPr userDrawn="1"/>
        </p:nvSpPr>
        <p:spPr>
          <a:xfrm>
            <a:off x="0" y="6506281"/>
            <a:ext cx="9937104" cy="338554"/>
          </a:xfrm>
          <a:prstGeom prst="rect">
            <a:avLst/>
          </a:prstGeom>
        </p:spPr>
        <p:txBody>
          <a:bodyPr wrap="square">
            <a:spAutoFit/>
          </a:bodyPr>
          <a:lstStyle/>
          <a:p>
            <a:r>
              <a:rPr lang="en-US" altLang="zh-CN" sz="1600" dirty="0">
                <a:solidFill>
                  <a:srgbClr val="000000"/>
                </a:solidFill>
                <a:latin typeface="Arial Narrow" panose="020B0606020202030204" pitchFamily="34" charset="0"/>
                <a:ea typeface="Arial Unicode MS" panose="020B0604020202020204" pitchFamily="34" charset="-122"/>
                <a:cs typeface="Arial Unicode MS" panose="020B0604020202020204" pitchFamily="34" charset="-122"/>
              </a:rPr>
              <a:t>EGNRET 64 &amp; EGEEC 66 Joint Meeting, 30 March – 2 April 2026, Bangkok, Thailand</a:t>
            </a:r>
            <a:endParaRPr lang="zh-CN" altLang="en-US" sz="1600" dirty="0">
              <a:latin typeface="Arial Narrow" panose="020B0606020202030204" pitchFamily="34" charset="0"/>
              <a:ea typeface="Arial Unicode MS" panose="020B0604020202020204" pitchFamily="34" charset="-122"/>
              <a:cs typeface="Arial Unicode MS" panose="020B0604020202020204" pitchFamily="34"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6" name="Slide Number Placeholder 5"/>
          <p:cNvSpPr>
            <a:spLocks noGrp="1"/>
          </p:cNvSpPr>
          <p:nvPr>
            <p:ph type="sldNum" sz="quarter" idx="12"/>
          </p:nvPr>
        </p:nvSpPr>
        <p:spPr/>
        <p:txBody>
          <a:bodyPr/>
          <a:lstStyle/>
          <a:p>
            <a:fld id="{6099964C-C065-4182-81B6-C50D6E06B6EC}" type="slidenum">
              <a:rPr lang="zh-CN" altLang="en-US" smtClean="0"/>
              <a:t>‹N°›</a:t>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t="19051"/>
          <a:stretch>
            <a:fillRect/>
          </a:stretch>
        </p:blipFill>
        <p:spPr>
          <a:xfrm>
            <a:off x="10704512" y="116633"/>
            <a:ext cx="1487488" cy="828136"/>
          </a:xfrm>
          <a:prstGeom prst="rect">
            <a:avLst/>
          </a:prstGeom>
        </p:spPr>
      </p:pic>
      <p:grpSp>
        <p:nvGrpSpPr>
          <p:cNvPr id="9" name="组合 8"/>
          <p:cNvGrpSpPr/>
          <p:nvPr userDrawn="1"/>
        </p:nvGrpSpPr>
        <p:grpSpPr>
          <a:xfrm>
            <a:off x="-1" y="692695"/>
            <a:ext cx="10776521" cy="71996"/>
            <a:chOff x="0" y="476672"/>
            <a:chExt cx="9768408" cy="0"/>
          </a:xfrm>
        </p:grpSpPr>
        <p:cxnSp>
          <p:nvCxnSpPr>
            <p:cNvPr id="10" name="直接连接符 9"/>
            <p:cNvCxnSpPr/>
            <p:nvPr/>
          </p:nvCxnSpPr>
          <p:spPr>
            <a:xfrm>
              <a:off x="0" y="476672"/>
              <a:ext cx="9768408"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0" y="476672"/>
              <a:ext cx="1767136" cy="0"/>
            </a:xfrm>
            <a:prstGeom prst="line">
              <a:avLst/>
            </a:prstGeom>
            <a:ln w="7302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2" name="直接连接符 11"/>
          <p:cNvCxnSpPr/>
          <p:nvPr userDrawn="1"/>
        </p:nvCxnSpPr>
        <p:spPr>
          <a:xfrm>
            <a:off x="0" y="6536194"/>
            <a:ext cx="1041648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nvCxnSpPr>
        <p:spPr>
          <a:xfrm>
            <a:off x="0" y="6483542"/>
            <a:ext cx="12192000"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userDrawn="1"/>
        </p:nvSpPr>
        <p:spPr>
          <a:xfrm>
            <a:off x="10892400" y="6486181"/>
            <a:ext cx="1800200" cy="215444"/>
          </a:xfrm>
          <a:prstGeom prst="rect">
            <a:avLst/>
          </a:prstGeom>
          <a:noFill/>
        </p:spPr>
        <p:txBody>
          <a:bodyPr wrap="square" rtlCol="0">
            <a:spAutoFit/>
          </a:bodyPr>
          <a:lstStyle/>
          <a:p>
            <a:r>
              <a:rPr lang="en-US" altLang="zh-CN" sz="800" dirty="0">
                <a:latin typeface="Times New Roman" panose="02020603050405020304" pitchFamily="18" charset="0"/>
                <a:cs typeface="Times New Roman" panose="02020603050405020304" pitchFamily="18" charset="0"/>
              </a:rPr>
              <a:t>Copyright</a:t>
            </a:r>
            <a:r>
              <a:rPr lang="en-GB" altLang="zh-CN" sz="800" dirty="0">
                <a:latin typeface="Times New Roman" panose="02020603050405020304" pitchFamily="18" charset="0"/>
                <a:cs typeface="Times New Roman" panose="02020603050405020304" pitchFamily="18" charset="0"/>
              </a:rPr>
              <a:t> © </a:t>
            </a:r>
            <a:r>
              <a:rPr lang="en-US" altLang="zh-CN" sz="800" dirty="0">
                <a:latin typeface="Times New Roman" panose="02020603050405020304" pitchFamily="18" charset="0"/>
                <a:cs typeface="Times New Roman" panose="02020603050405020304" pitchFamily="18" charset="0"/>
              </a:rPr>
              <a:t>2026 APSEC </a:t>
            </a:r>
            <a:endParaRPr lang="zh-CN" altLang="en-US" sz="800" dirty="0">
              <a:latin typeface="Times New Roman" panose="02020603050405020304" pitchFamily="18" charset="0"/>
              <a:cs typeface="Times New Roman" panose="02020603050405020304" pitchFamily="18" charset="0"/>
            </a:endParaRPr>
          </a:p>
        </p:txBody>
      </p:sp>
      <p:sp>
        <p:nvSpPr>
          <p:cNvPr id="16" name="灯片编号占位符 5"/>
          <p:cNvSpPr>
            <a:spLocks noGrp="1"/>
          </p:cNvSpPr>
          <p:nvPr>
            <p:ph type="sldNum" sz="quarter" idx="4"/>
          </p:nvPr>
        </p:nvSpPr>
        <p:spPr>
          <a:xfrm>
            <a:off x="8195087" y="6406413"/>
            <a:ext cx="2743200" cy="365125"/>
          </a:xfrm>
          <a:prstGeom prst="rect">
            <a:avLst/>
          </a:prstGeom>
        </p:spPr>
        <p:txBody>
          <a:bodyPr vert="horz" lIns="91440" tIns="45720" rIns="91440" bIns="45720" rtlCol="0" anchor="ctr"/>
          <a:lstStyle>
            <a:lvl1pPr algn="r">
              <a:defRPr sz="1200">
                <a:solidFill>
                  <a:schemeClr val="tx1"/>
                </a:solidFill>
              </a:defRPr>
            </a:lvl1pPr>
          </a:lstStyle>
          <a:p>
            <a:fld id="{24ED24AB-161E-4E0B-B512-E5D3858BF887}" type="slidenum">
              <a:rPr lang="zh-CN" altLang="en-US" smtClean="0"/>
              <a:t>‹N°›</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700808"/>
            <a:ext cx="12192000" cy="1656184"/>
          </a:xfrm>
          <a:prstGeom prst="rect">
            <a:avLst/>
          </a:prstGeom>
          <a:solidFill>
            <a:srgbClr val="4A7DAF"/>
          </a:solidFill>
          <a:ln>
            <a:solidFill>
              <a:srgbClr val="84A5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3432" y="1556792"/>
            <a:ext cx="2981505" cy="1944216"/>
          </a:xfrm>
          <a:prstGeom prst="rect">
            <a:avLst/>
          </a:prstGeom>
          <a:solidFill>
            <a:srgbClr val="5BAE46"/>
          </a:solidFill>
        </p:spPr>
      </p:pic>
      <p:sp>
        <p:nvSpPr>
          <p:cNvPr id="6" name="矩形 5"/>
          <p:cNvSpPr/>
          <p:nvPr/>
        </p:nvSpPr>
        <p:spPr>
          <a:xfrm>
            <a:off x="4144171" y="1628800"/>
            <a:ext cx="360040" cy="2016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文本框 7"/>
          <p:cNvSpPr txBox="1"/>
          <p:nvPr/>
        </p:nvSpPr>
        <p:spPr>
          <a:xfrm>
            <a:off x="4568882" y="2060848"/>
            <a:ext cx="7344634" cy="1224181"/>
          </a:xfrm>
          <a:prstGeom prst="rect">
            <a:avLst/>
          </a:prstGeom>
          <a:noFill/>
        </p:spPr>
        <p:txBody>
          <a:bodyPr wrap="square" rtlCol="0">
            <a:spAutoFit/>
          </a:bodyPr>
          <a:lstStyle/>
          <a:p>
            <a:pPr algn="ctr">
              <a:lnSpc>
                <a:spcPct val="150000"/>
              </a:lnSpc>
            </a:pPr>
            <a:r>
              <a:rPr lang="en-US" altLang="zh-CN" sz="28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APSEC Updates </a:t>
            </a:r>
            <a:r>
              <a:rPr lang="en-US" altLang="zh-CN" sz="24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for </a:t>
            </a:r>
            <a:r>
              <a:rPr lang="en-US" altLang="zh-CN" sz="2400" b="1" dirty="0">
                <a:solidFill>
                  <a:schemeClr val="bg1"/>
                </a:solidFill>
                <a:latin typeface="Arial" panose="020B0604020202020204" pitchFamily="34" charset="0"/>
                <a:ea typeface="微软雅黑" panose="020B0503020204020204" pitchFamily="34" charset="-122"/>
                <a:cs typeface="Arial" panose="020B0604020202020204" pitchFamily="34" charset="0"/>
              </a:rPr>
              <a:t>EGNRET 64 &amp; EGEEC 66 Joint Meeting</a:t>
            </a:r>
            <a:endParaRPr lang="en-US" altLang="zh-CN" sz="24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endParaRPr>
          </a:p>
        </p:txBody>
      </p:sp>
      <p:cxnSp>
        <p:nvCxnSpPr>
          <p:cNvPr id="10" name="直接连接符 9"/>
          <p:cNvCxnSpPr/>
          <p:nvPr/>
        </p:nvCxnSpPr>
        <p:spPr>
          <a:xfrm flipV="1">
            <a:off x="4504210" y="6015462"/>
            <a:ext cx="7687790" cy="11812"/>
          </a:xfrm>
          <a:prstGeom prst="line">
            <a:avLst/>
          </a:prstGeom>
          <a:ln w="28575">
            <a:solidFill>
              <a:srgbClr val="0070C0"/>
            </a:solidFill>
          </a:ln>
        </p:spPr>
        <p:style>
          <a:lnRef idx="1">
            <a:schemeClr val="accent6"/>
          </a:lnRef>
          <a:fillRef idx="0">
            <a:schemeClr val="accent6"/>
          </a:fillRef>
          <a:effectRef idx="0">
            <a:schemeClr val="accent6"/>
          </a:effectRef>
          <a:fontRef idx="minor">
            <a:schemeClr val="tx1"/>
          </a:fontRef>
        </p:style>
      </p:cxnSp>
      <p:sp>
        <p:nvSpPr>
          <p:cNvPr id="13" name="Rectangle 8"/>
          <p:cNvSpPr/>
          <p:nvPr/>
        </p:nvSpPr>
        <p:spPr>
          <a:xfrm>
            <a:off x="4388771" y="6134217"/>
            <a:ext cx="7704856" cy="307777"/>
          </a:xfrm>
          <a:prstGeom prst="rect">
            <a:avLst/>
          </a:prstGeom>
        </p:spPr>
        <p:txBody>
          <a:bodyPr wrap="square">
            <a:spAutoFit/>
          </a:bodyPr>
          <a:lstStyle/>
          <a:p>
            <a:r>
              <a:rPr lang="en-US" altLang="zh-CN" sz="1400" dirty="0">
                <a:solidFill>
                  <a:srgbClr val="000000"/>
                </a:solidFill>
                <a:latin typeface="Arial Narrow" panose="020B0606020202030204" pitchFamily="34" charset="0"/>
                <a:ea typeface="Arial Unicode MS" panose="020B0604020202020204" pitchFamily="34" charset="-122"/>
                <a:cs typeface="Arial Unicode MS" panose="020B0604020202020204" pitchFamily="34" charset="-122"/>
              </a:rPr>
              <a:t>EGNRET 64 &amp; EGEEC 66 Joint Meeting, 30 March – 2 April 2026, Bangkok, Thailand</a:t>
            </a:r>
            <a:endParaRPr lang="zh-CN" altLang="en-US" sz="1400" dirty="0">
              <a:latin typeface="Arial Narrow" panose="020B0606020202030204" pitchFamily="34" charset="0"/>
              <a:ea typeface="Arial Unicode MS" panose="020B0604020202020204" pitchFamily="34" charset="-122"/>
              <a:cs typeface="Arial Unicode MS" panose="020B0604020202020204" pitchFamily="34" charset="-122"/>
            </a:endParaRPr>
          </a:p>
        </p:txBody>
      </p:sp>
      <p:sp>
        <p:nvSpPr>
          <p:cNvPr id="12" name="文本框 6"/>
          <p:cNvSpPr txBox="1"/>
          <p:nvPr/>
        </p:nvSpPr>
        <p:spPr>
          <a:xfrm>
            <a:off x="4431060" y="4959042"/>
            <a:ext cx="7704856" cy="861774"/>
          </a:xfrm>
          <a:prstGeom prst="rect">
            <a:avLst/>
          </a:prstGeom>
          <a:noFill/>
        </p:spPr>
        <p:txBody>
          <a:bodyPr wrap="square" rtlCol="0">
            <a:spAutoFit/>
          </a:bodyPr>
          <a:lstStyle/>
          <a:p>
            <a:pPr>
              <a:spcAft>
                <a:spcPts val="1200"/>
              </a:spcAft>
            </a:pPr>
            <a:r>
              <a:rPr lang="en-US" altLang="zh-CN" sz="2000" b="1" dirty="0">
                <a:solidFill>
                  <a:srgbClr val="0070C0"/>
                </a:solidFill>
                <a:latin typeface="Arial" panose="020B0604020202020204" pitchFamily="34" charset="0"/>
                <a:ea typeface="Cambria Math" panose="02040503050406030204" pitchFamily="18" charset="0"/>
                <a:cs typeface="Arial" panose="020B0604020202020204" pitchFamily="34" charset="0"/>
              </a:rPr>
              <a:t>Prof. Steivan DEFILLA</a:t>
            </a:r>
          </a:p>
          <a:p>
            <a:pPr>
              <a:spcAft>
                <a:spcPts val="1200"/>
              </a:spcAft>
            </a:pPr>
            <a:r>
              <a:rPr lang="en-US" altLang="zh-CN" sz="2000" b="1">
                <a:solidFill>
                  <a:srgbClr val="0070C0"/>
                </a:solidFill>
                <a:latin typeface="Arial" panose="020B0604020202020204" pitchFamily="34" charset="0"/>
                <a:ea typeface="Cambria Math" panose="02040503050406030204" pitchFamily="18" charset="0"/>
                <a:cs typeface="Arial" panose="020B0604020202020204" pitchFamily="34" charset="0"/>
              </a:rPr>
              <a:t>Assistant President</a:t>
            </a:r>
            <a:r>
              <a:rPr lang="en-US" altLang="zh-CN" sz="2000" b="1" dirty="0">
                <a:solidFill>
                  <a:srgbClr val="0070C0"/>
                </a:solidFill>
                <a:latin typeface="Arial" panose="020B0604020202020204" pitchFamily="34" charset="0"/>
                <a:ea typeface="Cambria Math" panose="02040503050406030204" pitchFamily="18" charset="0"/>
                <a:cs typeface="Arial" panose="020B0604020202020204" pitchFamily="34" charset="0"/>
              </a:rPr>
              <a:t>, APEC Sustainable Energy Center</a:t>
            </a:r>
            <a:endParaRPr lang="zh-CN" altLang="en-US" sz="2400" dirty="0">
              <a:solidFill>
                <a:srgbClr val="0070C0"/>
              </a:solidFill>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t="19051"/>
          <a:stretch>
            <a:fillRect/>
          </a:stretch>
        </p:blipFill>
        <p:spPr>
          <a:xfrm>
            <a:off x="10270144" y="144875"/>
            <a:ext cx="1806446" cy="1005710"/>
          </a:xfrm>
          <a:prstGeom prst="rect">
            <a:avLst/>
          </a:prstGeom>
        </p:spPr>
      </p:pic>
      <p:sp>
        <p:nvSpPr>
          <p:cNvPr id="4" name="灯片编号占位符 3"/>
          <p:cNvSpPr>
            <a:spLocks noGrp="1"/>
          </p:cNvSpPr>
          <p:nvPr>
            <p:ph type="sldNum" sz="quarter" idx="4"/>
          </p:nvPr>
        </p:nvSpPr>
        <p:spPr/>
        <p:txBody>
          <a:bodyPr/>
          <a:lstStyle/>
          <a:p>
            <a:fld id="{24ED24AB-161E-4E0B-B512-E5D3858BF887}" type="slidenum">
              <a:rPr lang="zh-CN" altLang="en-US" smtClean="0"/>
              <a:t>10</a:t>
            </a:fld>
            <a:endParaRPr lang="zh-CN" altLang="en-US" dirty="0"/>
          </a:p>
        </p:txBody>
      </p:sp>
      <p:sp>
        <p:nvSpPr>
          <p:cNvPr id="18" name="矩形 17"/>
          <p:cNvSpPr/>
          <p:nvPr/>
        </p:nvSpPr>
        <p:spPr>
          <a:xfrm>
            <a:off x="115410" y="750475"/>
            <a:ext cx="11813238" cy="398780"/>
          </a:xfrm>
          <a:prstGeom prst="rect">
            <a:avLst/>
          </a:prstGeom>
        </p:spPr>
        <p:txBody>
          <a:bodyPr wrap="square">
            <a:spAutoFit/>
          </a:bodyPr>
          <a:lstStyle/>
          <a:p>
            <a:pPr marL="342900" indent="-342900">
              <a:buFont typeface="Wingdings" panose="05000000000000000000" pitchFamily="2" charset="2"/>
              <a:buChar char="p"/>
            </a:pPr>
            <a:r>
              <a:rPr lang="en-US" altLang="zh-CN" sz="2000" b="1" dirty="0">
                <a:solidFill>
                  <a:srgbClr val="002060"/>
                </a:solidFill>
                <a:latin typeface="Arial" panose="020B0604020202020204" pitchFamily="34" charset="0"/>
                <a:ea typeface="Verdana" panose="020B0604030504040204" pitchFamily="34" charset="0"/>
                <a:cs typeface="Arial" panose="020B0604020202020204" pitchFamily="34" charset="0"/>
              </a:rPr>
              <a:t>APEC Urban Energy Report 2025——</a:t>
            </a:r>
            <a:r>
              <a:rPr lang="en-US" altLang="zh-CN" sz="2000" b="1" dirty="0">
                <a:solidFill>
                  <a:srgbClr val="0070C0"/>
                </a:solidFill>
                <a:latin typeface="Arial" panose="020B0604020202020204" pitchFamily="34" charset="0"/>
                <a:ea typeface="Verdana" panose="020B0604030504040204" pitchFamily="34" charset="0"/>
                <a:cs typeface="Arial" panose="020B0604020202020204" pitchFamily="34" charset="0"/>
              </a:rPr>
              <a:t>Clean Heating and Cooling</a:t>
            </a:r>
          </a:p>
        </p:txBody>
      </p:sp>
      <p:sp>
        <p:nvSpPr>
          <p:cNvPr id="10" name="文本框 39"/>
          <p:cNvSpPr txBox="1"/>
          <p:nvPr/>
        </p:nvSpPr>
        <p:spPr>
          <a:xfrm>
            <a:off x="335361" y="1236448"/>
            <a:ext cx="6374840" cy="583565"/>
          </a:xfrm>
          <a:prstGeom prst="rect">
            <a:avLst/>
          </a:prstGeom>
          <a:noFill/>
        </p:spPr>
        <p:txBody>
          <a:bodyPr wrap="square" rtlCol="0">
            <a:spAutoFit/>
          </a:bodyPr>
          <a:lstStyle/>
          <a:p>
            <a:pPr marL="285750" indent="-285750" algn="just">
              <a:buClr>
                <a:srgbClr val="002060"/>
              </a:buClr>
              <a:buSzPct val="100000"/>
              <a:buFont typeface="Wingdings" panose="05000000000000000000" pitchFamily="2" charset="2"/>
              <a:buChar char="l"/>
            </a:pPr>
            <a:r>
              <a:rPr lang="en-GB" sz="1600" b="1" dirty="0">
                <a:solidFill>
                  <a:srgbClr val="002060"/>
                </a:solidFill>
                <a:effectLst/>
                <a:latin typeface="Helvetica" pitchFamily="2" charset="0"/>
              </a:rPr>
              <a:t>EWG 03 </a:t>
            </a:r>
            <a:r>
              <a:rPr lang="en-GB" sz="1600" b="1" dirty="0" err="1">
                <a:solidFill>
                  <a:srgbClr val="002060"/>
                </a:solidFill>
                <a:effectLst/>
                <a:latin typeface="Helvetica" pitchFamily="2" charset="0"/>
              </a:rPr>
              <a:t>2025S</a:t>
            </a:r>
            <a:r>
              <a:rPr lang="en-GB" sz="1600" b="1" dirty="0">
                <a:solidFill>
                  <a:srgbClr val="002060"/>
                </a:solidFill>
                <a:effectLst/>
                <a:latin typeface="Helvetica" pitchFamily="2" charset="0"/>
              </a:rPr>
              <a:t>: </a:t>
            </a:r>
            <a:r>
              <a:rPr lang="en-US" sz="1600" b="1" dirty="0">
                <a:solidFill>
                  <a:srgbClr val="0070C0"/>
                </a:solidFill>
                <a:latin typeface="Helvetica" pitchFamily="2" charset="0"/>
              </a:rPr>
              <a:t>Research on Clean Heating and Cooling  in APEC Cities</a:t>
            </a:r>
            <a:endParaRPr lang="en-US" sz="1600" b="1" dirty="0">
              <a:solidFill>
                <a:srgbClr val="0070C0"/>
              </a:solidFill>
              <a:effectLst/>
              <a:latin typeface="Helvetica" pitchFamily="2" charset="0"/>
            </a:endParaRPr>
          </a:p>
        </p:txBody>
      </p:sp>
      <p:sp>
        <p:nvSpPr>
          <p:cNvPr id="11" name="矩形 10"/>
          <p:cNvSpPr/>
          <p:nvPr/>
        </p:nvSpPr>
        <p:spPr>
          <a:xfrm>
            <a:off x="766934" y="1821223"/>
            <a:ext cx="6264421" cy="984885"/>
          </a:xfrm>
          <a:prstGeom prst="rect">
            <a:avLst/>
          </a:prstGeom>
        </p:spPr>
        <p:txBody>
          <a:bodyPr wrap="square">
            <a:spAutoFit/>
          </a:bodyPr>
          <a:lstStyle/>
          <a:p>
            <a:pPr marL="285750" indent="-285750">
              <a:spcBef>
                <a:spcPts val="600"/>
              </a:spcBef>
              <a:buFont typeface="Arial" panose="020B0604020202020204" pitchFamily="34" charset="0"/>
              <a:buChar char="•"/>
            </a:pPr>
            <a:r>
              <a:rPr lang="en-US" altLang="zh-CN" sz="1600" dirty="0">
                <a:solidFill>
                  <a:srgbClr val="002060"/>
                </a:solidFill>
                <a:latin typeface="Arial" panose="020B0604020202020204" pitchFamily="34" charset="0"/>
                <a:cs typeface="Arial" panose="020B0604020202020204" pitchFamily="34" charset="0"/>
              </a:rPr>
              <a:t>Co-Sponsoring Economies: </a:t>
            </a:r>
            <a:r>
              <a:rPr lang="en-US" altLang="zh-CN" sz="1600" dirty="0">
                <a:solidFill>
                  <a:srgbClr val="0070C0"/>
                </a:solidFill>
                <a:latin typeface="Arial" panose="020B0604020202020204" pitchFamily="34" charset="0"/>
                <a:cs typeface="Arial" panose="020B0604020202020204" pitchFamily="34" charset="0"/>
              </a:rPr>
              <a:t>Hong Kong, China; Singapore</a:t>
            </a:r>
          </a:p>
          <a:p>
            <a:pPr marL="285750" indent="-285750" algn="l">
              <a:spcBef>
                <a:spcPts val="600"/>
              </a:spcBef>
              <a:buFont typeface="Arial" panose="020B0604020202020204" pitchFamily="34" charset="0"/>
              <a:buChar char="•"/>
            </a:pPr>
            <a:r>
              <a:rPr lang="en-US" altLang="zh-CN" sz="1600" dirty="0">
                <a:solidFill>
                  <a:srgbClr val="002060"/>
                </a:solidFill>
                <a:latin typeface="Arial" panose="020B0604020202020204" pitchFamily="34" charset="0"/>
                <a:cs typeface="Arial" panose="020B0604020202020204" pitchFamily="34" charset="0"/>
              </a:rPr>
              <a:t>Start Date:</a:t>
            </a:r>
            <a:r>
              <a:rPr lang="zh-CN" altLang="en-US" sz="1600" dirty="0">
                <a:solidFill>
                  <a:srgbClr val="002060"/>
                </a:solidFill>
                <a:latin typeface="Arial" panose="020B0604020202020204" pitchFamily="34" charset="0"/>
                <a:cs typeface="Arial" panose="020B0604020202020204" pitchFamily="34" charset="0"/>
              </a:rPr>
              <a:t> </a:t>
            </a:r>
            <a:r>
              <a:rPr lang="en-US" altLang="zh-CN" sz="1600" dirty="0">
                <a:solidFill>
                  <a:srgbClr val="0070C0"/>
                </a:solidFill>
                <a:latin typeface="Arial" panose="020B0604020202020204" pitchFamily="34" charset="0"/>
                <a:cs typeface="Arial" panose="020B0604020202020204" pitchFamily="34" charset="0"/>
              </a:rPr>
              <a:t>May 2025</a:t>
            </a:r>
            <a:endParaRPr lang="en-US" altLang="zh-CN" sz="1600" b="1" i="0" dirty="0">
              <a:solidFill>
                <a:srgbClr val="0070C0"/>
              </a:solidFill>
              <a:effectLst/>
              <a:latin typeface="Arial" panose="020B0604020202020204" pitchFamily="34" charset="0"/>
            </a:endParaRPr>
          </a:p>
          <a:p>
            <a:pPr marL="285750" indent="-285750" algn="l">
              <a:spcBef>
                <a:spcPts val="600"/>
              </a:spcBef>
              <a:buFont typeface="Arial" panose="020B0604020202020204" pitchFamily="34" charset="0"/>
              <a:buChar char="•"/>
            </a:pPr>
            <a:r>
              <a:rPr lang="en-US" altLang="zh-CN" sz="1600" dirty="0">
                <a:solidFill>
                  <a:srgbClr val="002060"/>
                </a:solidFill>
                <a:latin typeface="Arial" panose="020B0604020202020204" pitchFamily="34" charset="0"/>
                <a:cs typeface="Arial" panose="020B0604020202020204" pitchFamily="34" charset="0"/>
              </a:rPr>
              <a:t>Expected Completion Date: </a:t>
            </a:r>
            <a:r>
              <a:rPr lang="en-US" altLang="zh-CN" sz="1600" dirty="0">
                <a:solidFill>
                  <a:srgbClr val="0070C0"/>
                </a:solidFill>
                <a:latin typeface="Arial" panose="020B0604020202020204" pitchFamily="34" charset="0"/>
                <a:cs typeface="Arial" panose="020B0604020202020204" pitchFamily="34" charset="0"/>
              </a:rPr>
              <a:t>May 2026</a:t>
            </a:r>
          </a:p>
        </p:txBody>
      </p:sp>
      <p:sp>
        <p:nvSpPr>
          <p:cNvPr id="12" name="矩形 13"/>
          <p:cNvSpPr/>
          <p:nvPr/>
        </p:nvSpPr>
        <p:spPr>
          <a:xfrm>
            <a:off x="664956" y="2786447"/>
            <a:ext cx="4194572" cy="400110"/>
          </a:xfrm>
          <a:prstGeom prst="rect">
            <a:avLst/>
          </a:prstGeom>
        </p:spPr>
        <p:txBody>
          <a:bodyPr wrap="square">
            <a:spAutoFit/>
          </a:bodyPr>
          <a:lstStyle/>
          <a:p>
            <a:r>
              <a:rPr lang="en-US" altLang="zh-CN" sz="2000" b="1" dirty="0">
                <a:solidFill>
                  <a:srgbClr val="002060"/>
                </a:solidFill>
                <a:latin typeface="Calibri" panose="020F0502020204030204" pitchFamily="34" charset="0"/>
                <a:cs typeface="Calibri" panose="020F0502020204030204" pitchFamily="34" charset="0"/>
              </a:rPr>
              <a:t>Project summary</a:t>
            </a:r>
          </a:p>
        </p:txBody>
      </p:sp>
      <p:sp>
        <p:nvSpPr>
          <p:cNvPr id="13" name="TextBox 12"/>
          <p:cNvSpPr txBox="1"/>
          <p:nvPr/>
        </p:nvSpPr>
        <p:spPr>
          <a:xfrm>
            <a:off x="767682" y="3178711"/>
            <a:ext cx="6264421" cy="2308324"/>
          </a:xfrm>
          <a:prstGeom prst="rect">
            <a:avLst/>
          </a:prstGeom>
          <a:noFill/>
        </p:spPr>
        <p:txBody>
          <a:bodyPr wrap="square">
            <a:spAutoFit/>
          </a:bodyPr>
          <a:lstStyle/>
          <a:p>
            <a:pPr marL="285750" indent="-285750" algn="just">
              <a:spcBef>
                <a:spcPts val="600"/>
              </a:spcBef>
              <a:spcAft>
                <a:spcPts val="600"/>
              </a:spcAft>
              <a:buFont typeface="Arial" panose="020B0604020202020204" pitchFamily="34" charset="0"/>
              <a:buChar char="•"/>
            </a:pPr>
            <a:r>
              <a:rPr lang="en-US" altLang="zh-CN" sz="1600" dirty="0">
                <a:solidFill>
                  <a:srgbClr val="002060"/>
                </a:solidFill>
                <a:latin typeface="Arial" panose="020B0604020202020204" pitchFamily="34" charset="0"/>
                <a:ea typeface="Verdana" panose="020B0604030504040204" pitchFamily="34" charset="0"/>
                <a:cs typeface="Arial" panose="020B0604020202020204" pitchFamily="34" charset="0"/>
              </a:rPr>
              <a:t>As APEC cities accelerate the transition toward clean energy, heating and cooling systems have become key to achieving energy efficiency and climate goals</a:t>
            </a:r>
            <a:r>
              <a:rPr lang="en-US" altLang="zh-CN" sz="1600" dirty="0">
                <a:solidFill>
                  <a:srgbClr val="0070C0"/>
                </a:solidFill>
                <a:latin typeface="Arial" panose="020B0604020202020204" pitchFamily="34" charset="0"/>
                <a:ea typeface="Verdana" panose="020B0604030504040204" pitchFamily="34" charset="0"/>
                <a:cs typeface="Arial" panose="020B0604020202020204" pitchFamily="34" charset="0"/>
              </a:rPr>
              <a:t>. This project addresses the urgent challenge of decarbonizing urban heating and cooling in APEC cities through clean energy. </a:t>
            </a:r>
            <a:r>
              <a:rPr lang="en-US" altLang="zh-CN" sz="1600" dirty="0">
                <a:solidFill>
                  <a:srgbClr val="002060"/>
                </a:solidFill>
                <a:latin typeface="Arial" panose="020B0604020202020204" pitchFamily="34" charset="0"/>
                <a:ea typeface="Verdana" panose="020B0604030504040204" pitchFamily="34" charset="0"/>
                <a:cs typeface="Arial" panose="020B0604020202020204" pitchFamily="34" charset="0"/>
              </a:rPr>
              <a:t>Based on the analysis of climate zones, and the current state of heating and cooling in APEC cities, clean energy will be studied. The research results and policy recommendations will be summarized and disseminated to more APEC cities and economies.</a:t>
            </a:r>
          </a:p>
        </p:txBody>
      </p:sp>
      <p:sp>
        <p:nvSpPr>
          <p:cNvPr id="14" name="矩形 13"/>
          <p:cNvSpPr/>
          <p:nvPr/>
        </p:nvSpPr>
        <p:spPr>
          <a:xfrm>
            <a:off x="664956" y="5487035"/>
            <a:ext cx="4194572" cy="400110"/>
          </a:xfrm>
          <a:prstGeom prst="rect">
            <a:avLst/>
          </a:prstGeom>
        </p:spPr>
        <p:txBody>
          <a:bodyPr wrap="square">
            <a:spAutoFit/>
          </a:bodyPr>
          <a:lstStyle/>
          <a:p>
            <a:r>
              <a:rPr lang="en-US" altLang="zh-CN" sz="2000" b="1" dirty="0">
                <a:solidFill>
                  <a:srgbClr val="002060"/>
                </a:solidFill>
                <a:latin typeface="Calibri" panose="020F0502020204030204" pitchFamily="34" charset="0"/>
                <a:cs typeface="Calibri" panose="020F0502020204030204" pitchFamily="34" charset="0"/>
              </a:rPr>
              <a:t>Project output</a:t>
            </a:r>
          </a:p>
        </p:txBody>
      </p:sp>
      <p:sp>
        <p:nvSpPr>
          <p:cNvPr id="15" name="矩形 14"/>
          <p:cNvSpPr/>
          <p:nvPr/>
        </p:nvSpPr>
        <p:spPr>
          <a:xfrm>
            <a:off x="853812" y="5842095"/>
            <a:ext cx="7762468" cy="338554"/>
          </a:xfrm>
          <a:prstGeom prst="rect">
            <a:avLst/>
          </a:prstGeom>
        </p:spPr>
        <p:txBody>
          <a:bodyPr wrap="square">
            <a:spAutoFit/>
          </a:bodyPr>
          <a:lstStyle/>
          <a:p>
            <a:pPr marL="285750" indent="-285750" algn="l">
              <a:spcBef>
                <a:spcPts val="600"/>
              </a:spcBef>
              <a:buFont typeface="Arial" panose="020B0604020202020204" pitchFamily="34" charset="0"/>
              <a:buChar char="•"/>
            </a:pPr>
            <a:r>
              <a:rPr lang="en-US" altLang="zh-CN" sz="1600" dirty="0">
                <a:solidFill>
                  <a:srgbClr val="002060"/>
                </a:solidFill>
                <a:latin typeface="Arial" panose="020B0604020202020204" pitchFamily="34" charset="0"/>
                <a:cs typeface="Arial" panose="020B0604020202020204" pitchFamily="34" charset="0"/>
              </a:rPr>
              <a:t>APEC publication</a:t>
            </a:r>
          </a:p>
        </p:txBody>
      </p:sp>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1238" y="1240262"/>
            <a:ext cx="3203315" cy="4531140"/>
          </a:xfrm>
          <a:prstGeom prst="rect">
            <a:avLst/>
          </a:prstGeom>
          <a:ln>
            <a:solidFill>
              <a:schemeClr val="bg1">
                <a:lumMod val="65000"/>
              </a:schemeClr>
            </a:solidFill>
          </a:ln>
        </p:spPr>
      </p:pic>
      <p:sp>
        <p:nvSpPr>
          <p:cNvPr id="20" name="矩形 19"/>
          <p:cNvSpPr/>
          <p:nvPr/>
        </p:nvSpPr>
        <p:spPr>
          <a:xfrm>
            <a:off x="7826277" y="5758953"/>
            <a:ext cx="3238276" cy="738664"/>
          </a:xfrm>
          <a:prstGeom prst="rect">
            <a:avLst/>
          </a:prstGeom>
        </p:spPr>
        <p:txBody>
          <a:bodyPr wrap="square">
            <a:spAutoFit/>
          </a:bodyPr>
          <a:lstStyle/>
          <a:p>
            <a:pPr algn="ctr"/>
            <a:r>
              <a:rPr lang="en-US" altLang="zh-CN" sz="1400" b="1" dirty="0">
                <a:solidFill>
                  <a:srgbClr val="0070C0"/>
                </a:solidFill>
                <a:latin typeface="Times New Roman" panose="02020603050405020304" pitchFamily="18" charset="0"/>
                <a:cs typeface="Times New Roman" panose="02020603050405020304" pitchFamily="18" charset="0"/>
              </a:rPr>
              <a:t>The </a:t>
            </a:r>
            <a:r>
              <a:rPr lang="en-US" altLang="zh-CN" sz="1400" b="1" i="1" dirty="0">
                <a:solidFill>
                  <a:srgbClr val="0070C0"/>
                </a:solidFill>
                <a:latin typeface="Times New Roman" panose="02020603050405020304" pitchFamily="18" charset="0"/>
                <a:cs typeface="Times New Roman" panose="02020603050405020304" pitchFamily="18" charset="0"/>
              </a:rPr>
              <a:t>APEC Urban Energy Report 2025</a:t>
            </a:r>
          </a:p>
          <a:p>
            <a:pPr algn="ctr"/>
            <a:r>
              <a:rPr lang="en-US" altLang="zh-CN" sz="1400" b="1" dirty="0">
                <a:solidFill>
                  <a:srgbClr val="0070C0"/>
                </a:solidFill>
                <a:latin typeface="Times New Roman" panose="02020603050405020304" pitchFamily="18" charset="0"/>
                <a:cs typeface="Times New Roman" panose="02020603050405020304" pitchFamily="18" charset="0"/>
              </a:rPr>
              <a:t>is expected to be published in the first half of 2026</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p:cNvSpPr>
            <a:spLocks noGrp="1"/>
          </p:cNvSpPr>
          <p:nvPr>
            <p:ph type="sldNum" sz="quarter" idx="4"/>
          </p:nvPr>
        </p:nvSpPr>
        <p:spPr/>
        <p:txBody>
          <a:bodyPr/>
          <a:lstStyle/>
          <a:p>
            <a:fld id="{24ED24AB-161E-4E0B-B512-E5D3858BF887}" type="slidenum">
              <a:rPr lang="zh-CN" altLang="en-US" smtClean="0"/>
              <a:t>11</a:t>
            </a:fld>
            <a:endParaRPr lang="zh-CN" altLang="en-US" dirty="0"/>
          </a:p>
        </p:txBody>
      </p:sp>
      <p:sp>
        <p:nvSpPr>
          <p:cNvPr id="3" name="矩形 13"/>
          <p:cNvSpPr/>
          <p:nvPr/>
        </p:nvSpPr>
        <p:spPr>
          <a:xfrm>
            <a:off x="130931" y="144875"/>
            <a:ext cx="10945216" cy="400110"/>
          </a:xfrm>
          <a:prstGeom prst="rect">
            <a:avLst/>
          </a:prstGeom>
        </p:spPr>
        <p:txBody>
          <a:bodyPr wrap="square">
            <a:spAutoFit/>
          </a:bodyPr>
          <a:lstStyle/>
          <a:p>
            <a:r>
              <a:rPr lang="en-US" altLang="zh-CN" sz="2000" b="1" dirty="0">
                <a:solidFill>
                  <a:srgbClr val="002060"/>
                </a:solidFill>
                <a:latin typeface="Arial" panose="020B0604020202020204" pitchFamily="34" charset="0"/>
                <a:cs typeface="Arial" panose="020B0604020202020204" pitchFamily="34" charset="0"/>
              </a:rPr>
              <a:t>APEC Projects</a:t>
            </a:r>
          </a:p>
        </p:txBody>
      </p:sp>
      <p:sp>
        <p:nvSpPr>
          <p:cNvPr id="5" name="文本框 39"/>
          <p:cNvSpPr txBox="1"/>
          <p:nvPr/>
        </p:nvSpPr>
        <p:spPr>
          <a:xfrm>
            <a:off x="119336" y="757286"/>
            <a:ext cx="10489567" cy="338554"/>
          </a:xfrm>
          <a:prstGeom prst="rect">
            <a:avLst/>
          </a:prstGeom>
          <a:noFill/>
        </p:spPr>
        <p:txBody>
          <a:bodyPr wrap="square" rtlCol="0">
            <a:spAutoFit/>
          </a:bodyPr>
          <a:lstStyle/>
          <a:p>
            <a:pPr marL="285750" indent="-285750" algn="just">
              <a:buClr>
                <a:srgbClr val="002060"/>
              </a:buClr>
              <a:buSzPct val="100000"/>
              <a:buFont typeface="Wingdings" panose="05000000000000000000" pitchFamily="2" charset="2"/>
              <a:buChar char="q"/>
            </a:pPr>
            <a:r>
              <a:rPr lang="en-GB" sz="1600" b="1" dirty="0">
                <a:solidFill>
                  <a:srgbClr val="002060"/>
                </a:solidFill>
                <a:effectLst/>
                <a:latin typeface="Helvetica" pitchFamily="2" charset="0"/>
              </a:rPr>
              <a:t>EWG 02 </a:t>
            </a:r>
            <a:r>
              <a:rPr lang="en-GB" sz="1600" b="1" dirty="0" err="1">
                <a:solidFill>
                  <a:srgbClr val="002060"/>
                </a:solidFill>
                <a:effectLst/>
                <a:latin typeface="Helvetica" pitchFamily="2" charset="0"/>
              </a:rPr>
              <a:t>2025S</a:t>
            </a:r>
            <a:r>
              <a:rPr lang="en-GB" sz="1600" b="1" dirty="0">
                <a:solidFill>
                  <a:srgbClr val="002060"/>
                </a:solidFill>
                <a:effectLst/>
                <a:latin typeface="Helvetica" pitchFamily="2" charset="0"/>
              </a:rPr>
              <a:t>: </a:t>
            </a:r>
            <a:r>
              <a:rPr lang="en-US" sz="1600" b="1" dirty="0">
                <a:solidFill>
                  <a:srgbClr val="0070C0"/>
                </a:solidFill>
                <a:effectLst/>
                <a:latin typeface="Helvetica" pitchFamily="2" charset="0"/>
              </a:rPr>
              <a:t>Research and Capacity Building on Construction New-type Power System in APEC</a:t>
            </a:r>
          </a:p>
        </p:txBody>
      </p:sp>
      <p:sp>
        <p:nvSpPr>
          <p:cNvPr id="6" name="矩形 13"/>
          <p:cNvSpPr/>
          <p:nvPr/>
        </p:nvSpPr>
        <p:spPr>
          <a:xfrm>
            <a:off x="407368" y="1766573"/>
            <a:ext cx="4194572" cy="400110"/>
          </a:xfrm>
          <a:prstGeom prst="rect">
            <a:avLst/>
          </a:prstGeom>
        </p:spPr>
        <p:txBody>
          <a:bodyPr wrap="square">
            <a:spAutoFit/>
          </a:bodyPr>
          <a:lstStyle/>
          <a:p>
            <a:r>
              <a:rPr lang="en-US" altLang="zh-CN" sz="2000" b="1" dirty="0">
                <a:solidFill>
                  <a:srgbClr val="002060"/>
                </a:solidFill>
                <a:latin typeface="Calibri" panose="020F0502020204030204" pitchFamily="34" charset="0"/>
                <a:cs typeface="Calibri" panose="020F0502020204030204" pitchFamily="34" charset="0"/>
              </a:rPr>
              <a:t>Project summary</a:t>
            </a:r>
          </a:p>
        </p:txBody>
      </p:sp>
      <p:sp>
        <p:nvSpPr>
          <p:cNvPr id="9" name="TextBox 12"/>
          <p:cNvSpPr txBox="1"/>
          <p:nvPr/>
        </p:nvSpPr>
        <p:spPr>
          <a:xfrm>
            <a:off x="622439" y="2144573"/>
            <a:ext cx="6193642" cy="3123932"/>
          </a:xfrm>
          <a:prstGeom prst="rect">
            <a:avLst/>
          </a:prstGeom>
          <a:noFill/>
        </p:spPr>
        <p:txBody>
          <a:bodyPr wrap="square">
            <a:spAutoFit/>
          </a:bodyPr>
          <a:lstStyle/>
          <a:p>
            <a:pPr marL="285750" indent="-285750" algn="just">
              <a:spcAft>
                <a:spcPts val="600"/>
              </a:spcAft>
              <a:buFont typeface="Arial" panose="020B0604020202020204" pitchFamily="34" charset="0"/>
              <a:buChar char="•"/>
            </a:pPr>
            <a:r>
              <a:rPr lang="en-US" altLang="zh-CN" sz="1600" dirty="0">
                <a:solidFill>
                  <a:srgbClr val="002060"/>
                </a:solidFill>
                <a:latin typeface="Arial" panose="020B0604020202020204" pitchFamily="34" charset="0"/>
                <a:ea typeface="Verdana" panose="020B0604030504040204" pitchFamily="34" charset="0"/>
                <a:cs typeface="Arial" panose="020B0604020202020204" pitchFamily="34" charset="0"/>
              </a:rPr>
              <a:t>The construction of a new-type power system that adapts to the gradually increasing share of renewable energy has become a common challenge for APEC economies. This project combines systemic research and capacity-building training to address this issue. The research component will </a:t>
            </a:r>
            <a:r>
              <a:rPr lang="en-US" altLang="zh-CN" sz="1600" dirty="0">
                <a:solidFill>
                  <a:srgbClr val="0070C0"/>
                </a:solidFill>
                <a:latin typeface="Arial" panose="020B0604020202020204" pitchFamily="34" charset="0"/>
                <a:ea typeface="Verdana" panose="020B0604030504040204" pitchFamily="34" charset="0"/>
                <a:cs typeface="Arial" panose="020B0604020202020204" pitchFamily="34" charset="0"/>
              </a:rPr>
              <a:t>focus on analyzing the technical, policy, and market mechanisms required for APEC’s new-type power system development</a:t>
            </a:r>
            <a:r>
              <a:rPr lang="en-US" altLang="zh-CN" sz="1600" dirty="0">
                <a:solidFill>
                  <a:srgbClr val="002060"/>
                </a:solidFill>
                <a:latin typeface="Arial" panose="020B0604020202020204" pitchFamily="34" charset="0"/>
                <a:ea typeface="Verdana" panose="020B0604030504040204" pitchFamily="34" charset="0"/>
                <a:cs typeface="Arial" panose="020B0604020202020204" pitchFamily="34" charset="0"/>
              </a:rPr>
              <a:t>, outstanding cases that promote the construction of the new-type power system in China and other APEC economies will be investigated. </a:t>
            </a:r>
          </a:p>
          <a:p>
            <a:pPr marL="285750" indent="-285750" algn="just">
              <a:spcAft>
                <a:spcPts val="600"/>
              </a:spcAft>
              <a:buFont typeface="Arial" panose="020B0604020202020204" pitchFamily="34" charset="0"/>
              <a:buChar char="•"/>
            </a:pPr>
            <a:r>
              <a:rPr lang="en-US" altLang="zh-CN" sz="1600" dirty="0">
                <a:solidFill>
                  <a:srgbClr val="0070C0"/>
                </a:solidFill>
                <a:latin typeface="Arial" panose="020B0604020202020204" pitchFamily="34" charset="0"/>
                <a:ea typeface="Verdana" panose="020B0604030504040204" pitchFamily="34" charset="0"/>
                <a:cs typeface="Arial" panose="020B0604020202020204" pitchFamily="34" charset="0"/>
              </a:rPr>
              <a:t>For capacity-building</a:t>
            </a:r>
            <a:r>
              <a:rPr lang="en-US" altLang="zh-CN" sz="1600" dirty="0">
                <a:solidFill>
                  <a:srgbClr val="002060"/>
                </a:solidFill>
                <a:latin typeface="Arial" panose="020B0604020202020204" pitchFamily="34" charset="0"/>
                <a:ea typeface="Verdana" panose="020B0604030504040204" pitchFamily="34" charset="0"/>
                <a:cs typeface="Arial" panose="020B0604020202020204" pitchFamily="34" charset="0"/>
              </a:rPr>
              <a:t>, a high-level exchange and training event on construction new-type power system has been hosted in September 2025, in Yinchuan, Ningxia, China.</a:t>
            </a:r>
          </a:p>
        </p:txBody>
      </p:sp>
      <p:pic>
        <p:nvPicPr>
          <p:cNvPr id="12" name="图片 11" descr="一群人站在一起&#10;&#10;AI 生成的内容可能不正确。"/>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1765" y="1859043"/>
            <a:ext cx="4482291" cy="2988194"/>
          </a:xfrm>
          <a:prstGeom prst="rect">
            <a:avLst/>
          </a:prstGeom>
        </p:spPr>
      </p:pic>
      <p:sp>
        <p:nvSpPr>
          <p:cNvPr id="13" name="矩形 12"/>
          <p:cNvSpPr/>
          <p:nvPr/>
        </p:nvSpPr>
        <p:spPr>
          <a:xfrm>
            <a:off x="622439" y="1113499"/>
            <a:ext cx="10849036" cy="661720"/>
          </a:xfrm>
          <a:prstGeom prst="rect">
            <a:avLst/>
          </a:prstGeom>
        </p:spPr>
        <p:txBody>
          <a:bodyPr wrap="square">
            <a:spAutoFit/>
          </a:bodyPr>
          <a:lstStyle/>
          <a:p>
            <a:pPr marL="285750" indent="-285750" algn="l">
              <a:spcBef>
                <a:spcPts val="600"/>
              </a:spcBef>
              <a:buFont typeface="Arial" panose="020B0604020202020204" pitchFamily="34" charset="0"/>
              <a:buChar char="•"/>
            </a:pPr>
            <a:r>
              <a:rPr lang="en-US" altLang="zh-CN" sz="1600" dirty="0">
                <a:solidFill>
                  <a:srgbClr val="002060"/>
                </a:solidFill>
                <a:latin typeface="Arial" panose="020B0604020202020204" pitchFamily="34" charset="0"/>
                <a:cs typeface="Arial" panose="020B0604020202020204" pitchFamily="34" charset="0"/>
              </a:rPr>
              <a:t>Expected Start Date:</a:t>
            </a:r>
            <a:r>
              <a:rPr lang="zh-CN" altLang="en-US" sz="1600" dirty="0">
                <a:solidFill>
                  <a:srgbClr val="002060"/>
                </a:solidFill>
                <a:latin typeface="Arial" panose="020B0604020202020204" pitchFamily="34" charset="0"/>
                <a:cs typeface="Arial" panose="020B0604020202020204" pitchFamily="34" charset="0"/>
              </a:rPr>
              <a:t> </a:t>
            </a:r>
            <a:r>
              <a:rPr lang="en-US" altLang="zh-CN" sz="1600" dirty="0">
                <a:solidFill>
                  <a:srgbClr val="0070C0"/>
                </a:solidFill>
                <a:latin typeface="Arial" panose="020B0604020202020204" pitchFamily="34" charset="0"/>
                <a:cs typeface="Arial" panose="020B0604020202020204" pitchFamily="34" charset="0"/>
              </a:rPr>
              <a:t>01/06/2025</a:t>
            </a:r>
            <a:r>
              <a:rPr lang="en-US" altLang="zh-CN" sz="1600" b="1" i="0" dirty="0">
                <a:solidFill>
                  <a:srgbClr val="0070C0"/>
                </a:solidFill>
                <a:effectLst/>
                <a:latin typeface="Arial" panose="020B0604020202020204" pitchFamily="34" charset="0"/>
              </a:rPr>
              <a:t> </a:t>
            </a:r>
          </a:p>
          <a:p>
            <a:pPr marL="285750" indent="-285750" algn="l">
              <a:spcBef>
                <a:spcPts val="600"/>
              </a:spcBef>
              <a:buFont typeface="Arial" panose="020B0604020202020204" pitchFamily="34" charset="0"/>
              <a:buChar char="•"/>
            </a:pPr>
            <a:r>
              <a:rPr lang="en-US" altLang="zh-CN" sz="1600" dirty="0">
                <a:solidFill>
                  <a:srgbClr val="002060"/>
                </a:solidFill>
                <a:latin typeface="Arial" panose="020B0604020202020204" pitchFamily="34" charset="0"/>
                <a:cs typeface="Arial" panose="020B0604020202020204" pitchFamily="34" charset="0"/>
              </a:rPr>
              <a:t>Expected Completion Date: </a:t>
            </a:r>
            <a:r>
              <a:rPr lang="en-US" altLang="zh-CN" sz="1600" dirty="0">
                <a:solidFill>
                  <a:srgbClr val="0070C0"/>
                </a:solidFill>
                <a:latin typeface="Arial" panose="020B0604020202020204" pitchFamily="34" charset="0"/>
                <a:cs typeface="Arial" panose="020B0604020202020204" pitchFamily="34" charset="0"/>
              </a:rPr>
              <a:t>31/05/2026</a:t>
            </a:r>
          </a:p>
        </p:txBody>
      </p:sp>
      <p:sp>
        <p:nvSpPr>
          <p:cNvPr id="15" name="文本框 14"/>
          <p:cNvSpPr txBox="1"/>
          <p:nvPr/>
        </p:nvSpPr>
        <p:spPr>
          <a:xfrm>
            <a:off x="7331787" y="4847965"/>
            <a:ext cx="4482291" cy="523220"/>
          </a:xfrm>
          <a:prstGeom prst="rect">
            <a:avLst/>
          </a:prstGeom>
          <a:noFill/>
        </p:spPr>
        <p:txBody>
          <a:bodyPr wrap="square">
            <a:spAutoFit/>
          </a:bodyPr>
          <a:lstStyle/>
          <a:p>
            <a:pPr algn="ctr"/>
            <a:r>
              <a:rPr lang="en-US" altLang="zh-CN" sz="1400" b="1" dirty="0">
                <a:solidFill>
                  <a:srgbClr val="0070C0"/>
                </a:solidFill>
                <a:latin typeface="Times New Roman" panose="02020603050405020304" pitchFamily="18" charset="0"/>
                <a:cs typeface="Times New Roman" panose="02020603050405020304" pitchFamily="18" charset="0"/>
              </a:rPr>
              <a:t>Training Event on Construction New-type Power System</a:t>
            </a:r>
          </a:p>
          <a:p>
            <a:pPr algn="ctr"/>
            <a:r>
              <a:rPr lang="en-US" altLang="zh-CN" sz="1400" dirty="0">
                <a:solidFill>
                  <a:srgbClr val="0070C0"/>
                </a:solidFill>
                <a:latin typeface="Times New Roman" panose="02020603050405020304" pitchFamily="18" charset="0"/>
                <a:cs typeface="Times New Roman" panose="02020603050405020304" pitchFamily="18" charset="0"/>
              </a:rPr>
              <a:t>18-19 Sep. 2025, Yinchuan, Ningxia, China</a:t>
            </a:r>
            <a:endParaRPr lang="zh-CN" altLang="en-US" sz="1400" b="1" dirty="0">
              <a:solidFill>
                <a:srgbClr val="0070C0"/>
              </a:solidFill>
              <a:latin typeface="Times New Roman" panose="02020603050405020304" pitchFamily="18" charset="0"/>
              <a:cs typeface="Times New Roman" panose="02020603050405020304" pitchFamily="18" charset="0"/>
            </a:endParaRPr>
          </a:p>
        </p:txBody>
      </p:sp>
      <p:sp>
        <p:nvSpPr>
          <p:cNvPr id="18" name="矩形 13"/>
          <p:cNvSpPr/>
          <p:nvPr/>
        </p:nvSpPr>
        <p:spPr>
          <a:xfrm>
            <a:off x="479376" y="5176184"/>
            <a:ext cx="4194572" cy="400110"/>
          </a:xfrm>
          <a:prstGeom prst="rect">
            <a:avLst/>
          </a:prstGeom>
        </p:spPr>
        <p:txBody>
          <a:bodyPr wrap="square">
            <a:spAutoFit/>
          </a:bodyPr>
          <a:lstStyle/>
          <a:p>
            <a:r>
              <a:rPr lang="en-US" altLang="zh-CN" sz="2000" b="1" dirty="0">
                <a:solidFill>
                  <a:srgbClr val="002060"/>
                </a:solidFill>
                <a:latin typeface="Calibri" panose="020F0502020204030204" pitchFamily="34" charset="0"/>
                <a:cs typeface="Calibri" panose="020F0502020204030204" pitchFamily="34" charset="0"/>
              </a:rPr>
              <a:t>Project outputs</a:t>
            </a:r>
          </a:p>
        </p:txBody>
      </p:sp>
      <p:sp>
        <p:nvSpPr>
          <p:cNvPr id="19" name="矩形 18"/>
          <p:cNvSpPr/>
          <p:nvPr/>
        </p:nvSpPr>
        <p:spPr>
          <a:xfrm>
            <a:off x="622439" y="5560916"/>
            <a:ext cx="11329174" cy="907941"/>
          </a:xfrm>
          <a:prstGeom prst="rect">
            <a:avLst/>
          </a:prstGeom>
        </p:spPr>
        <p:txBody>
          <a:bodyPr wrap="square">
            <a:spAutoFit/>
          </a:bodyPr>
          <a:lstStyle/>
          <a:p>
            <a:pPr marL="285750" indent="-285750" algn="just">
              <a:spcBef>
                <a:spcPts val="600"/>
              </a:spcBef>
              <a:buFont typeface="Arial" panose="020B0604020202020204" pitchFamily="34" charset="0"/>
              <a:buChar char="•"/>
            </a:pPr>
            <a:r>
              <a:rPr lang="en-US" altLang="zh-CN" sz="1600" dirty="0">
                <a:solidFill>
                  <a:srgbClr val="0070C0"/>
                </a:solidFill>
                <a:latin typeface="Arial" panose="020B0604020202020204" pitchFamily="34" charset="0"/>
                <a:cs typeface="Arial" panose="020B0604020202020204" pitchFamily="34" charset="0"/>
              </a:rPr>
              <a:t>Event: </a:t>
            </a:r>
            <a:r>
              <a:rPr lang="en-US" altLang="zh-CN" sz="1600">
                <a:solidFill>
                  <a:srgbClr val="002060"/>
                </a:solidFill>
                <a:latin typeface="Arial" panose="020B0604020202020204" pitchFamily="34" charset="0"/>
                <a:cs typeface="Arial" panose="020B0604020202020204" pitchFamily="34" charset="0"/>
              </a:rPr>
              <a:t>Organized the Exchange </a:t>
            </a:r>
            <a:r>
              <a:rPr lang="en-US" altLang="zh-CN" sz="1600" dirty="0">
                <a:solidFill>
                  <a:srgbClr val="002060"/>
                </a:solidFill>
                <a:latin typeface="Arial" panose="020B0604020202020204" pitchFamily="34" charset="0"/>
                <a:cs typeface="Arial" panose="020B0604020202020204" pitchFamily="34" charset="0"/>
              </a:rPr>
              <a:t>and Training on New-Type Power System during the 11th Asia Pacific Sustainable Energy Forum of APSEC in September 2025</a:t>
            </a:r>
          </a:p>
          <a:p>
            <a:pPr marL="285750" indent="-285750" algn="just">
              <a:spcBef>
                <a:spcPts val="600"/>
              </a:spcBef>
              <a:buFont typeface="Arial" panose="020B0604020202020204" pitchFamily="34" charset="0"/>
              <a:buChar char="•"/>
            </a:pPr>
            <a:r>
              <a:rPr lang="en-US" altLang="zh-CN" sz="1600" dirty="0">
                <a:solidFill>
                  <a:srgbClr val="0070C0"/>
                </a:solidFill>
                <a:latin typeface="Arial" panose="020B0604020202020204" pitchFamily="34" charset="0"/>
                <a:cs typeface="Arial" panose="020B0604020202020204" pitchFamily="34" charset="0"/>
              </a:rPr>
              <a:t>APEC Publication: </a:t>
            </a:r>
            <a:r>
              <a:rPr lang="en-US" altLang="zh-CN" sz="1600" dirty="0">
                <a:solidFill>
                  <a:srgbClr val="002060"/>
                </a:solidFill>
                <a:latin typeface="Arial" panose="020B0604020202020204" pitchFamily="34" charset="0"/>
                <a:cs typeface="Arial" panose="020B0604020202020204" pitchFamily="34" charset="0"/>
              </a:rPr>
              <a:t>China's Practices in Building a New-type Power System and Its Implications for APEC Economies</a:t>
            </a:r>
          </a:p>
        </p:txBody>
      </p:sp>
      <p:sp>
        <p:nvSpPr>
          <p:cNvPr id="2" name="箭头: 右 1"/>
          <p:cNvSpPr/>
          <p:nvPr/>
        </p:nvSpPr>
        <p:spPr>
          <a:xfrm>
            <a:off x="6879134" y="4539023"/>
            <a:ext cx="377109" cy="7621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p:cNvSpPr>
            <a:spLocks noGrp="1"/>
          </p:cNvSpPr>
          <p:nvPr>
            <p:ph type="sldNum" sz="quarter" idx="4"/>
          </p:nvPr>
        </p:nvSpPr>
        <p:spPr/>
        <p:txBody>
          <a:bodyPr/>
          <a:lstStyle/>
          <a:p>
            <a:fld id="{24ED24AB-161E-4E0B-B512-E5D3858BF887}" type="slidenum">
              <a:rPr lang="zh-CN" altLang="en-US" smtClean="0"/>
              <a:t>12</a:t>
            </a:fld>
            <a:endParaRPr lang="zh-CN" altLang="en-US" dirty="0"/>
          </a:p>
        </p:txBody>
      </p:sp>
      <p:sp>
        <p:nvSpPr>
          <p:cNvPr id="5" name="文本框 39"/>
          <p:cNvSpPr txBox="1"/>
          <p:nvPr/>
        </p:nvSpPr>
        <p:spPr>
          <a:xfrm>
            <a:off x="142937" y="757286"/>
            <a:ext cx="10489567" cy="584775"/>
          </a:xfrm>
          <a:prstGeom prst="rect">
            <a:avLst/>
          </a:prstGeom>
          <a:noFill/>
        </p:spPr>
        <p:txBody>
          <a:bodyPr wrap="square" rtlCol="0">
            <a:spAutoFit/>
          </a:bodyPr>
          <a:lstStyle/>
          <a:p>
            <a:pPr marL="285750" indent="-285750" algn="just">
              <a:buClr>
                <a:srgbClr val="002060"/>
              </a:buClr>
              <a:buSzPct val="100000"/>
              <a:buFont typeface="Wingdings" panose="05000000000000000000" pitchFamily="2" charset="2"/>
              <a:buChar char="q"/>
            </a:pPr>
            <a:r>
              <a:rPr lang="en-GB" sz="1600" b="1" dirty="0">
                <a:solidFill>
                  <a:srgbClr val="002060"/>
                </a:solidFill>
                <a:effectLst/>
                <a:latin typeface="Helvetica" pitchFamily="2" charset="0"/>
              </a:rPr>
              <a:t>EWG 06 </a:t>
            </a:r>
            <a:r>
              <a:rPr lang="en-GB" sz="1600" b="1" dirty="0" err="1">
                <a:solidFill>
                  <a:srgbClr val="002060"/>
                </a:solidFill>
                <a:effectLst/>
                <a:latin typeface="Helvetica" pitchFamily="2" charset="0"/>
              </a:rPr>
              <a:t>2025S</a:t>
            </a:r>
            <a:r>
              <a:rPr lang="en-GB" sz="1600" b="1" dirty="0">
                <a:solidFill>
                  <a:srgbClr val="002060"/>
                </a:solidFill>
                <a:effectLst/>
                <a:latin typeface="Helvetica" pitchFamily="2" charset="0"/>
              </a:rPr>
              <a:t>: </a:t>
            </a:r>
            <a:r>
              <a:rPr lang="en-US" sz="1600" b="1" dirty="0">
                <a:solidFill>
                  <a:srgbClr val="0070C0"/>
                </a:solidFill>
                <a:effectLst/>
                <a:latin typeface="Helvetica" pitchFamily="2" charset="0"/>
              </a:rPr>
              <a:t>Ten Years' Implementation Review of APEC Cooperation Initiative for Jointly Establishing an Asia-Pacific Urbanization Partnership</a:t>
            </a:r>
          </a:p>
        </p:txBody>
      </p:sp>
      <p:sp>
        <p:nvSpPr>
          <p:cNvPr id="6" name="矩形 13"/>
          <p:cNvSpPr/>
          <p:nvPr/>
        </p:nvSpPr>
        <p:spPr>
          <a:xfrm>
            <a:off x="479376" y="2204864"/>
            <a:ext cx="4194572" cy="400110"/>
          </a:xfrm>
          <a:prstGeom prst="rect">
            <a:avLst/>
          </a:prstGeom>
        </p:spPr>
        <p:txBody>
          <a:bodyPr wrap="square">
            <a:spAutoFit/>
          </a:bodyPr>
          <a:lstStyle/>
          <a:p>
            <a:r>
              <a:rPr lang="en-US" altLang="zh-CN" sz="2000" b="1" dirty="0">
                <a:solidFill>
                  <a:srgbClr val="002060"/>
                </a:solidFill>
                <a:latin typeface="Calibri" panose="020F0502020204030204" pitchFamily="34" charset="0"/>
                <a:cs typeface="Calibri" panose="020F0502020204030204" pitchFamily="34" charset="0"/>
              </a:rPr>
              <a:t>Project summary</a:t>
            </a:r>
          </a:p>
        </p:txBody>
      </p:sp>
      <p:sp>
        <p:nvSpPr>
          <p:cNvPr id="9" name="TextBox 12"/>
          <p:cNvSpPr txBox="1"/>
          <p:nvPr/>
        </p:nvSpPr>
        <p:spPr>
          <a:xfrm>
            <a:off x="665786" y="2533305"/>
            <a:ext cx="6270915" cy="3123932"/>
          </a:xfrm>
          <a:prstGeom prst="rect">
            <a:avLst/>
          </a:prstGeom>
          <a:noFill/>
        </p:spPr>
        <p:txBody>
          <a:bodyPr wrap="square">
            <a:spAutoFit/>
          </a:bodyPr>
          <a:lstStyle/>
          <a:p>
            <a:pPr marL="285750" indent="-285750" algn="just">
              <a:spcAft>
                <a:spcPts val="600"/>
              </a:spcAft>
              <a:buFont typeface="Arial" panose="020B0604020202020204" pitchFamily="34" charset="0"/>
              <a:buChar char="•"/>
            </a:pPr>
            <a:r>
              <a:rPr lang="en-US" altLang="zh-CN" sz="1600" dirty="0">
                <a:solidFill>
                  <a:srgbClr val="002060"/>
                </a:solidFill>
                <a:latin typeface="Arial" panose="020B0604020202020204" pitchFamily="34" charset="0"/>
                <a:ea typeface="Verdana" panose="020B0604030504040204" pitchFamily="34" charset="0"/>
                <a:cs typeface="Arial" panose="020B0604020202020204" pitchFamily="34" charset="0"/>
              </a:rPr>
              <a:t>Asia-Pacific is currently experiencing booming urbanization. We realize that sustained and healthy development of urbanization is conducive to promoting innovative growth and realizing robust, inclusive and sustainable development in the Asia-Pacific. This project addresses </a:t>
            </a:r>
            <a:r>
              <a:rPr lang="en-US" altLang="zh-CN" sz="1600" dirty="0">
                <a:solidFill>
                  <a:srgbClr val="0070C0"/>
                </a:solidFill>
                <a:latin typeface="Arial" panose="020B0604020202020204" pitchFamily="34" charset="0"/>
                <a:ea typeface="Verdana" panose="020B0604030504040204" pitchFamily="34" charset="0"/>
                <a:cs typeface="Arial" panose="020B0604020202020204" pitchFamily="34" charset="0"/>
              </a:rPr>
              <a:t>the ten years’ implementation of APEC Cooperation Initiative for Jointly Establishing an Asia-Pacific Urbanization Partnership, and experience sharing of sustainable urban development in APEC region</a:t>
            </a:r>
            <a:r>
              <a:rPr lang="en-US" altLang="zh-CN" sz="1600" dirty="0">
                <a:solidFill>
                  <a:srgbClr val="002060"/>
                </a:solidFill>
                <a:latin typeface="Arial" panose="020B0604020202020204" pitchFamily="34" charset="0"/>
                <a:ea typeface="Verdana" panose="020B0604030504040204" pitchFamily="34" charset="0"/>
                <a:cs typeface="Arial" panose="020B0604020202020204" pitchFamily="34" charset="0"/>
              </a:rPr>
              <a:t>. </a:t>
            </a:r>
          </a:p>
          <a:p>
            <a:pPr marL="285750" indent="-285750" algn="just">
              <a:spcAft>
                <a:spcPts val="600"/>
              </a:spcAft>
              <a:buFont typeface="Arial" panose="020B0604020202020204" pitchFamily="34" charset="0"/>
              <a:buChar char="•"/>
            </a:pPr>
            <a:r>
              <a:rPr lang="en-US" altLang="zh-CN" sz="1600" dirty="0">
                <a:solidFill>
                  <a:srgbClr val="002060"/>
                </a:solidFill>
                <a:latin typeface="Arial" panose="020B0604020202020204" pitchFamily="34" charset="0"/>
                <a:ea typeface="Verdana" panose="020B0604030504040204" pitchFamily="34" charset="0"/>
                <a:cs typeface="Arial" panose="020B0604020202020204" pitchFamily="34" charset="0"/>
              </a:rPr>
              <a:t>Based on the ten years’ APEC sustainable urban development</a:t>
            </a:r>
            <a:r>
              <a:rPr lang="en-US" altLang="zh-CN" sz="1600" dirty="0">
                <a:solidFill>
                  <a:srgbClr val="0070C0"/>
                </a:solidFill>
                <a:latin typeface="Arial" panose="020B0604020202020204" pitchFamily="34" charset="0"/>
                <a:ea typeface="Verdana" panose="020B0604030504040204" pitchFamily="34" charset="0"/>
                <a:cs typeface="Arial" panose="020B0604020202020204" pitchFamily="34" charset="0"/>
              </a:rPr>
              <a:t>, the achievements of APEC urbanization will be shared</a:t>
            </a:r>
            <a:r>
              <a:rPr lang="en-US" altLang="zh-CN" sz="1600" dirty="0">
                <a:solidFill>
                  <a:srgbClr val="002060"/>
                </a:solidFill>
                <a:latin typeface="Arial" panose="020B0604020202020204" pitchFamily="34" charset="0"/>
                <a:ea typeface="Verdana" panose="020B0604030504040204" pitchFamily="34" charset="0"/>
                <a:cs typeface="Arial" panose="020B0604020202020204" pitchFamily="34" charset="0"/>
              </a:rPr>
              <a:t>. The policy recommendations will be summarized and disseminated to more APEC cities and economies.</a:t>
            </a:r>
          </a:p>
        </p:txBody>
      </p:sp>
      <p:sp>
        <p:nvSpPr>
          <p:cNvPr id="13" name="矩形 12"/>
          <p:cNvSpPr/>
          <p:nvPr/>
        </p:nvSpPr>
        <p:spPr>
          <a:xfrm>
            <a:off x="672527" y="1292827"/>
            <a:ext cx="10849036" cy="1015663"/>
          </a:xfrm>
          <a:prstGeom prst="rect">
            <a:avLst/>
          </a:prstGeom>
        </p:spPr>
        <p:txBody>
          <a:bodyPr wrap="square">
            <a:spAutoFit/>
          </a:bodyPr>
          <a:lstStyle/>
          <a:p>
            <a:pPr marL="285750" indent="-285750" algn="l">
              <a:spcBef>
                <a:spcPts val="600"/>
              </a:spcBef>
              <a:buFont typeface="Arial" panose="020B0604020202020204" pitchFamily="34" charset="0"/>
              <a:buChar char="•"/>
            </a:pPr>
            <a:r>
              <a:rPr lang="en-US" altLang="zh-CN" sz="1600" dirty="0">
                <a:solidFill>
                  <a:srgbClr val="002060"/>
                </a:solidFill>
                <a:latin typeface="Arial" panose="020B0604020202020204" pitchFamily="34" charset="0"/>
                <a:cs typeface="Arial" panose="020B0604020202020204" pitchFamily="34" charset="0"/>
              </a:rPr>
              <a:t>Co-Sponsoring Economies: </a:t>
            </a:r>
            <a:r>
              <a:rPr lang="en-US" altLang="zh-CN" sz="1600" dirty="0">
                <a:solidFill>
                  <a:srgbClr val="0070C0"/>
                </a:solidFill>
                <a:latin typeface="Arial" panose="020B0604020202020204" pitchFamily="34" charset="0"/>
                <a:cs typeface="Arial" panose="020B0604020202020204" pitchFamily="34" charset="0"/>
              </a:rPr>
              <a:t>Hong Kong, China; Singapore</a:t>
            </a:r>
          </a:p>
          <a:p>
            <a:pPr marL="285750" indent="-285750" algn="l">
              <a:spcBef>
                <a:spcPts val="600"/>
              </a:spcBef>
              <a:buFont typeface="Arial" panose="020B0604020202020204" pitchFamily="34" charset="0"/>
              <a:buChar char="•"/>
            </a:pPr>
            <a:r>
              <a:rPr lang="en-US" altLang="zh-CN" sz="1600" dirty="0">
                <a:solidFill>
                  <a:srgbClr val="002060"/>
                </a:solidFill>
                <a:latin typeface="Arial" panose="020B0604020202020204" pitchFamily="34" charset="0"/>
                <a:cs typeface="Arial" panose="020B0604020202020204" pitchFamily="34" charset="0"/>
              </a:rPr>
              <a:t>Start Date:</a:t>
            </a:r>
            <a:r>
              <a:rPr lang="zh-CN" altLang="en-US" sz="1600" dirty="0">
                <a:solidFill>
                  <a:srgbClr val="002060"/>
                </a:solidFill>
                <a:latin typeface="Arial" panose="020B0604020202020204" pitchFamily="34" charset="0"/>
                <a:cs typeface="Arial" panose="020B0604020202020204" pitchFamily="34" charset="0"/>
              </a:rPr>
              <a:t> </a:t>
            </a:r>
            <a:r>
              <a:rPr lang="en-US" altLang="zh-CN" sz="1600" dirty="0">
                <a:solidFill>
                  <a:srgbClr val="0070C0"/>
                </a:solidFill>
                <a:latin typeface="Arial" panose="020B0604020202020204" pitchFamily="34" charset="0"/>
                <a:cs typeface="Arial" panose="020B0604020202020204" pitchFamily="34" charset="0"/>
              </a:rPr>
              <a:t>01/11/2025</a:t>
            </a:r>
            <a:r>
              <a:rPr lang="en-US" altLang="zh-CN" sz="1600" b="1" i="0" dirty="0">
                <a:solidFill>
                  <a:srgbClr val="0070C0"/>
                </a:solidFill>
                <a:effectLst/>
                <a:latin typeface="Arial" panose="020B0604020202020204" pitchFamily="34" charset="0"/>
              </a:rPr>
              <a:t> </a:t>
            </a:r>
          </a:p>
          <a:p>
            <a:pPr marL="285750" indent="-285750" algn="l">
              <a:spcBef>
                <a:spcPts val="600"/>
              </a:spcBef>
              <a:buFont typeface="Arial" panose="020B0604020202020204" pitchFamily="34" charset="0"/>
              <a:buChar char="•"/>
            </a:pPr>
            <a:r>
              <a:rPr lang="en-US" altLang="zh-CN" sz="1600" dirty="0">
                <a:solidFill>
                  <a:srgbClr val="002060"/>
                </a:solidFill>
                <a:latin typeface="Arial" panose="020B0604020202020204" pitchFamily="34" charset="0"/>
                <a:cs typeface="Arial" panose="020B0604020202020204" pitchFamily="34" charset="0"/>
              </a:rPr>
              <a:t>Expected Completion Date: </a:t>
            </a:r>
            <a:r>
              <a:rPr lang="en-US" altLang="zh-CN" sz="1600" dirty="0">
                <a:solidFill>
                  <a:srgbClr val="0070C0"/>
                </a:solidFill>
                <a:latin typeface="Arial" panose="020B0604020202020204" pitchFamily="34" charset="0"/>
                <a:cs typeface="Arial" panose="020B0604020202020204" pitchFamily="34" charset="0"/>
              </a:rPr>
              <a:t>31/12/2026</a:t>
            </a:r>
          </a:p>
        </p:txBody>
      </p:sp>
      <p:sp>
        <p:nvSpPr>
          <p:cNvPr id="10" name="矩形 13"/>
          <p:cNvSpPr/>
          <p:nvPr/>
        </p:nvSpPr>
        <p:spPr>
          <a:xfrm>
            <a:off x="479376" y="5560376"/>
            <a:ext cx="4194572" cy="400110"/>
          </a:xfrm>
          <a:prstGeom prst="rect">
            <a:avLst/>
          </a:prstGeom>
        </p:spPr>
        <p:txBody>
          <a:bodyPr wrap="square">
            <a:spAutoFit/>
          </a:bodyPr>
          <a:lstStyle/>
          <a:p>
            <a:r>
              <a:rPr lang="en-US" altLang="zh-CN" sz="2000" b="1" dirty="0">
                <a:solidFill>
                  <a:srgbClr val="002060"/>
                </a:solidFill>
                <a:latin typeface="Calibri" panose="020F0502020204030204" pitchFamily="34" charset="0"/>
                <a:cs typeface="Calibri" panose="020F0502020204030204" pitchFamily="34" charset="0"/>
              </a:rPr>
              <a:t>Project outputs</a:t>
            </a:r>
          </a:p>
        </p:txBody>
      </p:sp>
      <p:sp>
        <p:nvSpPr>
          <p:cNvPr id="11" name="矩形 10"/>
          <p:cNvSpPr/>
          <p:nvPr/>
        </p:nvSpPr>
        <p:spPr>
          <a:xfrm>
            <a:off x="672526" y="5863624"/>
            <a:ext cx="7650025" cy="661720"/>
          </a:xfrm>
          <a:prstGeom prst="rect">
            <a:avLst/>
          </a:prstGeom>
        </p:spPr>
        <p:txBody>
          <a:bodyPr wrap="square">
            <a:spAutoFit/>
          </a:bodyPr>
          <a:lstStyle/>
          <a:p>
            <a:pPr marL="285750" indent="-285750" algn="l">
              <a:spcBef>
                <a:spcPts val="600"/>
              </a:spcBef>
              <a:buFont typeface="Arial" panose="020B0604020202020204" pitchFamily="34" charset="0"/>
              <a:buChar char="•"/>
            </a:pPr>
            <a:r>
              <a:rPr lang="en-US" altLang="zh-CN" sz="1600" dirty="0">
                <a:solidFill>
                  <a:srgbClr val="0070C0"/>
                </a:solidFill>
                <a:latin typeface="Arial" panose="020B0604020202020204" pitchFamily="34" charset="0"/>
                <a:cs typeface="Arial" panose="020B0604020202020204" pitchFamily="34" charset="0"/>
              </a:rPr>
              <a:t>The report, </a:t>
            </a:r>
            <a:r>
              <a:rPr lang="en-US" altLang="zh-CN" sz="1600" dirty="0">
                <a:solidFill>
                  <a:srgbClr val="002060"/>
                </a:solidFill>
                <a:latin typeface="Arial" panose="020B0604020202020204" pitchFamily="34" charset="0"/>
                <a:cs typeface="Arial" panose="020B0604020202020204" pitchFamily="34" charset="0"/>
              </a:rPr>
              <a:t>“Ten Years’ Implementation of APEC Urbanization Partnership”</a:t>
            </a:r>
          </a:p>
          <a:p>
            <a:pPr marL="285750" indent="-285750" algn="l">
              <a:spcBef>
                <a:spcPts val="600"/>
              </a:spcBef>
              <a:buFont typeface="Arial" panose="020B0604020202020204" pitchFamily="34" charset="0"/>
              <a:buChar char="•"/>
            </a:pPr>
            <a:r>
              <a:rPr lang="en-US" altLang="zh-CN" sz="1600" dirty="0">
                <a:solidFill>
                  <a:srgbClr val="0070C0"/>
                </a:solidFill>
                <a:latin typeface="Arial" panose="020B0604020202020204" pitchFamily="34" charset="0"/>
                <a:cs typeface="Arial" panose="020B0604020202020204" pitchFamily="34" charset="0"/>
              </a:rPr>
              <a:t>Relevant workshop </a:t>
            </a:r>
            <a:r>
              <a:rPr lang="en-US" altLang="zh-CN" sz="1600" dirty="0">
                <a:solidFill>
                  <a:srgbClr val="002060"/>
                </a:solidFill>
                <a:latin typeface="Arial" panose="020B0604020202020204" pitchFamily="34" charset="0"/>
                <a:cs typeface="Arial" panose="020B0604020202020204" pitchFamily="34" charset="0"/>
              </a:rPr>
              <a:t>on experience sharing of APEC urbanization achievements</a:t>
            </a:r>
          </a:p>
        </p:txBody>
      </p:sp>
      <p:graphicFrame>
        <p:nvGraphicFramePr>
          <p:cNvPr id="2" name="表格 1"/>
          <p:cNvGraphicFramePr>
            <a:graphicFrameLocks noGrp="1"/>
          </p:cNvGraphicFramePr>
          <p:nvPr/>
        </p:nvGraphicFramePr>
        <p:xfrm>
          <a:off x="7179115" y="1346850"/>
          <a:ext cx="4775144" cy="4337095"/>
        </p:xfrm>
        <a:graphic>
          <a:graphicData uri="http://schemas.openxmlformats.org/drawingml/2006/table">
            <a:tbl>
              <a:tblPr firstRow="1" firstCol="1" bandRow="1">
                <a:tableStyleId>{5C22544A-7EE6-4342-B048-85BDC9FD1C3A}</a:tableStyleId>
              </a:tblPr>
              <a:tblGrid>
                <a:gridCol w="891999">
                  <a:extLst>
                    <a:ext uri="{9D8B030D-6E8A-4147-A177-3AD203B41FA5}">
                      <a16:colId xmlns:a16="http://schemas.microsoft.com/office/drawing/2014/main" val="20000"/>
                    </a:ext>
                  </a:extLst>
                </a:gridCol>
                <a:gridCol w="2215936">
                  <a:extLst>
                    <a:ext uri="{9D8B030D-6E8A-4147-A177-3AD203B41FA5}">
                      <a16:colId xmlns:a16="http://schemas.microsoft.com/office/drawing/2014/main" val="20001"/>
                    </a:ext>
                  </a:extLst>
                </a:gridCol>
                <a:gridCol w="1667209">
                  <a:extLst>
                    <a:ext uri="{9D8B030D-6E8A-4147-A177-3AD203B41FA5}">
                      <a16:colId xmlns:a16="http://schemas.microsoft.com/office/drawing/2014/main" val="20002"/>
                    </a:ext>
                  </a:extLst>
                </a:gridCol>
              </a:tblGrid>
              <a:tr h="399147">
                <a:tc>
                  <a:txBody>
                    <a:bodyPr/>
                    <a:lstStyle/>
                    <a:p>
                      <a:pPr algn="ctr">
                        <a:lnSpc>
                          <a:spcPct val="100000"/>
                        </a:lnSpc>
                        <a:spcBef>
                          <a:spcPts val="0"/>
                        </a:spcBef>
                        <a:spcAft>
                          <a:spcPts val="0"/>
                        </a:spcAft>
                      </a:pPr>
                      <a:r>
                        <a:rPr lang="en-SG" sz="1200" dirty="0">
                          <a:solidFill>
                            <a:schemeClr val="bg1"/>
                          </a:solidFill>
                          <a:effectLst/>
                          <a:latin typeface="Arial" panose="020B0604020202020204" pitchFamily="34" charset="0"/>
                          <a:cs typeface="Arial" panose="020B0604020202020204" pitchFamily="34" charset="0"/>
                        </a:rPr>
                        <a:t>Timeline</a:t>
                      </a:r>
                      <a:endParaRPr lang="zh-CN" sz="1200" dirty="0">
                        <a:solidFill>
                          <a:schemeClr val="bg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solidFill>
                      <a:schemeClr val="accent6">
                        <a:lumMod val="50000"/>
                      </a:schemeClr>
                    </a:solidFill>
                  </a:tcPr>
                </a:tc>
                <a:tc>
                  <a:txBody>
                    <a:bodyPr/>
                    <a:lstStyle/>
                    <a:p>
                      <a:pPr algn="ctr">
                        <a:lnSpc>
                          <a:spcPct val="100000"/>
                        </a:lnSpc>
                        <a:spcBef>
                          <a:spcPts val="0"/>
                        </a:spcBef>
                        <a:spcAft>
                          <a:spcPts val="0"/>
                        </a:spcAft>
                      </a:pPr>
                      <a:r>
                        <a:rPr lang="en-SG" sz="1200" dirty="0">
                          <a:solidFill>
                            <a:schemeClr val="bg1"/>
                          </a:solidFill>
                          <a:effectLst/>
                          <a:latin typeface="Arial" panose="020B0604020202020204" pitchFamily="34" charset="0"/>
                          <a:cs typeface="Arial" panose="020B0604020202020204" pitchFamily="34" charset="0"/>
                        </a:rPr>
                        <a:t>Tasks</a:t>
                      </a:r>
                      <a:endParaRPr lang="zh-CN" sz="1200" dirty="0">
                        <a:solidFill>
                          <a:schemeClr val="bg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solidFill>
                      <a:schemeClr val="accent6">
                        <a:lumMod val="50000"/>
                      </a:schemeClr>
                    </a:solidFill>
                  </a:tcPr>
                </a:tc>
                <a:tc>
                  <a:txBody>
                    <a:bodyPr/>
                    <a:lstStyle/>
                    <a:p>
                      <a:pPr algn="ctr">
                        <a:lnSpc>
                          <a:spcPct val="100000"/>
                        </a:lnSpc>
                        <a:spcBef>
                          <a:spcPts val="0"/>
                        </a:spcBef>
                        <a:spcAft>
                          <a:spcPts val="0"/>
                        </a:spcAft>
                      </a:pPr>
                      <a:r>
                        <a:rPr lang="en-SG" sz="1200" dirty="0">
                          <a:solidFill>
                            <a:schemeClr val="bg1"/>
                          </a:solidFill>
                          <a:effectLst/>
                          <a:latin typeface="Arial" panose="020B0604020202020204" pitchFamily="34" charset="0"/>
                          <a:cs typeface="Arial" panose="020B0604020202020204" pitchFamily="34" charset="0"/>
                        </a:rPr>
                        <a:t>Deliverables</a:t>
                      </a:r>
                      <a:endParaRPr lang="zh-CN" sz="1200" dirty="0">
                        <a:solidFill>
                          <a:schemeClr val="bg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solidFill>
                      <a:schemeClr val="accent6">
                        <a:lumMod val="50000"/>
                      </a:schemeClr>
                    </a:solidFill>
                  </a:tcPr>
                </a:tc>
                <a:extLst>
                  <a:ext uri="{0D108BD9-81ED-4DB2-BD59-A6C34878D82A}">
                    <a16:rowId xmlns:a16="http://schemas.microsoft.com/office/drawing/2014/main" val="10000"/>
                  </a:ext>
                </a:extLst>
              </a:tr>
              <a:tr h="810980">
                <a:tc>
                  <a:txBody>
                    <a:bodyPr/>
                    <a:lstStyle/>
                    <a:p>
                      <a:pPr marR="68580" algn="ctr">
                        <a:lnSpc>
                          <a:spcPct val="100000"/>
                        </a:lnSpc>
                        <a:spcBef>
                          <a:spcPts val="0"/>
                        </a:spcBef>
                        <a:spcAft>
                          <a:spcPts val="0"/>
                        </a:spcAft>
                        <a:tabLst>
                          <a:tab pos="228600" algn="l"/>
                          <a:tab pos="3657600" algn="l"/>
                        </a:tabLst>
                      </a:pPr>
                      <a:r>
                        <a:rPr lang="en-US" sz="1200" b="0" dirty="0">
                          <a:effectLst/>
                          <a:latin typeface="Arial" panose="020B0604020202020204" pitchFamily="34" charset="0"/>
                          <a:cs typeface="Arial" panose="020B0604020202020204" pitchFamily="34" charset="0"/>
                        </a:rPr>
                        <a:t>Nov-Dec 2025</a:t>
                      </a:r>
                      <a:endParaRPr lang="zh-CN" sz="1200" b="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marR="106680" algn="ctr">
                        <a:lnSpc>
                          <a:spcPct val="100000"/>
                        </a:lnSpc>
                        <a:spcBef>
                          <a:spcPts val="0"/>
                        </a:spcBef>
                        <a:spcAft>
                          <a:spcPts val="0"/>
                        </a:spcAft>
                        <a:tabLst>
                          <a:tab pos="228600" algn="l"/>
                          <a:tab pos="3657600" algn="l"/>
                        </a:tabLst>
                      </a:pPr>
                      <a:r>
                        <a:rPr lang="en-US" sz="1200" b="0" dirty="0">
                          <a:effectLst/>
                          <a:latin typeface="Arial" panose="020B0604020202020204" pitchFamily="34" charset="0"/>
                          <a:cs typeface="Arial" panose="020B0604020202020204" pitchFamily="34" charset="0"/>
                        </a:rPr>
                        <a:t>Preliminary research material collection;</a:t>
                      </a:r>
                      <a:endParaRPr lang="zh-CN" sz="1200" b="0" dirty="0">
                        <a:effectLst/>
                        <a:latin typeface="Arial" panose="020B0604020202020204" pitchFamily="34" charset="0"/>
                        <a:cs typeface="Arial" panose="020B0604020202020204" pitchFamily="34" charset="0"/>
                      </a:endParaRPr>
                    </a:p>
                    <a:p>
                      <a:pPr marR="106680" algn="ctr">
                        <a:lnSpc>
                          <a:spcPct val="100000"/>
                        </a:lnSpc>
                        <a:spcBef>
                          <a:spcPts val="0"/>
                        </a:spcBef>
                        <a:spcAft>
                          <a:spcPts val="0"/>
                        </a:spcAft>
                        <a:tabLst>
                          <a:tab pos="228600" algn="l"/>
                          <a:tab pos="3657600" algn="l"/>
                        </a:tabLst>
                      </a:pPr>
                      <a:r>
                        <a:rPr lang="en-US" sz="1200" b="0" dirty="0">
                          <a:effectLst/>
                          <a:latin typeface="Arial" panose="020B0604020202020204" pitchFamily="34" charset="0"/>
                          <a:cs typeface="Arial" panose="020B0604020202020204" pitchFamily="34" charset="0"/>
                        </a:rPr>
                        <a:t>Create an outline for the report</a:t>
                      </a:r>
                      <a:endParaRPr lang="zh-CN" sz="1200" b="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marR="80010" algn="ctr">
                        <a:lnSpc>
                          <a:spcPct val="100000"/>
                        </a:lnSpc>
                        <a:spcBef>
                          <a:spcPts val="0"/>
                        </a:spcBef>
                        <a:spcAft>
                          <a:spcPts val="0"/>
                        </a:spcAft>
                        <a:tabLst>
                          <a:tab pos="228600" algn="l"/>
                          <a:tab pos="3657600" algn="l"/>
                        </a:tabLst>
                      </a:pPr>
                      <a:r>
                        <a:rPr lang="en-US" sz="1200" b="0" dirty="0">
                          <a:effectLst/>
                          <a:latin typeface="Arial" panose="020B0604020202020204" pitchFamily="34" charset="0"/>
                          <a:cs typeface="Arial" panose="020B0604020202020204" pitchFamily="34" charset="0"/>
                        </a:rPr>
                        <a:t>An outline of the report</a:t>
                      </a:r>
                      <a:endParaRPr lang="zh-CN" sz="1200" b="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0001"/>
                  </a:ext>
                </a:extLst>
              </a:tr>
              <a:tr h="474163">
                <a:tc>
                  <a:txBody>
                    <a:bodyPr/>
                    <a:lstStyle/>
                    <a:p>
                      <a:pPr marR="68580" algn="ctr">
                        <a:lnSpc>
                          <a:spcPct val="100000"/>
                        </a:lnSpc>
                        <a:spcBef>
                          <a:spcPts val="0"/>
                        </a:spcBef>
                        <a:spcAft>
                          <a:spcPts val="0"/>
                        </a:spcAft>
                        <a:tabLst>
                          <a:tab pos="228600" algn="l"/>
                          <a:tab pos="3657600" algn="l"/>
                        </a:tabLst>
                      </a:pPr>
                      <a:r>
                        <a:rPr lang="en-US" sz="1200" b="0" dirty="0">
                          <a:effectLst/>
                          <a:latin typeface="Arial" panose="020B0604020202020204" pitchFamily="34" charset="0"/>
                          <a:cs typeface="Arial" panose="020B0604020202020204" pitchFamily="34" charset="0"/>
                        </a:rPr>
                        <a:t>Jan-Aug 2026</a:t>
                      </a:r>
                      <a:endParaRPr lang="zh-CN" sz="1200" b="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marR="106680" algn="ctr">
                        <a:lnSpc>
                          <a:spcPct val="100000"/>
                        </a:lnSpc>
                        <a:spcBef>
                          <a:spcPts val="0"/>
                        </a:spcBef>
                        <a:spcAft>
                          <a:spcPts val="0"/>
                        </a:spcAft>
                        <a:tabLst>
                          <a:tab pos="228600" algn="l"/>
                          <a:tab pos="3657600" algn="l"/>
                        </a:tabLst>
                      </a:pPr>
                      <a:r>
                        <a:rPr lang="en-US" sz="1200" b="0" dirty="0">
                          <a:effectLst/>
                          <a:latin typeface="Arial" panose="020B0604020202020204" pitchFamily="34" charset="0"/>
                          <a:cs typeface="Arial" panose="020B0604020202020204" pitchFamily="34" charset="0"/>
                        </a:rPr>
                        <a:t>Conduct review, Produce the draft report </a:t>
                      </a:r>
                      <a:endParaRPr lang="zh-CN" sz="1200" b="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marR="80010" algn="ctr">
                        <a:lnSpc>
                          <a:spcPct val="100000"/>
                        </a:lnSpc>
                        <a:spcBef>
                          <a:spcPts val="0"/>
                        </a:spcBef>
                        <a:spcAft>
                          <a:spcPts val="0"/>
                        </a:spcAft>
                        <a:tabLst>
                          <a:tab pos="228600" algn="l"/>
                          <a:tab pos="3657600" algn="l"/>
                        </a:tabLst>
                      </a:pPr>
                      <a:r>
                        <a:rPr lang="en-US" sz="1200" b="0">
                          <a:effectLst/>
                          <a:latin typeface="Arial" panose="020B0604020202020204" pitchFamily="34" charset="0"/>
                          <a:cs typeface="Arial" panose="020B0604020202020204" pitchFamily="34" charset="0"/>
                        </a:rPr>
                        <a:t>A draft report </a:t>
                      </a:r>
                      <a:endParaRPr lang="zh-CN" sz="1200" b="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0002"/>
                  </a:ext>
                </a:extLst>
              </a:tr>
              <a:tr h="828101">
                <a:tc>
                  <a:txBody>
                    <a:bodyPr/>
                    <a:lstStyle/>
                    <a:p>
                      <a:pPr marR="68580" algn="ctr">
                        <a:lnSpc>
                          <a:spcPct val="100000"/>
                        </a:lnSpc>
                        <a:spcBef>
                          <a:spcPts val="0"/>
                        </a:spcBef>
                        <a:spcAft>
                          <a:spcPts val="0"/>
                        </a:spcAft>
                        <a:tabLst>
                          <a:tab pos="228600" algn="l"/>
                          <a:tab pos="3657600" algn="l"/>
                        </a:tabLst>
                      </a:pPr>
                      <a:r>
                        <a:rPr lang="en-US" sz="1200" b="0" dirty="0">
                          <a:effectLst/>
                          <a:latin typeface="Arial" panose="020B0604020202020204" pitchFamily="34" charset="0"/>
                          <a:cs typeface="Arial" panose="020B0604020202020204" pitchFamily="34" charset="0"/>
                        </a:rPr>
                        <a:t>Sep</a:t>
                      </a:r>
                    </a:p>
                    <a:p>
                      <a:pPr marR="68580" algn="ctr">
                        <a:lnSpc>
                          <a:spcPct val="100000"/>
                        </a:lnSpc>
                        <a:spcBef>
                          <a:spcPts val="0"/>
                        </a:spcBef>
                        <a:spcAft>
                          <a:spcPts val="0"/>
                        </a:spcAft>
                        <a:tabLst>
                          <a:tab pos="228600" algn="l"/>
                          <a:tab pos="3657600" algn="l"/>
                        </a:tabLst>
                      </a:pPr>
                      <a:r>
                        <a:rPr lang="en-US" sz="1200" b="0" dirty="0">
                          <a:effectLst/>
                          <a:latin typeface="Arial" panose="020B0604020202020204" pitchFamily="34" charset="0"/>
                          <a:cs typeface="Arial" panose="020B0604020202020204" pitchFamily="34" charset="0"/>
                        </a:rPr>
                        <a:t>2026</a:t>
                      </a:r>
                      <a:endParaRPr lang="zh-CN" sz="1200" b="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marR="106680" algn="ctr">
                        <a:lnSpc>
                          <a:spcPct val="100000"/>
                        </a:lnSpc>
                        <a:spcBef>
                          <a:spcPts val="0"/>
                        </a:spcBef>
                        <a:spcAft>
                          <a:spcPts val="0"/>
                        </a:spcAft>
                        <a:tabLst>
                          <a:tab pos="228600" algn="l"/>
                          <a:tab pos="3657600" algn="l"/>
                        </a:tabLst>
                      </a:pPr>
                      <a:r>
                        <a:rPr lang="en-US" sz="1200" b="0" dirty="0">
                          <a:effectLst/>
                          <a:latin typeface="Arial" panose="020B0604020202020204" pitchFamily="34" charset="0"/>
                          <a:cs typeface="Arial" panose="020B0604020202020204" pitchFamily="34" charset="0"/>
                        </a:rPr>
                        <a:t>Workshop on experience sharing of APEC urbanization achievements</a:t>
                      </a:r>
                      <a:endParaRPr lang="zh-CN" sz="1200" b="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marR="80010" algn="ctr">
                        <a:lnSpc>
                          <a:spcPct val="100000"/>
                        </a:lnSpc>
                        <a:spcBef>
                          <a:spcPts val="0"/>
                        </a:spcBef>
                        <a:spcAft>
                          <a:spcPts val="0"/>
                        </a:spcAft>
                        <a:tabLst>
                          <a:tab pos="228600" algn="l"/>
                          <a:tab pos="3657600" algn="l"/>
                        </a:tabLst>
                      </a:pPr>
                      <a:r>
                        <a:rPr lang="en-US" sz="1200" b="0" dirty="0">
                          <a:effectLst/>
                          <a:latin typeface="Arial" panose="020B0604020202020204" pitchFamily="34" charset="0"/>
                          <a:cs typeface="Arial" panose="020B0604020202020204" pitchFamily="34" charset="0"/>
                        </a:rPr>
                        <a:t>PPT presentations by speakers of the workshop exclusively for notetaking</a:t>
                      </a:r>
                      <a:endParaRPr lang="zh-CN" sz="1200" b="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0003"/>
                  </a:ext>
                </a:extLst>
              </a:tr>
              <a:tr h="1013724">
                <a:tc>
                  <a:txBody>
                    <a:bodyPr/>
                    <a:lstStyle/>
                    <a:p>
                      <a:pPr marR="68580" algn="ctr">
                        <a:lnSpc>
                          <a:spcPct val="100000"/>
                        </a:lnSpc>
                        <a:spcBef>
                          <a:spcPts val="0"/>
                        </a:spcBef>
                        <a:spcAft>
                          <a:spcPts val="0"/>
                        </a:spcAft>
                        <a:tabLst>
                          <a:tab pos="228600" algn="l"/>
                          <a:tab pos="3657600" algn="l"/>
                        </a:tabLst>
                      </a:pPr>
                      <a:r>
                        <a:rPr lang="en-US" sz="1200" b="0" dirty="0">
                          <a:effectLst/>
                          <a:latin typeface="Arial" panose="020B0604020202020204" pitchFamily="34" charset="0"/>
                          <a:cs typeface="Arial" panose="020B0604020202020204" pitchFamily="34" charset="0"/>
                        </a:rPr>
                        <a:t>Oct-Nov</a:t>
                      </a:r>
                    </a:p>
                    <a:p>
                      <a:pPr marR="68580" algn="ctr">
                        <a:lnSpc>
                          <a:spcPct val="100000"/>
                        </a:lnSpc>
                        <a:spcBef>
                          <a:spcPts val="0"/>
                        </a:spcBef>
                        <a:spcAft>
                          <a:spcPts val="0"/>
                        </a:spcAft>
                        <a:tabLst>
                          <a:tab pos="228600" algn="l"/>
                          <a:tab pos="3657600" algn="l"/>
                        </a:tabLst>
                      </a:pPr>
                      <a:r>
                        <a:rPr lang="en-US" sz="1200" b="0" dirty="0">
                          <a:effectLst/>
                          <a:latin typeface="Arial" panose="020B0604020202020204" pitchFamily="34" charset="0"/>
                          <a:cs typeface="Arial" panose="020B0604020202020204" pitchFamily="34" charset="0"/>
                        </a:rPr>
                        <a:t>2026</a:t>
                      </a:r>
                      <a:endParaRPr lang="zh-CN" sz="1200" b="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marR="106680" algn="ctr">
                        <a:lnSpc>
                          <a:spcPct val="100000"/>
                        </a:lnSpc>
                        <a:spcBef>
                          <a:spcPts val="0"/>
                        </a:spcBef>
                        <a:spcAft>
                          <a:spcPts val="0"/>
                        </a:spcAft>
                        <a:tabLst>
                          <a:tab pos="228600" algn="l"/>
                          <a:tab pos="3657600" algn="l"/>
                        </a:tabLst>
                      </a:pPr>
                      <a:r>
                        <a:rPr lang="en-US" sz="1200" b="0" dirty="0">
                          <a:effectLst/>
                          <a:latin typeface="Arial" panose="020B0604020202020204" pitchFamily="34" charset="0"/>
                          <a:cs typeface="Arial" panose="020B0604020202020204" pitchFamily="34" charset="0"/>
                        </a:rPr>
                        <a:t>Revision of the report, produce the final report “Ten Years’ Implementation of APEC Urbanization Partnership”.</a:t>
                      </a:r>
                      <a:endParaRPr lang="zh-CN" sz="1200" b="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marR="80010" algn="ctr">
                        <a:lnSpc>
                          <a:spcPct val="100000"/>
                        </a:lnSpc>
                        <a:spcBef>
                          <a:spcPts val="0"/>
                        </a:spcBef>
                        <a:spcAft>
                          <a:spcPts val="0"/>
                        </a:spcAft>
                        <a:tabLst>
                          <a:tab pos="228600" algn="l"/>
                          <a:tab pos="3657600" algn="l"/>
                        </a:tabLst>
                      </a:pPr>
                      <a:r>
                        <a:rPr lang="en-US" sz="1200" b="0" dirty="0">
                          <a:effectLst/>
                          <a:latin typeface="Arial" panose="020B0604020202020204" pitchFamily="34" charset="0"/>
                          <a:cs typeface="Arial" panose="020B0604020202020204" pitchFamily="34" charset="0"/>
                        </a:rPr>
                        <a:t>A final report, to be published by APEC</a:t>
                      </a:r>
                      <a:endParaRPr lang="zh-CN" sz="1200" b="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r h="810980">
                <a:tc>
                  <a:txBody>
                    <a:bodyPr/>
                    <a:lstStyle/>
                    <a:p>
                      <a:pPr marR="68580" algn="ctr">
                        <a:lnSpc>
                          <a:spcPct val="100000"/>
                        </a:lnSpc>
                        <a:spcBef>
                          <a:spcPts val="0"/>
                        </a:spcBef>
                        <a:spcAft>
                          <a:spcPts val="0"/>
                        </a:spcAft>
                        <a:tabLst>
                          <a:tab pos="228600" algn="l"/>
                          <a:tab pos="3657600" algn="l"/>
                        </a:tabLst>
                      </a:pPr>
                      <a:r>
                        <a:rPr lang="en-US" sz="1200" b="0" dirty="0">
                          <a:effectLst/>
                          <a:latin typeface="Arial" panose="020B0604020202020204" pitchFamily="34" charset="0"/>
                          <a:cs typeface="Arial" panose="020B0604020202020204" pitchFamily="34" charset="0"/>
                        </a:rPr>
                        <a:t>Dec</a:t>
                      </a:r>
                    </a:p>
                    <a:p>
                      <a:pPr marR="68580" algn="ctr">
                        <a:lnSpc>
                          <a:spcPct val="100000"/>
                        </a:lnSpc>
                        <a:spcBef>
                          <a:spcPts val="0"/>
                        </a:spcBef>
                        <a:spcAft>
                          <a:spcPts val="0"/>
                        </a:spcAft>
                        <a:tabLst>
                          <a:tab pos="228600" algn="l"/>
                          <a:tab pos="3657600" algn="l"/>
                        </a:tabLst>
                      </a:pPr>
                      <a:r>
                        <a:rPr lang="en-US" sz="1200" b="0" dirty="0">
                          <a:effectLst/>
                          <a:latin typeface="Arial" panose="020B0604020202020204" pitchFamily="34" charset="0"/>
                          <a:cs typeface="Arial" panose="020B0604020202020204" pitchFamily="34" charset="0"/>
                        </a:rPr>
                        <a:t>2026</a:t>
                      </a:r>
                      <a:endParaRPr lang="zh-CN" sz="1200" b="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marR="106680" algn="ctr">
                        <a:lnSpc>
                          <a:spcPct val="100000"/>
                        </a:lnSpc>
                        <a:spcBef>
                          <a:spcPts val="0"/>
                        </a:spcBef>
                        <a:spcAft>
                          <a:spcPts val="0"/>
                        </a:spcAft>
                        <a:tabLst>
                          <a:tab pos="228600" algn="l"/>
                          <a:tab pos="3657600" algn="l"/>
                        </a:tabLst>
                      </a:pPr>
                      <a:r>
                        <a:rPr lang="en-US" sz="1200" b="0">
                          <a:effectLst/>
                          <a:latin typeface="Arial" panose="020B0604020202020204" pitchFamily="34" charset="0"/>
                          <a:cs typeface="Arial" panose="020B0604020202020204" pitchFamily="34" charset="0"/>
                        </a:rPr>
                        <a:t>Project Completion Report</a:t>
                      </a:r>
                      <a:endParaRPr lang="zh-CN" sz="1200" b="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marR="106680" algn="ctr">
                        <a:lnSpc>
                          <a:spcPct val="100000"/>
                        </a:lnSpc>
                        <a:spcBef>
                          <a:spcPts val="0"/>
                        </a:spcBef>
                        <a:spcAft>
                          <a:spcPts val="0"/>
                        </a:spcAft>
                        <a:tabLst>
                          <a:tab pos="228600" algn="l"/>
                          <a:tab pos="3657600" algn="l"/>
                        </a:tabLst>
                      </a:pPr>
                      <a:r>
                        <a:rPr lang="en-US" sz="1200" b="0" dirty="0">
                          <a:effectLst/>
                          <a:latin typeface="Arial" panose="020B0604020202020204" pitchFamily="34" charset="0"/>
                          <a:cs typeface="Arial" panose="020B0604020202020204" pitchFamily="34" charset="0"/>
                        </a:rPr>
                        <a:t>A project completion report, be to submitted to the APEC Secretariat</a:t>
                      </a:r>
                      <a:endParaRPr lang="zh-CN" sz="1200" b="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p:cNvSpPr>
            <a:spLocks noGrp="1"/>
          </p:cNvSpPr>
          <p:nvPr>
            <p:ph type="sldNum" sz="quarter" idx="4"/>
          </p:nvPr>
        </p:nvSpPr>
        <p:spPr/>
        <p:txBody>
          <a:bodyPr/>
          <a:lstStyle/>
          <a:p>
            <a:fld id="{24ED24AB-161E-4E0B-B512-E5D3858BF887}" type="slidenum">
              <a:rPr lang="zh-CN" altLang="en-US" smtClean="0"/>
              <a:t>13</a:t>
            </a:fld>
            <a:endParaRPr lang="zh-CN" altLang="en-US" dirty="0"/>
          </a:p>
        </p:txBody>
      </p:sp>
      <p:sp>
        <p:nvSpPr>
          <p:cNvPr id="5" name="文本框 39"/>
          <p:cNvSpPr txBox="1"/>
          <p:nvPr/>
        </p:nvSpPr>
        <p:spPr>
          <a:xfrm>
            <a:off x="119336" y="757286"/>
            <a:ext cx="10489567" cy="338554"/>
          </a:xfrm>
          <a:prstGeom prst="rect">
            <a:avLst/>
          </a:prstGeom>
          <a:noFill/>
        </p:spPr>
        <p:txBody>
          <a:bodyPr wrap="square" rtlCol="0">
            <a:spAutoFit/>
          </a:bodyPr>
          <a:lstStyle/>
          <a:p>
            <a:pPr marL="285750" indent="-285750" algn="just">
              <a:buClr>
                <a:srgbClr val="002060"/>
              </a:buClr>
              <a:buSzPct val="100000"/>
              <a:buFont typeface="Wingdings" panose="05000000000000000000" pitchFamily="2" charset="2"/>
              <a:buChar char="q"/>
            </a:pPr>
            <a:r>
              <a:rPr lang="en-GB" altLang="zh-CN" sz="1600" b="1" dirty="0">
                <a:solidFill>
                  <a:srgbClr val="002060"/>
                </a:solidFill>
                <a:effectLst/>
                <a:latin typeface="Helvetica" pitchFamily="2" charset="0"/>
              </a:rPr>
              <a:t>EWG 02 </a:t>
            </a:r>
            <a:r>
              <a:rPr lang="en-GB" altLang="zh-CN" sz="1600" b="1" dirty="0" err="1">
                <a:solidFill>
                  <a:srgbClr val="002060"/>
                </a:solidFill>
                <a:effectLst/>
                <a:latin typeface="Helvetica" pitchFamily="2" charset="0"/>
              </a:rPr>
              <a:t>2026S</a:t>
            </a:r>
            <a:r>
              <a:rPr lang="en-US" sz="1600" b="1" dirty="0">
                <a:solidFill>
                  <a:srgbClr val="002060"/>
                </a:solidFill>
                <a:effectLst/>
                <a:latin typeface="Helvetica" pitchFamily="2" charset="0"/>
              </a:rPr>
              <a:t>: </a:t>
            </a:r>
            <a:r>
              <a:rPr lang="en-US" sz="1600" b="1" dirty="0">
                <a:solidFill>
                  <a:srgbClr val="0070C0"/>
                </a:solidFill>
                <a:effectLst/>
                <a:latin typeface="Helvetica" pitchFamily="2" charset="0"/>
              </a:rPr>
              <a:t>The Energy-AI Nexus: Strategic Imperatives for Sustainable Energy for AI Infrastructure</a:t>
            </a:r>
          </a:p>
        </p:txBody>
      </p:sp>
      <p:sp>
        <p:nvSpPr>
          <p:cNvPr id="6" name="矩形 13"/>
          <p:cNvSpPr/>
          <p:nvPr/>
        </p:nvSpPr>
        <p:spPr>
          <a:xfrm>
            <a:off x="479376" y="1764524"/>
            <a:ext cx="4194572" cy="400110"/>
          </a:xfrm>
          <a:prstGeom prst="rect">
            <a:avLst/>
          </a:prstGeom>
        </p:spPr>
        <p:txBody>
          <a:bodyPr wrap="square">
            <a:spAutoFit/>
          </a:bodyPr>
          <a:lstStyle/>
          <a:p>
            <a:r>
              <a:rPr lang="en-US" altLang="zh-CN" sz="2000" b="1" dirty="0">
                <a:solidFill>
                  <a:srgbClr val="002060"/>
                </a:solidFill>
                <a:latin typeface="Calibri" panose="020F0502020204030204" pitchFamily="34" charset="0"/>
                <a:cs typeface="Calibri" panose="020F0502020204030204" pitchFamily="34" charset="0"/>
              </a:rPr>
              <a:t>Project summary</a:t>
            </a:r>
          </a:p>
        </p:txBody>
      </p:sp>
      <p:sp>
        <p:nvSpPr>
          <p:cNvPr id="9" name="TextBox 12"/>
          <p:cNvSpPr txBox="1"/>
          <p:nvPr/>
        </p:nvSpPr>
        <p:spPr>
          <a:xfrm>
            <a:off x="662469" y="2156788"/>
            <a:ext cx="5397019" cy="3200876"/>
          </a:xfrm>
          <a:prstGeom prst="rect">
            <a:avLst/>
          </a:prstGeom>
          <a:noFill/>
        </p:spPr>
        <p:txBody>
          <a:bodyPr wrap="square">
            <a:spAutoFit/>
          </a:bodyPr>
          <a:lstStyle/>
          <a:p>
            <a:pPr marL="285750" indent="-285750" algn="just">
              <a:spcBef>
                <a:spcPts val="600"/>
              </a:spcBef>
              <a:spcAft>
                <a:spcPts val="600"/>
              </a:spcAft>
              <a:buFont typeface="Arial" panose="020B0604020202020204" pitchFamily="34" charset="0"/>
              <a:buChar char="•"/>
            </a:pPr>
            <a:r>
              <a:rPr lang="en-US" altLang="zh-CN" sz="1600" dirty="0">
                <a:solidFill>
                  <a:srgbClr val="002060"/>
                </a:solidFill>
                <a:latin typeface="Arial" panose="020B0604020202020204" pitchFamily="34" charset="0"/>
                <a:ea typeface="Verdana" panose="020B0604030504040204" pitchFamily="34" charset="0"/>
                <a:cs typeface="Arial" panose="020B0604020202020204" pitchFamily="34" charset="0"/>
              </a:rPr>
              <a:t>The project undertakes </a:t>
            </a:r>
            <a:r>
              <a:rPr lang="en-US" altLang="zh-CN" sz="1600" dirty="0">
                <a:solidFill>
                  <a:srgbClr val="0070C0"/>
                </a:solidFill>
                <a:latin typeface="Arial" panose="020B0604020202020204" pitchFamily="34" charset="0"/>
                <a:ea typeface="Verdana" panose="020B0604030504040204" pitchFamily="34" charset="0"/>
                <a:cs typeface="Arial" panose="020B0604020202020204" pitchFamily="34" charset="0"/>
              </a:rPr>
              <a:t>a comprehensive examination of AI infrastructure development, explores mechanisms and best practices</a:t>
            </a:r>
            <a:r>
              <a:rPr lang="en-US" altLang="zh-CN" sz="1600" dirty="0">
                <a:solidFill>
                  <a:srgbClr val="002060"/>
                </a:solidFill>
                <a:latin typeface="Arial" panose="020B0604020202020204" pitchFamily="34" charset="0"/>
                <a:ea typeface="Verdana" panose="020B0604030504040204" pitchFamily="34" charset="0"/>
                <a:cs typeface="Arial" panose="020B0604020202020204" pitchFamily="34" charset="0"/>
              </a:rPr>
              <a:t> for increasing renewable energy utilization in AI data centers, and assesses regulatory frameworks governing energy efficiency and optimal energy management strategies at AI infrastructure.. </a:t>
            </a:r>
          </a:p>
          <a:p>
            <a:pPr marL="285750" indent="-285750" algn="just">
              <a:spcBef>
                <a:spcPts val="600"/>
              </a:spcBef>
              <a:spcAft>
                <a:spcPts val="600"/>
              </a:spcAft>
              <a:buFont typeface="Arial" panose="020B0604020202020204" pitchFamily="34" charset="0"/>
              <a:buChar char="•"/>
            </a:pPr>
            <a:r>
              <a:rPr lang="en-US" altLang="zh-CN" sz="1600" dirty="0">
                <a:solidFill>
                  <a:srgbClr val="002060"/>
                </a:solidFill>
                <a:latin typeface="Arial" panose="020B0604020202020204" pitchFamily="34" charset="0"/>
                <a:ea typeface="Verdana" panose="020B0604030504040204" pitchFamily="34" charset="0"/>
                <a:cs typeface="Arial" panose="020B0604020202020204" pitchFamily="34" charset="0"/>
              </a:rPr>
              <a:t>Through the research and investigation, the project seeks </a:t>
            </a:r>
            <a:r>
              <a:rPr lang="en-US" altLang="zh-CN" sz="1600" dirty="0">
                <a:solidFill>
                  <a:srgbClr val="0070C0"/>
                </a:solidFill>
                <a:latin typeface="Arial" panose="020B0604020202020204" pitchFamily="34" charset="0"/>
                <a:ea typeface="Verdana" panose="020B0604030504040204" pitchFamily="34" charset="0"/>
                <a:cs typeface="Arial" panose="020B0604020202020204" pitchFamily="34" charset="0"/>
              </a:rPr>
              <a:t>to promote the development of reliable AI infrastructure, support digital and AI transformation</a:t>
            </a:r>
            <a:r>
              <a:rPr lang="en-US" altLang="zh-CN" sz="1600" dirty="0">
                <a:solidFill>
                  <a:srgbClr val="002060"/>
                </a:solidFill>
                <a:latin typeface="Arial" panose="020B0604020202020204" pitchFamily="34" charset="0"/>
                <a:ea typeface="Verdana" panose="020B0604030504040204" pitchFamily="34" charset="0"/>
                <a:cs typeface="Arial" panose="020B0604020202020204" pitchFamily="34" charset="0"/>
              </a:rPr>
              <a:t>, thereby securing APEC’s energy resilience and environmental stewardship.</a:t>
            </a:r>
          </a:p>
        </p:txBody>
      </p:sp>
      <p:sp>
        <p:nvSpPr>
          <p:cNvPr id="13" name="矩形 12"/>
          <p:cNvSpPr/>
          <p:nvPr/>
        </p:nvSpPr>
        <p:spPr>
          <a:xfrm>
            <a:off x="671482" y="1123905"/>
            <a:ext cx="10849036" cy="661720"/>
          </a:xfrm>
          <a:prstGeom prst="rect">
            <a:avLst/>
          </a:prstGeom>
        </p:spPr>
        <p:txBody>
          <a:bodyPr wrap="square">
            <a:spAutoFit/>
          </a:bodyPr>
          <a:lstStyle/>
          <a:p>
            <a:pPr marL="285750" indent="-285750" algn="l">
              <a:spcBef>
                <a:spcPts val="600"/>
              </a:spcBef>
              <a:buFont typeface="Arial" panose="020B0604020202020204" pitchFamily="34" charset="0"/>
              <a:buChar char="•"/>
            </a:pPr>
            <a:r>
              <a:rPr lang="en-US" altLang="zh-CN" sz="1600" dirty="0">
                <a:solidFill>
                  <a:srgbClr val="002060"/>
                </a:solidFill>
                <a:latin typeface="Arial" panose="020B0604020202020204" pitchFamily="34" charset="0"/>
                <a:cs typeface="Arial" panose="020B0604020202020204" pitchFamily="34" charset="0"/>
              </a:rPr>
              <a:t>Start Date:</a:t>
            </a:r>
            <a:r>
              <a:rPr lang="zh-CN" altLang="en-US" sz="1600" dirty="0">
                <a:solidFill>
                  <a:srgbClr val="002060"/>
                </a:solidFill>
                <a:latin typeface="Arial" panose="020B0604020202020204" pitchFamily="34" charset="0"/>
                <a:cs typeface="Arial" panose="020B0604020202020204" pitchFamily="34" charset="0"/>
              </a:rPr>
              <a:t> </a:t>
            </a:r>
            <a:r>
              <a:rPr lang="en-US" altLang="zh-CN" sz="1600" dirty="0">
                <a:solidFill>
                  <a:srgbClr val="0070C0"/>
                </a:solidFill>
                <a:latin typeface="Arial" panose="020B0604020202020204" pitchFamily="34" charset="0"/>
                <a:cs typeface="Arial" panose="020B0604020202020204" pitchFamily="34" charset="0"/>
              </a:rPr>
              <a:t>01/02/2026</a:t>
            </a:r>
            <a:r>
              <a:rPr lang="en-US" altLang="zh-CN" sz="1600" b="1" i="0" dirty="0">
                <a:solidFill>
                  <a:srgbClr val="0070C0"/>
                </a:solidFill>
                <a:effectLst/>
                <a:latin typeface="Arial" panose="020B0604020202020204" pitchFamily="34" charset="0"/>
              </a:rPr>
              <a:t> </a:t>
            </a:r>
          </a:p>
          <a:p>
            <a:pPr marL="285750" indent="-285750" algn="l">
              <a:spcBef>
                <a:spcPts val="600"/>
              </a:spcBef>
              <a:buFont typeface="Arial" panose="020B0604020202020204" pitchFamily="34" charset="0"/>
              <a:buChar char="•"/>
            </a:pPr>
            <a:r>
              <a:rPr lang="en-US" altLang="zh-CN" sz="1600" dirty="0">
                <a:solidFill>
                  <a:srgbClr val="002060"/>
                </a:solidFill>
                <a:latin typeface="Arial" panose="020B0604020202020204" pitchFamily="34" charset="0"/>
                <a:cs typeface="Arial" panose="020B0604020202020204" pitchFamily="34" charset="0"/>
              </a:rPr>
              <a:t>Expected Completion Date: </a:t>
            </a:r>
            <a:r>
              <a:rPr lang="en-US" altLang="zh-CN" sz="1600" dirty="0">
                <a:solidFill>
                  <a:srgbClr val="0070C0"/>
                </a:solidFill>
                <a:latin typeface="Arial" panose="020B0604020202020204" pitchFamily="34" charset="0"/>
                <a:cs typeface="Arial" panose="020B0604020202020204" pitchFamily="34" charset="0"/>
              </a:rPr>
              <a:t>31/03/2027</a:t>
            </a:r>
          </a:p>
        </p:txBody>
      </p:sp>
      <p:sp>
        <p:nvSpPr>
          <p:cNvPr id="10" name="矩形 13"/>
          <p:cNvSpPr/>
          <p:nvPr/>
        </p:nvSpPr>
        <p:spPr>
          <a:xfrm>
            <a:off x="479376" y="5387246"/>
            <a:ext cx="4194572" cy="400110"/>
          </a:xfrm>
          <a:prstGeom prst="rect">
            <a:avLst/>
          </a:prstGeom>
        </p:spPr>
        <p:txBody>
          <a:bodyPr wrap="square">
            <a:spAutoFit/>
          </a:bodyPr>
          <a:lstStyle/>
          <a:p>
            <a:r>
              <a:rPr lang="en-US" altLang="zh-CN" sz="2000" b="1" dirty="0">
                <a:solidFill>
                  <a:srgbClr val="002060"/>
                </a:solidFill>
                <a:latin typeface="Calibri" panose="020F0502020204030204" pitchFamily="34" charset="0"/>
                <a:cs typeface="Calibri" panose="020F0502020204030204" pitchFamily="34" charset="0"/>
              </a:rPr>
              <a:t>Project outputs</a:t>
            </a:r>
          </a:p>
        </p:txBody>
      </p:sp>
      <p:sp>
        <p:nvSpPr>
          <p:cNvPr id="11" name="矩形 10"/>
          <p:cNvSpPr/>
          <p:nvPr/>
        </p:nvSpPr>
        <p:spPr>
          <a:xfrm>
            <a:off x="662469" y="5791616"/>
            <a:ext cx="11338187" cy="661720"/>
          </a:xfrm>
          <a:prstGeom prst="rect">
            <a:avLst/>
          </a:prstGeom>
        </p:spPr>
        <p:txBody>
          <a:bodyPr wrap="square">
            <a:spAutoFit/>
          </a:bodyPr>
          <a:lstStyle/>
          <a:p>
            <a:pPr marL="285750" indent="-285750" algn="l">
              <a:spcBef>
                <a:spcPts val="600"/>
              </a:spcBef>
              <a:buFont typeface="Arial" panose="020B0604020202020204" pitchFamily="34" charset="0"/>
              <a:buChar char="•"/>
            </a:pPr>
            <a:r>
              <a:rPr lang="en-US" altLang="zh-CN" sz="1600" dirty="0">
                <a:solidFill>
                  <a:srgbClr val="0070C0"/>
                </a:solidFill>
                <a:latin typeface="Arial" panose="020B0604020202020204" pitchFamily="34" charset="0"/>
                <a:cs typeface="Arial" panose="020B0604020202020204" pitchFamily="34" charset="0"/>
              </a:rPr>
              <a:t>Workshop on </a:t>
            </a:r>
            <a:r>
              <a:rPr lang="en-US" altLang="zh-CN" sz="1600" dirty="0">
                <a:solidFill>
                  <a:srgbClr val="002060"/>
                </a:solidFill>
                <a:latin typeface="Arial" panose="020B0604020202020204" pitchFamily="34" charset="0"/>
                <a:cs typeface="Arial" panose="020B0604020202020204" pitchFamily="34" charset="0"/>
              </a:rPr>
              <a:t>the Energy-AI Nexus, September 2026</a:t>
            </a:r>
          </a:p>
          <a:p>
            <a:pPr marL="285750" indent="-285750" algn="l">
              <a:spcBef>
                <a:spcPts val="600"/>
              </a:spcBef>
              <a:buFont typeface="Arial" panose="020B0604020202020204" pitchFamily="34" charset="0"/>
              <a:buChar char="•"/>
            </a:pPr>
            <a:r>
              <a:rPr lang="en-US" altLang="zh-CN" sz="1600" dirty="0">
                <a:solidFill>
                  <a:srgbClr val="0070C0"/>
                </a:solidFill>
                <a:latin typeface="Arial" panose="020B0604020202020204" pitchFamily="34" charset="0"/>
                <a:cs typeface="Arial" panose="020B0604020202020204" pitchFamily="34" charset="0"/>
              </a:rPr>
              <a:t>Project report,  </a:t>
            </a:r>
            <a:r>
              <a:rPr lang="en-US" altLang="zh-CN" sz="1600" dirty="0">
                <a:solidFill>
                  <a:srgbClr val="002060"/>
                </a:solidFill>
                <a:latin typeface="Arial" panose="020B0604020202020204" pitchFamily="34" charset="0"/>
                <a:cs typeface="Arial" panose="020B0604020202020204" pitchFamily="34" charset="0"/>
              </a:rPr>
              <a:t>The Energy-AI Nexus: Strategic Imperatives for Energy for AI Infrastructure in the APEC Region</a:t>
            </a:r>
          </a:p>
        </p:txBody>
      </p:sp>
      <p:graphicFrame>
        <p:nvGraphicFramePr>
          <p:cNvPr id="12" name="Table 7"/>
          <p:cNvGraphicFramePr>
            <a:graphicFrameLocks noGrp="1"/>
          </p:cNvGraphicFramePr>
          <p:nvPr/>
        </p:nvGraphicFramePr>
        <p:xfrm>
          <a:off x="6528048" y="1338218"/>
          <a:ext cx="5266690" cy="4394233"/>
        </p:xfrm>
        <a:graphic>
          <a:graphicData uri="http://schemas.openxmlformats.org/drawingml/2006/table">
            <a:tbl>
              <a:tblPr firstRow="1" firstCol="1" bandRow="1">
                <a:tableStyleId>{5C22544A-7EE6-4342-B048-85BDC9FD1C3A}</a:tableStyleId>
              </a:tblPr>
              <a:tblGrid>
                <a:gridCol w="1256915">
                  <a:extLst>
                    <a:ext uri="{9D8B030D-6E8A-4147-A177-3AD203B41FA5}">
                      <a16:colId xmlns:a16="http://schemas.microsoft.com/office/drawing/2014/main" val="20000"/>
                    </a:ext>
                  </a:extLst>
                </a:gridCol>
                <a:gridCol w="2077909">
                  <a:extLst>
                    <a:ext uri="{9D8B030D-6E8A-4147-A177-3AD203B41FA5}">
                      <a16:colId xmlns:a16="http://schemas.microsoft.com/office/drawing/2014/main" val="20001"/>
                    </a:ext>
                  </a:extLst>
                </a:gridCol>
                <a:gridCol w="1931866">
                  <a:extLst>
                    <a:ext uri="{9D8B030D-6E8A-4147-A177-3AD203B41FA5}">
                      <a16:colId xmlns:a16="http://schemas.microsoft.com/office/drawing/2014/main" val="20002"/>
                    </a:ext>
                  </a:extLst>
                </a:gridCol>
              </a:tblGrid>
              <a:tr h="360040">
                <a:tc>
                  <a:txBody>
                    <a:bodyPr/>
                    <a:lstStyle/>
                    <a:p>
                      <a:pPr marL="0" marR="0" algn="ctr">
                        <a:lnSpc>
                          <a:spcPct val="100000"/>
                        </a:lnSpc>
                        <a:spcBef>
                          <a:spcPts val="0"/>
                        </a:spcBef>
                        <a:spcAft>
                          <a:spcPts val="0"/>
                        </a:spcAft>
                        <a:buNone/>
                      </a:pPr>
                      <a:r>
                        <a:rPr lang="en-SG" sz="1200" dirty="0">
                          <a:effectLst/>
                          <a:latin typeface="Arial" panose="020B0604020202020204" pitchFamily="34" charset="0"/>
                          <a:cs typeface="Arial" panose="020B0604020202020204" pitchFamily="34" charset="0"/>
                        </a:rPr>
                        <a:t>Timeline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6">
                        <a:lumMod val="50000"/>
                      </a:schemeClr>
                    </a:solidFill>
                  </a:tcPr>
                </a:tc>
                <a:tc>
                  <a:txBody>
                    <a:bodyPr/>
                    <a:lstStyle/>
                    <a:p>
                      <a:pPr marL="0" marR="0" algn="ctr">
                        <a:lnSpc>
                          <a:spcPct val="100000"/>
                        </a:lnSpc>
                        <a:spcBef>
                          <a:spcPts val="0"/>
                        </a:spcBef>
                        <a:spcAft>
                          <a:spcPts val="0"/>
                        </a:spcAft>
                        <a:buNone/>
                      </a:pPr>
                      <a:r>
                        <a:rPr lang="en-SG" sz="1200" dirty="0">
                          <a:effectLst/>
                          <a:latin typeface="Arial" panose="020B0604020202020204" pitchFamily="34" charset="0"/>
                          <a:cs typeface="Arial" panose="020B0604020202020204" pitchFamily="34" charset="0"/>
                        </a:rPr>
                        <a:t>Tasks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6">
                        <a:lumMod val="50000"/>
                      </a:schemeClr>
                    </a:solidFill>
                  </a:tcPr>
                </a:tc>
                <a:tc>
                  <a:txBody>
                    <a:bodyPr/>
                    <a:lstStyle/>
                    <a:p>
                      <a:pPr marL="0" marR="0" algn="ctr">
                        <a:lnSpc>
                          <a:spcPct val="100000"/>
                        </a:lnSpc>
                        <a:spcBef>
                          <a:spcPts val="0"/>
                        </a:spcBef>
                        <a:spcAft>
                          <a:spcPts val="0"/>
                        </a:spcAft>
                        <a:buNone/>
                      </a:pPr>
                      <a:r>
                        <a:rPr lang="en-SG" sz="1200" dirty="0">
                          <a:effectLst/>
                          <a:latin typeface="Arial" panose="020B0604020202020204" pitchFamily="34" charset="0"/>
                          <a:cs typeface="Arial" panose="020B0604020202020204" pitchFamily="34" charset="0"/>
                        </a:rPr>
                        <a:t>Deliverables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6">
                        <a:lumMod val="50000"/>
                      </a:schemeClr>
                    </a:solidFill>
                  </a:tcPr>
                </a:tc>
                <a:extLst>
                  <a:ext uri="{0D108BD9-81ED-4DB2-BD59-A6C34878D82A}">
                    <a16:rowId xmlns:a16="http://schemas.microsoft.com/office/drawing/2014/main" val="10000"/>
                  </a:ext>
                </a:extLst>
              </a:tr>
              <a:tr h="713907">
                <a:tc>
                  <a:txBody>
                    <a:bodyPr/>
                    <a:lstStyle/>
                    <a:p>
                      <a:pPr marL="0" marR="68580" indent="0" algn="ctr">
                        <a:lnSpc>
                          <a:spcPct val="100000"/>
                        </a:lnSpc>
                        <a:spcBef>
                          <a:spcPts val="0"/>
                        </a:spcBef>
                        <a:spcAft>
                          <a:spcPts val="0"/>
                        </a:spcAft>
                        <a:buNone/>
                        <a:tabLst>
                          <a:tab pos="228600" algn="l"/>
                          <a:tab pos="3657600" algn="l"/>
                        </a:tabLst>
                      </a:pPr>
                      <a:r>
                        <a:rPr lang="en-GB" sz="1200" b="0" dirty="0">
                          <a:effectLst/>
                          <a:latin typeface="Arial" panose="020B0604020202020204" pitchFamily="34" charset="0"/>
                          <a:cs typeface="Arial" panose="020B0604020202020204" pitchFamily="34" charset="0"/>
                        </a:rPr>
                        <a:t>Feb – Mar</a:t>
                      </a:r>
                    </a:p>
                    <a:p>
                      <a:pPr marL="0" marR="68580" indent="0" algn="ctr">
                        <a:lnSpc>
                          <a:spcPct val="100000"/>
                        </a:lnSpc>
                        <a:spcBef>
                          <a:spcPts val="0"/>
                        </a:spcBef>
                        <a:spcAft>
                          <a:spcPts val="0"/>
                        </a:spcAft>
                        <a:buNone/>
                        <a:tabLst>
                          <a:tab pos="228600" algn="l"/>
                          <a:tab pos="3657600" algn="l"/>
                        </a:tabLst>
                      </a:pPr>
                      <a:r>
                        <a:rPr lang="en-GB" sz="1200" b="0" dirty="0">
                          <a:effectLst/>
                          <a:latin typeface="Arial" panose="020B0604020202020204" pitchFamily="34" charset="0"/>
                          <a:cs typeface="Arial" panose="020B0604020202020204" pitchFamily="34" charset="0"/>
                        </a:rPr>
                        <a:t>2026</a:t>
                      </a:r>
                      <a:endParaRPr lang="en-US" sz="1200" b="0" dirty="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nchor="ctr"/>
                </a:tc>
                <a:tc>
                  <a:txBody>
                    <a:bodyPr/>
                    <a:lstStyle/>
                    <a:p>
                      <a:pPr marL="0" marR="106680" indent="0" algn="ctr">
                        <a:lnSpc>
                          <a:spcPct val="100000"/>
                        </a:lnSpc>
                        <a:spcBef>
                          <a:spcPts val="0"/>
                        </a:spcBef>
                        <a:spcAft>
                          <a:spcPts val="0"/>
                        </a:spcAft>
                        <a:buNone/>
                        <a:tabLst>
                          <a:tab pos="228600" algn="l"/>
                          <a:tab pos="3657600" algn="l"/>
                        </a:tabLst>
                      </a:pPr>
                      <a:r>
                        <a:rPr lang="en-GB" sz="1200" b="0" dirty="0">
                          <a:effectLst/>
                          <a:latin typeface="Arial" panose="020B0604020202020204" pitchFamily="34" charset="0"/>
                          <a:cs typeface="Arial" panose="020B0604020202020204" pitchFamily="34" charset="0"/>
                        </a:rPr>
                        <a:t>Development of research program and specification of research activities</a:t>
                      </a:r>
                      <a:endParaRPr lang="en-US" sz="1200" b="0" dirty="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nchor="ctr"/>
                </a:tc>
                <a:tc>
                  <a:txBody>
                    <a:bodyPr/>
                    <a:lstStyle/>
                    <a:p>
                      <a:pPr marL="0" marR="80010" indent="0" algn="ctr">
                        <a:lnSpc>
                          <a:spcPct val="100000"/>
                        </a:lnSpc>
                        <a:spcBef>
                          <a:spcPts val="0"/>
                        </a:spcBef>
                        <a:spcAft>
                          <a:spcPts val="0"/>
                        </a:spcAft>
                        <a:buNone/>
                        <a:tabLst>
                          <a:tab pos="228600" algn="l"/>
                          <a:tab pos="3657600" algn="l"/>
                        </a:tabLst>
                      </a:pPr>
                      <a:r>
                        <a:rPr lang="en-US" sz="1200" b="0" dirty="0">
                          <a:effectLst/>
                          <a:latin typeface="Arial" panose="020B0604020202020204" pitchFamily="34" charset="0"/>
                          <a:cs typeface="Arial" panose="020B0604020202020204" pitchFamily="34" charset="0"/>
                        </a:rPr>
                        <a:t>Research program </a:t>
                      </a:r>
                      <a:endParaRPr lang="en-US" sz="1200" b="0" dirty="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nchor="ctr"/>
                </a:tc>
                <a:extLst>
                  <a:ext uri="{0D108BD9-81ED-4DB2-BD59-A6C34878D82A}">
                    <a16:rowId xmlns:a16="http://schemas.microsoft.com/office/drawing/2014/main" val="10001"/>
                  </a:ext>
                </a:extLst>
              </a:tr>
              <a:tr h="674389">
                <a:tc>
                  <a:txBody>
                    <a:bodyPr/>
                    <a:lstStyle/>
                    <a:p>
                      <a:pPr marL="0" marR="68580" indent="0" algn="ctr">
                        <a:lnSpc>
                          <a:spcPct val="100000"/>
                        </a:lnSpc>
                        <a:spcBef>
                          <a:spcPts val="0"/>
                        </a:spcBef>
                        <a:spcAft>
                          <a:spcPts val="0"/>
                        </a:spcAft>
                        <a:buNone/>
                        <a:tabLst>
                          <a:tab pos="228600" algn="l"/>
                          <a:tab pos="3657600" algn="l"/>
                        </a:tabLst>
                      </a:pPr>
                      <a:r>
                        <a:rPr lang="en-GB" sz="1200" b="0" dirty="0">
                          <a:effectLst/>
                          <a:latin typeface="Arial" panose="020B0604020202020204" pitchFamily="34" charset="0"/>
                          <a:cs typeface="Arial" panose="020B0604020202020204" pitchFamily="34" charset="0"/>
                        </a:rPr>
                        <a:t>Apr – Aug</a:t>
                      </a:r>
                    </a:p>
                    <a:p>
                      <a:pPr marL="0" marR="68580" indent="0" algn="ctr">
                        <a:lnSpc>
                          <a:spcPct val="100000"/>
                        </a:lnSpc>
                        <a:spcBef>
                          <a:spcPts val="0"/>
                        </a:spcBef>
                        <a:spcAft>
                          <a:spcPts val="0"/>
                        </a:spcAft>
                        <a:buNone/>
                        <a:tabLst>
                          <a:tab pos="228600" algn="l"/>
                          <a:tab pos="3657600" algn="l"/>
                        </a:tabLst>
                      </a:pPr>
                      <a:r>
                        <a:rPr lang="en-GB" sz="1200" b="0" dirty="0">
                          <a:effectLst/>
                          <a:latin typeface="Arial" panose="020B0604020202020204" pitchFamily="34" charset="0"/>
                          <a:cs typeface="Arial" panose="020B0604020202020204" pitchFamily="34" charset="0"/>
                        </a:rPr>
                        <a:t>2026</a:t>
                      </a:r>
                      <a:endParaRPr lang="en-US" sz="1200" b="0" dirty="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nchor="ctr"/>
                </a:tc>
                <a:tc>
                  <a:txBody>
                    <a:bodyPr/>
                    <a:lstStyle/>
                    <a:p>
                      <a:pPr marL="0" marR="106680" indent="0" algn="ctr">
                        <a:lnSpc>
                          <a:spcPct val="100000"/>
                        </a:lnSpc>
                        <a:spcBef>
                          <a:spcPts val="0"/>
                        </a:spcBef>
                        <a:spcAft>
                          <a:spcPts val="0"/>
                        </a:spcAft>
                        <a:buNone/>
                        <a:tabLst>
                          <a:tab pos="228600" algn="l"/>
                          <a:tab pos="3657600" algn="l"/>
                        </a:tabLst>
                      </a:pPr>
                      <a:r>
                        <a:rPr lang="en-GB" sz="1200" b="0" dirty="0">
                          <a:effectLst/>
                          <a:latin typeface="Arial" panose="020B0604020202020204" pitchFamily="34" charset="0"/>
                          <a:cs typeface="Arial" panose="020B0604020202020204" pitchFamily="34" charset="0"/>
                        </a:rPr>
                        <a:t>Review, investigation and analysis, synthesis and report development </a:t>
                      </a:r>
                      <a:endParaRPr lang="en-US" sz="1200" b="0" dirty="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nchor="ctr"/>
                </a:tc>
                <a:tc>
                  <a:txBody>
                    <a:bodyPr/>
                    <a:lstStyle/>
                    <a:p>
                      <a:pPr marL="0" marR="80010" indent="0" algn="ctr">
                        <a:lnSpc>
                          <a:spcPct val="100000"/>
                        </a:lnSpc>
                        <a:spcBef>
                          <a:spcPts val="0"/>
                        </a:spcBef>
                        <a:spcAft>
                          <a:spcPts val="0"/>
                        </a:spcAft>
                        <a:buNone/>
                        <a:tabLst>
                          <a:tab pos="228600" algn="l"/>
                          <a:tab pos="3657600" algn="l"/>
                        </a:tabLst>
                      </a:pPr>
                      <a:r>
                        <a:rPr lang="en-GB" sz="1200" b="0" dirty="0">
                          <a:effectLst/>
                          <a:latin typeface="Arial" panose="020B0604020202020204" pitchFamily="34" charset="0"/>
                          <a:cs typeface="Arial" panose="020B0604020202020204" pitchFamily="34" charset="0"/>
                        </a:rPr>
                        <a:t>Progress outcome</a:t>
                      </a:r>
                      <a:endParaRPr lang="en-US" sz="1200" b="0" dirty="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nchor="ctr"/>
                </a:tc>
                <a:extLst>
                  <a:ext uri="{0D108BD9-81ED-4DB2-BD59-A6C34878D82A}">
                    <a16:rowId xmlns:a16="http://schemas.microsoft.com/office/drawing/2014/main" val="10002"/>
                  </a:ext>
                </a:extLst>
              </a:tr>
              <a:tr h="810585">
                <a:tc>
                  <a:txBody>
                    <a:bodyPr/>
                    <a:lstStyle/>
                    <a:p>
                      <a:pPr marL="0" marR="68580" indent="0" algn="ctr">
                        <a:lnSpc>
                          <a:spcPct val="100000"/>
                        </a:lnSpc>
                        <a:spcBef>
                          <a:spcPts val="0"/>
                        </a:spcBef>
                        <a:spcAft>
                          <a:spcPts val="0"/>
                        </a:spcAft>
                        <a:buNone/>
                        <a:tabLst>
                          <a:tab pos="228600" algn="l"/>
                          <a:tab pos="3657600" algn="l"/>
                        </a:tabLst>
                      </a:pPr>
                      <a:r>
                        <a:rPr lang="en-GB" sz="1200" b="0" dirty="0">
                          <a:effectLst/>
                          <a:latin typeface="Arial" panose="020B0604020202020204" pitchFamily="34" charset="0"/>
                          <a:cs typeface="Arial" panose="020B0604020202020204" pitchFamily="34" charset="0"/>
                        </a:rPr>
                        <a:t>Sep</a:t>
                      </a:r>
                    </a:p>
                    <a:p>
                      <a:pPr marL="0" marR="68580" indent="0" algn="ctr">
                        <a:lnSpc>
                          <a:spcPct val="100000"/>
                        </a:lnSpc>
                        <a:spcBef>
                          <a:spcPts val="0"/>
                        </a:spcBef>
                        <a:spcAft>
                          <a:spcPts val="0"/>
                        </a:spcAft>
                        <a:buNone/>
                        <a:tabLst>
                          <a:tab pos="228600" algn="l"/>
                          <a:tab pos="3657600" algn="l"/>
                        </a:tabLst>
                      </a:pPr>
                      <a:r>
                        <a:rPr lang="en-GB" sz="1200" b="0" dirty="0">
                          <a:effectLst/>
                          <a:latin typeface="Arial" panose="020B0604020202020204" pitchFamily="34" charset="0"/>
                          <a:cs typeface="Arial" panose="020B0604020202020204" pitchFamily="34" charset="0"/>
                        </a:rPr>
                        <a:t>2026</a:t>
                      </a:r>
                      <a:endParaRPr lang="en-US" sz="1200" b="0" dirty="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nchor="ctr"/>
                </a:tc>
                <a:tc>
                  <a:txBody>
                    <a:bodyPr/>
                    <a:lstStyle/>
                    <a:p>
                      <a:pPr marL="0" marR="106680" indent="0" algn="ctr">
                        <a:lnSpc>
                          <a:spcPct val="100000"/>
                        </a:lnSpc>
                        <a:spcBef>
                          <a:spcPts val="0"/>
                        </a:spcBef>
                        <a:spcAft>
                          <a:spcPts val="0"/>
                        </a:spcAft>
                        <a:buNone/>
                        <a:tabLst>
                          <a:tab pos="228600" algn="l"/>
                          <a:tab pos="3657600" algn="l"/>
                        </a:tabLst>
                      </a:pPr>
                      <a:r>
                        <a:rPr lang="en-GB" sz="1200" b="0" dirty="0">
                          <a:effectLst/>
                          <a:latin typeface="Arial" panose="020B0604020202020204" pitchFamily="34" charset="0"/>
                          <a:cs typeface="Arial" panose="020B0604020202020204" pitchFamily="34" charset="0"/>
                        </a:rPr>
                        <a:t>Participation in workshop</a:t>
                      </a:r>
                      <a:endParaRPr lang="en-US" sz="1200" b="0" dirty="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nchor="ctr"/>
                </a:tc>
                <a:tc>
                  <a:txBody>
                    <a:bodyPr/>
                    <a:lstStyle/>
                    <a:p>
                      <a:pPr marL="0" marR="106680" indent="0" algn="ctr">
                        <a:lnSpc>
                          <a:spcPct val="100000"/>
                        </a:lnSpc>
                        <a:spcBef>
                          <a:spcPts val="0"/>
                        </a:spcBef>
                        <a:spcAft>
                          <a:spcPts val="0"/>
                        </a:spcAft>
                        <a:buNone/>
                        <a:tabLst>
                          <a:tab pos="228600" algn="l"/>
                          <a:tab pos="3657600" algn="l"/>
                        </a:tabLst>
                      </a:pPr>
                      <a:r>
                        <a:rPr lang="en-GB" sz="1200" b="0" dirty="0">
                          <a:effectLst/>
                          <a:latin typeface="Arial" panose="020B0604020202020204" pitchFamily="34" charset="0"/>
                          <a:cs typeface="Arial" panose="020B0604020202020204" pitchFamily="34" charset="0"/>
                        </a:rPr>
                        <a:t>Presentation and knowledge dissemination at the workshop</a:t>
                      </a:r>
                      <a:endParaRPr lang="en-US" sz="1200" b="0" dirty="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nchor="ctr"/>
                </a:tc>
                <a:extLst>
                  <a:ext uri="{0D108BD9-81ED-4DB2-BD59-A6C34878D82A}">
                    <a16:rowId xmlns:a16="http://schemas.microsoft.com/office/drawing/2014/main" val="10003"/>
                  </a:ext>
                </a:extLst>
              </a:tr>
              <a:tr h="371843">
                <a:tc>
                  <a:txBody>
                    <a:bodyPr/>
                    <a:lstStyle/>
                    <a:p>
                      <a:pPr marL="0" marR="68580" indent="0" algn="ctr">
                        <a:lnSpc>
                          <a:spcPct val="100000"/>
                        </a:lnSpc>
                        <a:spcBef>
                          <a:spcPts val="0"/>
                        </a:spcBef>
                        <a:spcAft>
                          <a:spcPts val="0"/>
                        </a:spcAft>
                        <a:buNone/>
                        <a:tabLst>
                          <a:tab pos="228600" algn="l"/>
                          <a:tab pos="3657600" algn="l"/>
                        </a:tabLst>
                      </a:pPr>
                      <a:r>
                        <a:rPr lang="en-GB" sz="1200" b="0" dirty="0">
                          <a:effectLst/>
                          <a:latin typeface="Arial" panose="020B0604020202020204" pitchFamily="34" charset="0"/>
                          <a:cs typeface="Arial" panose="020B0604020202020204" pitchFamily="34" charset="0"/>
                        </a:rPr>
                        <a:t>Nov</a:t>
                      </a:r>
                    </a:p>
                    <a:p>
                      <a:pPr marL="0" marR="68580" indent="0" algn="ctr">
                        <a:lnSpc>
                          <a:spcPct val="100000"/>
                        </a:lnSpc>
                        <a:spcBef>
                          <a:spcPts val="0"/>
                        </a:spcBef>
                        <a:spcAft>
                          <a:spcPts val="0"/>
                        </a:spcAft>
                        <a:buNone/>
                        <a:tabLst>
                          <a:tab pos="228600" algn="l"/>
                          <a:tab pos="3657600" algn="l"/>
                        </a:tabLst>
                      </a:pPr>
                      <a:r>
                        <a:rPr lang="en-GB" sz="1200" b="0" dirty="0">
                          <a:effectLst/>
                          <a:latin typeface="Arial" panose="020B0604020202020204" pitchFamily="34" charset="0"/>
                          <a:cs typeface="Arial" panose="020B0604020202020204" pitchFamily="34" charset="0"/>
                        </a:rPr>
                        <a:t>2026</a:t>
                      </a:r>
                      <a:endParaRPr lang="en-US" sz="1200" b="0" dirty="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nchor="ctr"/>
                </a:tc>
                <a:tc>
                  <a:txBody>
                    <a:bodyPr/>
                    <a:lstStyle/>
                    <a:p>
                      <a:pPr marL="0" marR="106680" indent="0" algn="ctr">
                        <a:lnSpc>
                          <a:spcPct val="100000"/>
                        </a:lnSpc>
                        <a:spcBef>
                          <a:spcPts val="0"/>
                        </a:spcBef>
                        <a:spcAft>
                          <a:spcPts val="0"/>
                        </a:spcAft>
                        <a:buNone/>
                        <a:tabLst>
                          <a:tab pos="228600" algn="l"/>
                          <a:tab pos="3657600" algn="l"/>
                        </a:tabLst>
                      </a:pPr>
                      <a:r>
                        <a:rPr lang="en-GB" sz="1200" b="0" dirty="0">
                          <a:effectLst/>
                          <a:latin typeface="Arial" panose="020B0604020202020204" pitchFamily="34" charset="0"/>
                          <a:cs typeface="Arial" panose="020B0604020202020204" pitchFamily="34" charset="0"/>
                        </a:rPr>
                        <a:t>Draft project report</a:t>
                      </a:r>
                      <a:endParaRPr lang="en-US" sz="1200" b="0" dirty="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nchor="ctr"/>
                </a:tc>
                <a:tc>
                  <a:txBody>
                    <a:bodyPr/>
                    <a:lstStyle/>
                    <a:p>
                      <a:pPr marL="0" marR="80010" indent="0" algn="ctr">
                        <a:lnSpc>
                          <a:spcPct val="100000"/>
                        </a:lnSpc>
                        <a:spcBef>
                          <a:spcPts val="0"/>
                        </a:spcBef>
                        <a:spcAft>
                          <a:spcPts val="0"/>
                        </a:spcAft>
                        <a:buNone/>
                        <a:tabLst>
                          <a:tab pos="228600" algn="l"/>
                          <a:tab pos="3657600" algn="l"/>
                        </a:tabLst>
                      </a:pPr>
                      <a:r>
                        <a:rPr lang="en-GB" sz="1200" b="0" dirty="0">
                          <a:effectLst/>
                          <a:latin typeface="Arial" panose="020B0604020202020204" pitchFamily="34" charset="0"/>
                          <a:cs typeface="Arial" panose="020B0604020202020204" pitchFamily="34" charset="0"/>
                        </a:rPr>
                        <a:t>Draft project report </a:t>
                      </a:r>
                      <a:endParaRPr lang="en-US" sz="1200" b="0" dirty="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r h="506624">
                <a:tc>
                  <a:txBody>
                    <a:bodyPr/>
                    <a:lstStyle/>
                    <a:p>
                      <a:pPr marL="0" marR="68580" indent="0" algn="ctr">
                        <a:lnSpc>
                          <a:spcPct val="100000"/>
                        </a:lnSpc>
                        <a:spcBef>
                          <a:spcPts val="0"/>
                        </a:spcBef>
                        <a:spcAft>
                          <a:spcPts val="0"/>
                        </a:spcAft>
                        <a:buNone/>
                        <a:tabLst>
                          <a:tab pos="228600" algn="l"/>
                          <a:tab pos="3657600" algn="l"/>
                        </a:tabLst>
                      </a:pPr>
                      <a:r>
                        <a:rPr lang="en-GB" sz="1200" b="0" dirty="0">
                          <a:effectLst/>
                          <a:latin typeface="Arial" panose="020B0604020202020204" pitchFamily="34" charset="0"/>
                          <a:cs typeface="Arial" panose="020B0604020202020204" pitchFamily="34" charset="0"/>
                        </a:rPr>
                        <a:t>Dec 2026 </a:t>
                      </a:r>
                    </a:p>
                    <a:p>
                      <a:pPr marL="0" marR="68580" indent="0" algn="ctr">
                        <a:lnSpc>
                          <a:spcPct val="100000"/>
                        </a:lnSpc>
                        <a:spcBef>
                          <a:spcPts val="0"/>
                        </a:spcBef>
                        <a:spcAft>
                          <a:spcPts val="0"/>
                        </a:spcAft>
                        <a:buNone/>
                        <a:tabLst>
                          <a:tab pos="228600" algn="l"/>
                          <a:tab pos="3657600" algn="l"/>
                        </a:tabLst>
                      </a:pPr>
                      <a:r>
                        <a:rPr lang="en-GB" sz="1200" b="0" dirty="0">
                          <a:effectLst/>
                          <a:latin typeface="Arial" panose="020B0604020202020204" pitchFamily="34" charset="0"/>
                          <a:cs typeface="Arial" panose="020B0604020202020204" pitchFamily="34" charset="0"/>
                        </a:rPr>
                        <a:t>– Jan 2027</a:t>
                      </a:r>
                      <a:endParaRPr lang="en-US" sz="1200" b="0" dirty="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nchor="ctr"/>
                </a:tc>
                <a:tc>
                  <a:txBody>
                    <a:bodyPr/>
                    <a:lstStyle/>
                    <a:p>
                      <a:pPr marL="0" marR="106680" indent="0" algn="ctr">
                        <a:lnSpc>
                          <a:spcPct val="100000"/>
                        </a:lnSpc>
                        <a:spcBef>
                          <a:spcPts val="0"/>
                        </a:spcBef>
                        <a:spcAft>
                          <a:spcPts val="0"/>
                        </a:spcAft>
                        <a:buNone/>
                        <a:tabLst>
                          <a:tab pos="228600" algn="l"/>
                          <a:tab pos="3657600" algn="l"/>
                        </a:tabLst>
                      </a:pPr>
                      <a:r>
                        <a:rPr lang="en-GB" sz="1200" b="0" dirty="0">
                          <a:effectLst/>
                          <a:latin typeface="Arial" panose="020B0604020202020204" pitchFamily="34" charset="0"/>
                          <a:cs typeface="Arial" panose="020B0604020202020204" pitchFamily="34" charset="0"/>
                        </a:rPr>
                        <a:t>Revision and finalization of project report</a:t>
                      </a:r>
                      <a:endParaRPr lang="en-US" sz="1200" b="0" dirty="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nchor="ctr"/>
                </a:tc>
                <a:tc>
                  <a:txBody>
                    <a:bodyPr/>
                    <a:lstStyle/>
                    <a:p>
                      <a:pPr marL="0" marR="80010" indent="0" algn="ctr">
                        <a:lnSpc>
                          <a:spcPct val="100000"/>
                        </a:lnSpc>
                        <a:spcBef>
                          <a:spcPts val="0"/>
                        </a:spcBef>
                        <a:spcAft>
                          <a:spcPts val="0"/>
                        </a:spcAft>
                        <a:buNone/>
                        <a:tabLst>
                          <a:tab pos="228600" algn="l"/>
                          <a:tab pos="3657600" algn="l"/>
                        </a:tabLst>
                      </a:pPr>
                      <a:r>
                        <a:rPr lang="en-GB" sz="1200" b="0" dirty="0">
                          <a:effectLst/>
                          <a:latin typeface="Arial" panose="020B0604020202020204" pitchFamily="34" charset="0"/>
                          <a:cs typeface="Arial" panose="020B0604020202020204" pitchFamily="34" charset="0"/>
                        </a:rPr>
                        <a:t>Progress outcome</a:t>
                      </a:r>
                      <a:endParaRPr lang="en-US" sz="1200" b="0" dirty="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nchor="ctr"/>
                </a:tc>
                <a:extLst>
                  <a:ext uri="{0D108BD9-81ED-4DB2-BD59-A6C34878D82A}">
                    <a16:rowId xmlns:a16="http://schemas.microsoft.com/office/drawing/2014/main" val="10005"/>
                  </a:ext>
                </a:extLst>
              </a:tr>
              <a:tr h="512439">
                <a:tc>
                  <a:txBody>
                    <a:bodyPr/>
                    <a:lstStyle/>
                    <a:p>
                      <a:pPr marL="0" marR="68580" indent="0" algn="ctr">
                        <a:lnSpc>
                          <a:spcPct val="100000"/>
                        </a:lnSpc>
                        <a:spcBef>
                          <a:spcPts val="0"/>
                        </a:spcBef>
                        <a:spcAft>
                          <a:spcPts val="0"/>
                        </a:spcAft>
                        <a:buNone/>
                        <a:tabLst>
                          <a:tab pos="228600" algn="l"/>
                          <a:tab pos="3657600" algn="l"/>
                        </a:tabLst>
                      </a:pPr>
                      <a:r>
                        <a:rPr lang="en-GB" sz="1200" b="0" dirty="0">
                          <a:effectLst/>
                          <a:latin typeface="Arial" panose="020B0604020202020204" pitchFamily="34" charset="0"/>
                          <a:cs typeface="Arial" panose="020B0604020202020204" pitchFamily="34" charset="0"/>
                        </a:rPr>
                        <a:t>Feb </a:t>
                      </a:r>
                    </a:p>
                    <a:p>
                      <a:pPr marL="0" marR="68580" indent="0" algn="ctr">
                        <a:lnSpc>
                          <a:spcPct val="100000"/>
                        </a:lnSpc>
                        <a:spcBef>
                          <a:spcPts val="0"/>
                        </a:spcBef>
                        <a:spcAft>
                          <a:spcPts val="0"/>
                        </a:spcAft>
                        <a:buNone/>
                        <a:tabLst>
                          <a:tab pos="228600" algn="l"/>
                          <a:tab pos="3657600" algn="l"/>
                        </a:tabLst>
                      </a:pPr>
                      <a:r>
                        <a:rPr lang="en-GB" sz="1200" b="0" dirty="0">
                          <a:effectLst/>
                          <a:latin typeface="Arial" panose="020B0604020202020204" pitchFamily="34" charset="0"/>
                          <a:cs typeface="Arial" panose="020B0604020202020204" pitchFamily="34" charset="0"/>
                        </a:rPr>
                        <a:t>2027</a:t>
                      </a:r>
                      <a:endParaRPr lang="en-US" sz="1200" b="0" dirty="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nchor="ctr"/>
                </a:tc>
                <a:tc>
                  <a:txBody>
                    <a:bodyPr/>
                    <a:lstStyle/>
                    <a:p>
                      <a:pPr marL="0" marR="106680" indent="0" algn="ctr">
                        <a:lnSpc>
                          <a:spcPct val="100000"/>
                        </a:lnSpc>
                        <a:spcBef>
                          <a:spcPts val="0"/>
                        </a:spcBef>
                        <a:spcAft>
                          <a:spcPts val="0"/>
                        </a:spcAft>
                        <a:buNone/>
                        <a:tabLst>
                          <a:tab pos="228600" algn="l"/>
                          <a:tab pos="3657600" algn="l"/>
                        </a:tabLst>
                      </a:pPr>
                      <a:r>
                        <a:rPr lang="en-GB" sz="1200" b="0" dirty="0">
                          <a:effectLst/>
                          <a:latin typeface="Arial" panose="020B0604020202020204" pitchFamily="34" charset="0"/>
                          <a:cs typeface="Arial" panose="020B0604020202020204" pitchFamily="34" charset="0"/>
                        </a:rPr>
                        <a:t>Completion of final project report</a:t>
                      </a:r>
                      <a:endParaRPr lang="en-US" sz="1200" b="0" dirty="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nchor="ctr"/>
                </a:tc>
                <a:tc>
                  <a:txBody>
                    <a:bodyPr/>
                    <a:lstStyle/>
                    <a:p>
                      <a:pPr marL="0" marR="80010" indent="0" algn="ctr">
                        <a:lnSpc>
                          <a:spcPct val="100000"/>
                        </a:lnSpc>
                        <a:spcBef>
                          <a:spcPts val="0"/>
                        </a:spcBef>
                        <a:spcAft>
                          <a:spcPts val="0"/>
                        </a:spcAft>
                        <a:buNone/>
                        <a:tabLst>
                          <a:tab pos="228600" algn="l"/>
                          <a:tab pos="3657600" algn="l"/>
                        </a:tabLst>
                      </a:pPr>
                      <a:r>
                        <a:rPr lang="en-GB" sz="1200" b="0" dirty="0">
                          <a:effectLst/>
                          <a:latin typeface="Arial" panose="020B0604020202020204" pitchFamily="34" charset="0"/>
                          <a:cs typeface="Arial" panose="020B0604020202020204" pitchFamily="34" charset="0"/>
                        </a:rPr>
                        <a:t>Submission to the APEC Secretariat</a:t>
                      </a:r>
                      <a:endParaRPr lang="en-US" sz="1200" b="0" dirty="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nchor="ctr"/>
                </a:tc>
                <a:extLst>
                  <a:ext uri="{0D108BD9-81ED-4DB2-BD59-A6C34878D82A}">
                    <a16:rowId xmlns:a16="http://schemas.microsoft.com/office/drawing/2014/main" val="10006"/>
                  </a:ext>
                </a:extLst>
              </a:tr>
              <a:tr h="444406">
                <a:tc>
                  <a:txBody>
                    <a:bodyPr/>
                    <a:lstStyle/>
                    <a:p>
                      <a:pPr marL="0" marR="68580" indent="0" algn="ctr">
                        <a:lnSpc>
                          <a:spcPct val="100000"/>
                        </a:lnSpc>
                        <a:spcBef>
                          <a:spcPts val="0"/>
                        </a:spcBef>
                        <a:spcAft>
                          <a:spcPts val="0"/>
                        </a:spcAft>
                        <a:buNone/>
                        <a:tabLst>
                          <a:tab pos="228600" algn="l"/>
                          <a:tab pos="3657600" algn="l"/>
                        </a:tabLst>
                      </a:pPr>
                      <a:r>
                        <a:rPr lang="en-GB" sz="1200" b="0" dirty="0">
                          <a:effectLst/>
                          <a:latin typeface="Arial" panose="020B0604020202020204" pitchFamily="34" charset="0"/>
                          <a:cs typeface="Arial" panose="020B0604020202020204" pitchFamily="34" charset="0"/>
                        </a:rPr>
                        <a:t>Mar </a:t>
                      </a:r>
                    </a:p>
                    <a:p>
                      <a:pPr marL="0" marR="68580" indent="0" algn="ctr">
                        <a:lnSpc>
                          <a:spcPct val="100000"/>
                        </a:lnSpc>
                        <a:spcBef>
                          <a:spcPts val="0"/>
                        </a:spcBef>
                        <a:spcAft>
                          <a:spcPts val="0"/>
                        </a:spcAft>
                        <a:buNone/>
                        <a:tabLst>
                          <a:tab pos="228600" algn="l"/>
                          <a:tab pos="3657600" algn="l"/>
                        </a:tabLst>
                      </a:pPr>
                      <a:r>
                        <a:rPr lang="en-GB" sz="1200" b="0" dirty="0">
                          <a:effectLst/>
                          <a:latin typeface="Arial" panose="020B0604020202020204" pitchFamily="34" charset="0"/>
                          <a:cs typeface="Arial" panose="020B0604020202020204" pitchFamily="34" charset="0"/>
                        </a:rPr>
                        <a:t>2027</a:t>
                      </a:r>
                      <a:endParaRPr lang="en-US" sz="1200" b="0" dirty="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nchor="ctr"/>
                </a:tc>
                <a:tc>
                  <a:txBody>
                    <a:bodyPr/>
                    <a:lstStyle/>
                    <a:p>
                      <a:pPr marL="0" marR="106680" indent="0" algn="ctr">
                        <a:lnSpc>
                          <a:spcPct val="100000"/>
                        </a:lnSpc>
                        <a:spcBef>
                          <a:spcPts val="0"/>
                        </a:spcBef>
                        <a:spcAft>
                          <a:spcPts val="0"/>
                        </a:spcAft>
                        <a:buNone/>
                        <a:tabLst>
                          <a:tab pos="228600" algn="l"/>
                          <a:tab pos="3657600" algn="l"/>
                        </a:tabLst>
                      </a:pPr>
                      <a:r>
                        <a:rPr lang="en-GB" sz="1200" b="0">
                          <a:effectLst/>
                          <a:latin typeface="Arial" panose="020B0604020202020204" pitchFamily="34" charset="0"/>
                          <a:cs typeface="Arial" panose="020B0604020202020204" pitchFamily="34" charset="0"/>
                        </a:rPr>
                        <a:t>Preparation of project completion report</a:t>
                      </a:r>
                      <a:endParaRPr lang="en-US" sz="1200" b="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nchor="ctr"/>
                </a:tc>
                <a:tc>
                  <a:txBody>
                    <a:bodyPr/>
                    <a:lstStyle/>
                    <a:p>
                      <a:pPr marL="0" marR="106680" indent="0" algn="ctr">
                        <a:lnSpc>
                          <a:spcPct val="100000"/>
                        </a:lnSpc>
                        <a:spcBef>
                          <a:spcPts val="0"/>
                        </a:spcBef>
                        <a:spcAft>
                          <a:spcPts val="0"/>
                        </a:spcAft>
                        <a:buNone/>
                        <a:tabLst>
                          <a:tab pos="228600" algn="l"/>
                          <a:tab pos="3657600" algn="l"/>
                        </a:tabLst>
                      </a:pPr>
                      <a:r>
                        <a:rPr lang="en-GB" sz="1200" b="0" dirty="0">
                          <a:effectLst/>
                          <a:latin typeface="Arial" panose="020B0604020202020204" pitchFamily="34" charset="0"/>
                          <a:cs typeface="Arial" panose="020B0604020202020204" pitchFamily="34" charset="0"/>
                        </a:rPr>
                        <a:t>Submission to the APEC Secretariat</a:t>
                      </a:r>
                      <a:endParaRPr lang="en-US" sz="1200" b="0" dirty="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nchor="ctr"/>
                </a:tc>
                <a:extLst>
                  <a:ext uri="{0D108BD9-81ED-4DB2-BD59-A6C34878D82A}">
                    <a16:rowId xmlns:a16="http://schemas.microsoft.com/office/drawing/2014/main" val="10007"/>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p:cNvSpPr>
            <a:spLocks noGrp="1"/>
          </p:cNvSpPr>
          <p:nvPr>
            <p:ph type="sldNum" sz="quarter" idx="4"/>
          </p:nvPr>
        </p:nvSpPr>
        <p:spPr/>
        <p:txBody>
          <a:bodyPr/>
          <a:lstStyle/>
          <a:p>
            <a:fld id="{24ED24AB-161E-4E0B-B512-E5D3858BF887}" type="slidenum">
              <a:rPr lang="zh-CN" altLang="en-US" smtClean="0"/>
              <a:t>14</a:t>
            </a:fld>
            <a:endParaRPr lang="zh-CN" altLang="en-US" dirty="0"/>
          </a:p>
        </p:txBody>
      </p:sp>
      <p:sp>
        <p:nvSpPr>
          <p:cNvPr id="5" name="文本框 39"/>
          <p:cNvSpPr txBox="1"/>
          <p:nvPr/>
        </p:nvSpPr>
        <p:spPr>
          <a:xfrm>
            <a:off x="119336" y="753666"/>
            <a:ext cx="10489567" cy="584775"/>
          </a:xfrm>
          <a:prstGeom prst="rect">
            <a:avLst/>
          </a:prstGeom>
          <a:noFill/>
        </p:spPr>
        <p:txBody>
          <a:bodyPr wrap="square" rtlCol="0">
            <a:spAutoFit/>
          </a:bodyPr>
          <a:lstStyle/>
          <a:p>
            <a:pPr marL="285750" indent="-285750" algn="just">
              <a:buClr>
                <a:srgbClr val="002060"/>
              </a:buClr>
              <a:buSzPct val="100000"/>
              <a:buFont typeface="Wingdings" panose="05000000000000000000" pitchFamily="2" charset="2"/>
              <a:buChar char="q"/>
            </a:pPr>
            <a:r>
              <a:rPr lang="en-US" altLang="zh-CN" sz="1600" kern="1200" dirty="0">
                <a:solidFill>
                  <a:srgbClr val="0000FF"/>
                </a:solidFill>
                <a:effectLst/>
                <a:latin typeface="Helvetica" pitchFamily="2" charset="0"/>
                <a:ea typeface="+mn-ea"/>
                <a:cs typeface="+mn-cs"/>
              </a:rPr>
              <a:t>[For </a:t>
            </a:r>
            <a:r>
              <a:rPr lang="en-US" altLang="zh-CN" sz="1600" kern="1200" dirty="0">
                <a:solidFill>
                  <a:srgbClr val="0000FF"/>
                </a:solidFill>
                <a:effectLst/>
                <a:latin typeface="Helvetica" pitchFamily="2" charset="0"/>
                <a:ea typeface="宋体" panose="02010600030101010101" pitchFamily="2" charset="-122"/>
                <a:cs typeface="+mn-cs"/>
              </a:rPr>
              <a:t>endorsement] </a:t>
            </a:r>
            <a:r>
              <a:rPr lang="en-US" sz="1600" b="1" dirty="0">
                <a:solidFill>
                  <a:srgbClr val="002060"/>
                </a:solidFill>
                <a:effectLst/>
                <a:latin typeface="Helvetica" pitchFamily="2" charset="0"/>
              </a:rPr>
              <a:t>APEC </a:t>
            </a:r>
            <a:r>
              <a:rPr lang="en-US" sz="1600" b="1" dirty="0">
                <a:solidFill>
                  <a:srgbClr val="002060"/>
                </a:solidFill>
                <a:latin typeface="Helvetica" pitchFamily="2" charset="0"/>
              </a:rPr>
              <a:t>S</a:t>
            </a:r>
            <a:r>
              <a:rPr lang="en-US" sz="1600" b="1" dirty="0">
                <a:solidFill>
                  <a:srgbClr val="002060"/>
                </a:solidFill>
                <a:effectLst/>
                <a:latin typeface="Helvetica" pitchFamily="2" charset="0"/>
              </a:rPr>
              <a:t>elf-funded Project: </a:t>
            </a:r>
            <a:r>
              <a:rPr lang="en-US" sz="1600" b="1" dirty="0">
                <a:solidFill>
                  <a:srgbClr val="0070C0"/>
                </a:solidFill>
                <a:effectLst/>
                <a:latin typeface="Helvetica" pitchFamily="2" charset="0"/>
              </a:rPr>
              <a:t>Long-term impact of the renewable energy on energy access</a:t>
            </a:r>
          </a:p>
        </p:txBody>
      </p:sp>
      <p:sp>
        <p:nvSpPr>
          <p:cNvPr id="6" name="矩形 13"/>
          <p:cNvSpPr/>
          <p:nvPr/>
        </p:nvSpPr>
        <p:spPr>
          <a:xfrm>
            <a:off x="479376" y="2204864"/>
            <a:ext cx="4194572" cy="400110"/>
          </a:xfrm>
          <a:prstGeom prst="rect">
            <a:avLst/>
          </a:prstGeom>
        </p:spPr>
        <p:txBody>
          <a:bodyPr wrap="square">
            <a:spAutoFit/>
          </a:bodyPr>
          <a:lstStyle/>
          <a:p>
            <a:r>
              <a:rPr lang="en-US" altLang="zh-CN" sz="2000" b="1" dirty="0">
                <a:solidFill>
                  <a:srgbClr val="002060"/>
                </a:solidFill>
                <a:latin typeface="Calibri" panose="020F0502020204030204" pitchFamily="34" charset="0"/>
                <a:cs typeface="Calibri" panose="020F0502020204030204" pitchFamily="34" charset="0"/>
              </a:rPr>
              <a:t>Project summary</a:t>
            </a:r>
          </a:p>
        </p:txBody>
      </p:sp>
      <p:sp>
        <p:nvSpPr>
          <p:cNvPr id="9" name="TextBox 12"/>
          <p:cNvSpPr txBox="1"/>
          <p:nvPr/>
        </p:nvSpPr>
        <p:spPr>
          <a:xfrm>
            <a:off x="680077" y="2564904"/>
            <a:ext cx="6424036" cy="2954655"/>
          </a:xfrm>
          <a:prstGeom prst="rect">
            <a:avLst/>
          </a:prstGeom>
          <a:noFill/>
        </p:spPr>
        <p:txBody>
          <a:bodyPr wrap="square">
            <a:spAutoFit/>
          </a:bodyPr>
          <a:lstStyle/>
          <a:p>
            <a:pPr marL="285750" indent="-285750" algn="just">
              <a:spcBef>
                <a:spcPts val="600"/>
              </a:spcBef>
              <a:spcAft>
                <a:spcPts val="600"/>
              </a:spcAft>
              <a:buFont typeface="Arial" panose="020B0604020202020204" pitchFamily="34" charset="0"/>
              <a:buChar char="•"/>
            </a:pPr>
            <a:r>
              <a:rPr lang="en-US" altLang="zh-CN" sz="1600" dirty="0">
                <a:solidFill>
                  <a:srgbClr val="002060"/>
                </a:solidFill>
                <a:latin typeface="Arial" panose="020B0604020202020204" pitchFamily="34" charset="0"/>
                <a:ea typeface="Verdana" panose="020B0604030504040204" pitchFamily="34" charset="0"/>
                <a:cs typeface="Arial" panose="020B0604020202020204" pitchFamily="34" charset="0"/>
              </a:rPr>
              <a:t>This project proposes to </a:t>
            </a:r>
            <a:r>
              <a:rPr lang="en-US" altLang="zh-CN" sz="1600" dirty="0" err="1">
                <a:solidFill>
                  <a:srgbClr val="0070C0"/>
                </a:solidFill>
                <a:latin typeface="Arial" panose="020B0604020202020204" pitchFamily="34" charset="0"/>
                <a:ea typeface="Verdana" panose="020B0604030504040204" pitchFamily="34" charset="0"/>
                <a:cs typeface="Arial" panose="020B0604020202020204" pitchFamily="34" charset="0"/>
              </a:rPr>
              <a:t>analyse</a:t>
            </a:r>
            <a:r>
              <a:rPr lang="en-US" altLang="zh-CN" sz="1600" dirty="0">
                <a:solidFill>
                  <a:srgbClr val="0070C0"/>
                </a:solidFill>
                <a:latin typeface="Arial" panose="020B0604020202020204" pitchFamily="34" charset="0"/>
                <a:ea typeface="Verdana" panose="020B0604030504040204" pitchFamily="34" charset="0"/>
                <a:cs typeface="Arial" panose="020B0604020202020204" pitchFamily="34" charset="0"/>
              </a:rPr>
              <a:t> and improve the impact of renewable energy on energy access by way of a longitudinal study </a:t>
            </a:r>
            <a:r>
              <a:rPr lang="en-US" altLang="zh-CN" sz="1600" dirty="0" err="1">
                <a:solidFill>
                  <a:srgbClr val="0070C0"/>
                </a:solidFill>
                <a:latin typeface="Arial" panose="020B0604020202020204" pitchFamily="34" charset="0"/>
                <a:ea typeface="Verdana" panose="020B0604030504040204" pitchFamily="34" charset="0"/>
                <a:cs typeface="Arial" panose="020B0604020202020204" pitchFamily="34" charset="0"/>
              </a:rPr>
              <a:t>analysing</a:t>
            </a:r>
            <a:r>
              <a:rPr lang="en-US" altLang="zh-CN" sz="1600" dirty="0">
                <a:solidFill>
                  <a:srgbClr val="0070C0"/>
                </a:solidFill>
                <a:latin typeface="Arial" panose="020B0604020202020204" pitchFamily="34" charset="0"/>
                <a:ea typeface="Verdana" panose="020B0604030504040204" pitchFamily="34" charset="0"/>
                <a:cs typeface="Arial" panose="020B0604020202020204" pitchFamily="34" charset="0"/>
              </a:rPr>
              <a:t> the evolution of participating APEC economies over time</a:t>
            </a:r>
            <a:r>
              <a:rPr lang="en-US" altLang="zh-CN" sz="1600" dirty="0">
                <a:solidFill>
                  <a:srgbClr val="002060"/>
                </a:solidFill>
                <a:latin typeface="Arial" panose="020B0604020202020204" pitchFamily="34" charset="0"/>
                <a:ea typeface="Verdana" panose="020B0604030504040204" pitchFamily="34" charset="0"/>
                <a:cs typeface="Arial" panose="020B0604020202020204" pitchFamily="34" charset="0"/>
              </a:rPr>
              <a:t>, as well as by having special regard for challenging situations of difficult energy access as listed in the 2020 Energy Access Initiative. </a:t>
            </a:r>
          </a:p>
          <a:p>
            <a:pPr marL="285750" indent="-285750" algn="just">
              <a:spcBef>
                <a:spcPts val="600"/>
              </a:spcBef>
              <a:spcAft>
                <a:spcPts val="600"/>
              </a:spcAft>
              <a:buFont typeface="Arial" panose="020B0604020202020204" pitchFamily="34" charset="0"/>
              <a:buChar char="•"/>
            </a:pPr>
            <a:r>
              <a:rPr lang="en-US" altLang="zh-CN" sz="1600" dirty="0">
                <a:solidFill>
                  <a:srgbClr val="002060"/>
                </a:solidFill>
                <a:latin typeface="Arial" panose="020B0604020202020204" pitchFamily="34" charset="0"/>
                <a:ea typeface="Verdana" panose="020B0604030504040204" pitchFamily="34" charset="0"/>
                <a:cs typeface="Arial" panose="020B0604020202020204" pitchFamily="34" charset="0"/>
              </a:rPr>
              <a:t>The project will first </a:t>
            </a:r>
            <a:r>
              <a:rPr lang="en-US" altLang="zh-CN" sz="1600" dirty="0">
                <a:solidFill>
                  <a:srgbClr val="0070C0"/>
                </a:solidFill>
                <a:latin typeface="Arial" panose="020B0604020202020204" pitchFamily="34" charset="0"/>
                <a:ea typeface="Verdana" panose="020B0604030504040204" pitchFamily="34" charset="0"/>
                <a:cs typeface="Arial" panose="020B0604020202020204" pitchFamily="34" charset="0"/>
              </a:rPr>
              <a:t>provide hybrid capacity building to elaborate the skills of collecting and elaborating the relevant data</a:t>
            </a:r>
            <a:r>
              <a:rPr lang="en-US" altLang="zh-CN" sz="1600" dirty="0">
                <a:solidFill>
                  <a:srgbClr val="002060"/>
                </a:solidFill>
                <a:latin typeface="Arial" panose="020B0604020202020204" pitchFamily="34" charset="0"/>
                <a:ea typeface="Verdana" panose="020B0604030504040204" pitchFamily="34" charset="0"/>
                <a:cs typeface="Arial" panose="020B0604020202020204" pitchFamily="34" charset="0"/>
              </a:rPr>
              <a:t>. Based on the data, the final report elaborates a general model and furthermore discusses innovative technological solutions for challenging cases of difficult energy access. </a:t>
            </a:r>
          </a:p>
        </p:txBody>
      </p:sp>
      <p:sp>
        <p:nvSpPr>
          <p:cNvPr id="13" name="矩形 12"/>
          <p:cNvSpPr/>
          <p:nvPr/>
        </p:nvSpPr>
        <p:spPr>
          <a:xfrm>
            <a:off x="662337" y="1268760"/>
            <a:ext cx="11110917" cy="984885"/>
          </a:xfrm>
          <a:prstGeom prst="rect">
            <a:avLst/>
          </a:prstGeom>
        </p:spPr>
        <p:txBody>
          <a:bodyPr wrap="square">
            <a:spAutoFit/>
          </a:bodyPr>
          <a:lstStyle/>
          <a:p>
            <a:pPr marL="285750" indent="-285750">
              <a:spcBef>
                <a:spcPts val="600"/>
              </a:spcBef>
              <a:buFont typeface="Arial" panose="020B0604020202020204" pitchFamily="34" charset="0"/>
              <a:buChar char="•"/>
            </a:pPr>
            <a:r>
              <a:rPr lang="en-US" altLang="zh-CN" sz="1600" dirty="0">
                <a:solidFill>
                  <a:srgbClr val="002060"/>
                </a:solidFill>
                <a:latin typeface="Arial" panose="020B0604020202020204" pitchFamily="34" charset="0"/>
                <a:cs typeface="Arial" panose="020B0604020202020204" pitchFamily="34" charset="0"/>
              </a:rPr>
              <a:t>Co-Sponsoring Economies: </a:t>
            </a:r>
            <a:r>
              <a:rPr lang="en-US" altLang="zh-CN" sz="1600" dirty="0">
                <a:solidFill>
                  <a:srgbClr val="0070C0"/>
                </a:solidFill>
                <a:latin typeface="Arial" panose="020B0604020202020204" pitchFamily="34" charset="0"/>
                <a:cs typeface="Arial" panose="020B0604020202020204" pitchFamily="34" charset="0"/>
              </a:rPr>
              <a:t>Thailand; Chile; Viet Nam; Indonesia</a:t>
            </a:r>
          </a:p>
          <a:p>
            <a:pPr marL="285750" indent="-285750" algn="l">
              <a:spcBef>
                <a:spcPts val="600"/>
              </a:spcBef>
              <a:buFont typeface="Arial" panose="020B0604020202020204" pitchFamily="34" charset="0"/>
              <a:buChar char="•"/>
            </a:pPr>
            <a:r>
              <a:rPr lang="en-US" altLang="zh-CN" sz="1600" dirty="0">
                <a:solidFill>
                  <a:srgbClr val="002060"/>
                </a:solidFill>
                <a:latin typeface="Arial" panose="020B0604020202020204" pitchFamily="34" charset="0"/>
                <a:cs typeface="Arial" panose="020B0604020202020204" pitchFamily="34" charset="0"/>
              </a:rPr>
              <a:t>Expected Start Date:</a:t>
            </a:r>
            <a:r>
              <a:rPr lang="zh-CN" altLang="en-US" sz="1600" dirty="0">
                <a:solidFill>
                  <a:srgbClr val="002060"/>
                </a:solidFill>
                <a:latin typeface="Arial" panose="020B0604020202020204" pitchFamily="34" charset="0"/>
                <a:cs typeface="Arial" panose="020B0604020202020204" pitchFamily="34" charset="0"/>
              </a:rPr>
              <a:t> </a:t>
            </a:r>
            <a:r>
              <a:rPr lang="en-US" altLang="zh-CN" sz="1600" dirty="0">
                <a:solidFill>
                  <a:srgbClr val="0070C0"/>
                </a:solidFill>
                <a:latin typeface="Arial" panose="020B0604020202020204" pitchFamily="34" charset="0"/>
                <a:cs typeface="Arial" panose="020B0604020202020204" pitchFamily="34" charset="0"/>
              </a:rPr>
              <a:t>February 2026</a:t>
            </a:r>
            <a:r>
              <a:rPr lang="en-US" altLang="zh-CN" sz="1600" b="1" i="0" dirty="0">
                <a:solidFill>
                  <a:srgbClr val="0070C0"/>
                </a:solidFill>
                <a:effectLst/>
                <a:latin typeface="Arial" panose="020B0604020202020204" pitchFamily="34" charset="0"/>
              </a:rPr>
              <a:t> </a:t>
            </a:r>
          </a:p>
          <a:p>
            <a:pPr marL="285750" indent="-285750" algn="l">
              <a:spcBef>
                <a:spcPts val="600"/>
              </a:spcBef>
              <a:buFont typeface="Arial" panose="020B0604020202020204" pitchFamily="34" charset="0"/>
              <a:buChar char="•"/>
            </a:pPr>
            <a:r>
              <a:rPr lang="en-US" altLang="zh-CN" sz="1600" dirty="0">
                <a:solidFill>
                  <a:srgbClr val="002060"/>
                </a:solidFill>
                <a:latin typeface="Arial" panose="020B0604020202020204" pitchFamily="34" charset="0"/>
                <a:cs typeface="Arial" panose="020B0604020202020204" pitchFamily="34" charset="0"/>
              </a:rPr>
              <a:t>Expected Completion Date: </a:t>
            </a:r>
            <a:r>
              <a:rPr lang="en-US" altLang="zh-CN" sz="1600" dirty="0">
                <a:solidFill>
                  <a:srgbClr val="0070C0"/>
                </a:solidFill>
                <a:latin typeface="Arial" panose="020B0604020202020204" pitchFamily="34" charset="0"/>
                <a:cs typeface="Arial" panose="020B0604020202020204" pitchFamily="34" charset="0"/>
              </a:rPr>
              <a:t>February 2027</a:t>
            </a:r>
          </a:p>
        </p:txBody>
      </p:sp>
      <p:sp>
        <p:nvSpPr>
          <p:cNvPr id="10" name="矩形 13"/>
          <p:cNvSpPr/>
          <p:nvPr/>
        </p:nvSpPr>
        <p:spPr>
          <a:xfrm>
            <a:off x="498103" y="5451652"/>
            <a:ext cx="4194572" cy="400110"/>
          </a:xfrm>
          <a:prstGeom prst="rect">
            <a:avLst/>
          </a:prstGeom>
        </p:spPr>
        <p:txBody>
          <a:bodyPr wrap="square">
            <a:spAutoFit/>
          </a:bodyPr>
          <a:lstStyle/>
          <a:p>
            <a:r>
              <a:rPr lang="en-US" altLang="zh-CN" sz="2000" b="1" dirty="0">
                <a:solidFill>
                  <a:srgbClr val="002060"/>
                </a:solidFill>
                <a:latin typeface="Calibri" panose="020F0502020204030204" pitchFamily="34" charset="0"/>
                <a:cs typeface="Calibri" panose="020F0502020204030204" pitchFamily="34" charset="0"/>
              </a:rPr>
              <a:t>Project outputs</a:t>
            </a:r>
          </a:p>
        </p:txBody>
      </p:sp>
      <p:sp>
        <p:nvSpPr>
          <p:cNvPr id="11" name="矩形 10"/>
          <p:cNvSpPr/>
          <p:nvPr/>
        </p:nvSpPr>
        <p:spPr>
          <a:xfrm>
            <a:off x="676145" y="5791616"/>
            <a:ext cx="11329174" cy="661720"/>
          </a:xfrm>
          <a:prstGeom prst="rect">
            <a:avLst/>
          </a:prstGeom>
        </p:spPr>
        <p:txBody>
          <a:bodyPr wrap="square">
            <a:spAutoFit/>
          </a:bodyPr>
          <a:lstStyle/>
          <a:p>
            <a:pPr marL="285750" indent="-285750" algn="l">
              <a:spcBef>
                <a:spcPts val="600"/>
              </a:spcBef>
              <a:buFont typeface="Arial" panose="020B0604020202020204" pitchFamily="34" charset="0"/>
              <a:buChar char="•"/>
            </a:pPr>
            <a:r>
              <a:rPr lang="en-US" altLang="zh-CN" sz="1600" dirty="0">
                <a:solidFill>
                  <a:srgbClr val="0070C0"/>
                </a:solidFill>
                <a:latin typeface="Arial" panose="020B0604020202020204" pitchFamily="34" charset="0"/>
                <a:cs typeface="Arial" panose="020B0604020202020204" pitchFamily="34" charset="0"/>
              </a:rPr>
              <a:t>Hybrid Capacity-building workshop </a:t>
            </a:r>
          </a:p>
          <a:p>
            <a:pPr marL="285750" indent="-285750" algn="l">
              <a:spcBef>
                <a:spcPts val="600"/>
              </a:spcBef>
              <a:buFont typeface="Arial" panose="020B0604020202020204" pitchFamily="34" charset="0"/>
              <a:buChar char="•"/>
            </a:pPr>
            <a:r>
              <a:rPr lang="en-US" altLang="zh-CN" sz="1600" dirty="0">
                <a:solidFill>
                  <a:srgbClr val="0070C0"/>
                </a:solidFill>
                <a:latin typeface="Arial" panose="020B0604020202020204" pitchFamily="34" charset="0"/>
                <a:cs typeface="Arial" panose="020B0604020202020204" pitchFamily="34" charset="0"/>
              </a:rPr>
              <a:t>Final Report to be endorsed by EWG and published in APEC Publications</a:t>
            </a:r>
            <a:endParaRPr lang="en-US" altLang="zh-CN" sz="1600" dirty="0">
              <a:solidFill>
                <a:srgbClr val="002060"/>
              </a:solidFill>
              <a:latin typeface="Arial" panose="020B0604020202020204" pitchFamily="34" charset="0"/>
              <a:cs typeface="Arial" panose="020B0604020202020204" pitchFamily="34" charset="0"/>
            </a:endParaRPr>
          </a:p>
        </p:txBody>
      </p:sp>
      <p:graphicFrame>
        <p:nvGraphicFramePr>
          <p:cNvPr id="3" name="表格 2"/>
          <p:cNvGraphicFramePr>
            <a:graphicFrameLocks noGrp="1"/>
          </p:cNvGraphicFramePr>
          <p:nvPr/>
        </p:nvGraphicFramePr>
        <p:xfrm>
          <a:off x="7350442" y="1682025"/>
          <a:ext cx="4422813" cy="4246412"/>
        </p:xfrm>
        <a:graphic>
          <a:graphicData uri="http://schemas.openxmlformats.org/drawingml/2006/table">
            <a:tbl>
              <a:tblPr firstRow="1" firstCol="1" bandRow="1">
                <a:tableStyleId>{5C22544A-7EE6-4342-B048-85BDC9FD1C3A}</a:tableStyleId>
              </a:tblPr>
              <a:tblGrid>
                <a:gridCol w="864096">
                  <a:extLst>
                    <a:ext uri="{9D8B030D-6E8A-4147-A177-3AD203B41FA5}">
                      <a16:colId xmlns:a16="http://schemas.microsoft.com/office/drawing/2014/main" val="20000"/>
                    </a:ext>
                  </a:extLst>
                </a:gridCol>
                <a:gridCol w="1684387">
                  <a:extLst>
                    <a:ext uri="{9D8B030D-6E8A-4147-A177-3AD203B41FA5}">
                      <a16:colId xmlns:a16="http://schemas.microsoft.com/office/drawing/2014/main" val="20001"/>
                    </a:ext>
                  </a:extLst>
                </a:gridCol>
                <a:gridCol w="1874330">
                  <a:extLst>
                    <a:ext uri="{9D8B030D-6E8A-4147-A177-3AD203B41FA5}">
                      <a16:colId xmlns:a16="http://schemas.microsoft.com/office/drawing/2014/main" val="20002"/>
                    </a:ext>
                  </a:extLst>
                </a:gridCol>
              </a:tblGrid>
              <a:tr h="411867">
                <a:tc>
                  <a:txBody>
                    <a:bodyPr/>
                    <a:lstStyle/>
                    <a:p>
                      <a:pPr marL="0" indent="0" algn="ctr">
                        <a:lnSpc>
                          <a:spcPct val="100000"/>
                        </a:lnSpc>
                        <a:spcBef>
                          <a:spcPts val="0"/>
                        </a:spcBef>
                        <a:spcAft>
                          <a:spcPts val="0"/>
                        </a:spcAft>
                      </a:pPr>
                      <a:r>
                        <a:rPr lang="en-SG" sz="1200" b="1" dirty="0">
                          <a:effectLst/>
                          <a:latin typeface="Arial" panose="020B0604020202020204" pitchFamily="34" charset="0"/>
                          <a:cs typeface="Arial" panose="020B0604020202020204" pitchFamily="34" charset="0"/>
                        </a:rPr>
                        <a:t>Timeline</a:t>
                      </a:r>
                      <a:endParaRPr lang="zh-CN" sz="1200" b="1" dirty="0">
                        <a:effectLst/>
                        <a:latin typeface="Arial" panose="020B0604020202020204" pitchFamily="34" charset="0"/>
                        <a:ea typeface="等线" panose="02010600030101010101" charset="-122"/>
                        <a:cs typeface="Arial" panose="020B0604020202020204" pitchFamily="34" charset="0"/>
                      </a:endParaRPr>
                    </a:p>
                  </a:txBody>
                  <a:tcPr marL="68580" marR="68580" marT="0" marB="0" anchor="ctr">
                    <a:solidFill>
                      <a:schemeClr val="accent6">
                        <a:lumMod val="50000"/>
                      </a:schemeClr>
                    </a:solidFill>
                  </a:tcPr>
                </a:tc>
                <a:tc>
                  <a:txBody>
                    <a:bodyPr/>
                    <a:lstStyle/>
                    <a:p>
                      <a:pPr marL="0" indent="0" algn="ctr">
                        <a:lnSpc>
                          <a:spcPct val="100000"/>
                        </a:lnSpc>
                        <a:spcBef>
                          <a:spcPts val="0"/>
                        </a:spcBef>
                        <a:spcAft>
                          <a:spcPts val="0"/>
                        </a:spcAft>
                      </a:pPr>
                      <a:r>
                        <a:rPr lang="en-SG" sz="1200" b="1" dirty="0">
                          <a:effectLst/>
                          <a:latin typeface="Arial" panose="020B0604020202020204" pitchFamily="34" charset="0"/>
                          <a:cs typeface="Arial" panose="020B0604020202020204" pitchFamily="34" charset="0"/>
                        </a:rPr>
                        <a:t>Tasks</a:t>
                      </a:r>
                      <a:endParaRPr lang="zh-CN" sz="1200" b="1" dirty="0">
                        <a:effectLst/>
                        <a:latin typeface="Arial" panose="020B0604020202020204" pitchFamily="34" charset="0"/>
                        <a:ea typeface="等线" panose="02010600030101010101" charset="-122"/>
                        <a:cs typeface="Arial" panose="020B0604020202020204" pitchFamily="34" charset="0"/>
                      </a:endParaRPr>
                    </a:p>
                  </a:txBody>
                  <a:tcPr marL="68580" marR="68580" marT="0" marB="0" anchor="ctr">
                    <a:solidFill>
                      <a:schemeClr val="accent6">
                        <a:lumMod val="50000"/>
                      </a:schemeClr>
                    </a:solidFill>
                  </a:tcPr>
                </a:tc>
                <a:tc>
                  <a:txBody>
                    <a:bodyPr/>
                    <a:lstStyle/>
                    <a:p>
                      <a:pPr marL="0" indent="0" algn="ctr">
                        <a:lnSpc>
                          <a:spcPct val="100000"/>
                        </a:lnSpc>
                        <a:spcBef>
                          <a:spcPts val="0"/>
                        </a:spcBef>
                        <a:spcAft>
                          <a:spcPts val="0"/>
                        </a:spcAft>
                      </a:pPr>
                      <a:r>
                        <a:rPr lang="en-SG" sz="1200" b="1" dirty="0">
                          <a:effectLst/>
                          <a:latin typeface="Arial" panose="020B0604020202020204" pitchFamily="34" charset="0"/>
                          <a:cs typeface="Arial" panose="020B0604020202020204" pitchFamily="34" charset="0"/>
                        </a:rPr>
                        <a:t>Deliverables</a:t>
                      </a:r>
                      <a:endParaRPr lang="zh-CN" sz="1200" b="1" dirty="0">
                        <a:effectLst/>
                        <a:latin typeface="Arial" panose="020B0604020202020204" pitchFamily="34" charset="0"/>
                        <a:ea typeface="等线" panose="02010600030101010101" charset="-122"/>
                        <a:cs typeface="Arial" panose="020B0604020202020204" pitchFamily="34" charset="0"/>
                      </a:endParaRPr>
                    </a:p>
                  </a:txBody>
                  <a:tcPr marL="68580" marR="68580" marT="0" marB="0" anchor="ctr">
                    <a:solidFill>
                      <a:schemeClr val="accent6">
                        <a:lumMod val="50000"/>
                      </a:schemeClr>
                    </a:solidFill>
                  </a:tcPr>
                </a:tc>
                <a:extLst>
                  <a:ext uri="{0D108BD9-81ED-4DB2-BD59-A6C34878D82A}">
                    <a16:rowId xmlns:a16="http://schemas.microsoft.com/office/drawing/2014/main" val="10000"/>
                  </a:ext>
                </a:extLst>
              </a:tr>
              <a:tr h="1292046">
                <a:tc>
                  <a:txBody>
                    <a:bodyPr/>
                    <a:lstStyle/>
                    <a:p>
                      <a:pPr marL="0" marR="68580" indent="0" algn="ctr">
                        <a:lnSpc>
                          <a:spcPct val="100000"/>
                        </a:lnSpc>
                        <a:spcBef>
                          <a:spcPts val="0"/>
                        </a:spcBef>
                        <a:spcAft>
                          <a:spcPts val="0"/>
                        </a:spcAft>
                        <a:tabLst>
                          <a:tab pos="228600" algn="l"/>
                          <a:tab pos="3657600" algn="l"/>
                        </a:tabLst>
                      </a:pPr>
                      <a:r>
                        <a:rPr lang="en-US" sz="1200" b="0" dirty="0">
                          <a:effectLst/>
                          <a:latin typeface="Arial" panose="020B0604020202020204" pitchFamily="34" charset="0"/>
                          <a:cs typeface="Arial" panose="020B0604020202020204" pitchFamily="34" charset="0"/>
                        </a:rPr>
                        <a:t>Spring</a:t>
                      </a:r>
                    </a:p>
                    <a:p>
                      <a:pPr marL="0" marR="68580" indent="0" algn="ctr">
                        <a:lnSpc>
                          <a:spcPct val="100000"/>
                        </a:lnSpc>
                        <a:spcBef>
                          <a:spcPts val="0"/>
                        </a:spcBef>
                        <a:spcAft>
                          <a:spcPts val="0"/>
                        </a:spcAft>
                        <a:tabLst>
                          <a:tab pos="228600" algn="l"/>
                          <a:tab pos="3657600" algn="l"/>
                        </a:tabLst>
                      </a:pPr>
                      <a:r>
                        <a:rPr lang="en-US" sz="1200" b="0" dirty="0">
                          <a:effectLst/>
                          <a:latin typeface="Arial" panose="020B0604020202020204" pitchFamily="34" charset="0"/>
                          <a:cs typeface="Arial" panose="020B0604020202020204" pitchFamily="34" charset="0"/>
                        </a:rPr>
                        <a:t>2026</a:t>
                      </a:r>
                      <a:endParaRPr lang="zh-CN" sz="1200" b="0" dirty="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nchor="ctr"/>
                </a:tc>
                <a:tc>
                  <a:txBody>
                    <a:bodyPr/>
                    <a:lstStyle/>
                    <a:p>
                      <a:pPr marL="0" marR="106680" indent="0" algn="ctr">
                        <a:lnSpc>
                          <a:spcPct val="100000"/>
                        </a:lnSpc>
                        <a:spcBef>
                          <a:spcPts val="0"/>
                        </a:spcBef>
                        <a:spcAft>
                          <a:spcPts val="0"/>
                        </a:spcAft>
                        <a:tabLst>
                          <a:tab pos="228600" algn="l"/>
                          <a:tab pos="3657600" algn="l"/>
                        </a:tabLst>
                      </a:pPr>
                      <a:r>
                        <a:rPr lang="en-US" sz="1200" b="0" dirty="0">
                          <a:effectLst/>
                          <a:latin typeface="Arial" panose="020B0604020202020204" pitchFamily="34" charset="0"/>
                          <a:cs typeface="Arial" panose="020B0604020202020204" pitchFamily="34" charset="0"/>
                        </a:rPr>
                        <a:t>Hybrid capacity-building workshop </a:t>
                      </a:r>
                      <a:endParaRPr lang="zh-CN" sz="1200" b="0" dirty="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nchor="ctr"/>
                </a:tc>
                <a:tc>
                  <a:txBody>
                    <a:bodyPr/>
                    <a:lstStyle/>
                    <a:p>
                      <a:pPr marL="0" marR="80010" indent="0" algn="ctr">
                        <a:lnSpc>
                          <a:spcPct val="100000"/>
                        </a:lnSpc>
                        <a:spcBef>
                          <a:spcPts val="0"/>
                        </a:spcBef>
                        <a:spcAft>
                          <a:spcPts val="0"/>
                        </a:spcAft>
                        <a:tabLst>
                          <a:tab pos="228600" algn="l"/>
                          <a:tab pos="3657600" algn="l"/>
                        </a:tabLst>
                      </a:pPr>
                      <a:r>
                        <a:rPr lang="en-US" sz="1200" b="0" dirty="0">
                          <a:effectLst/>
                          <a:latin typeface="Arial" panose="020B0604020202020204" pitchFamily="34" charset="0"/>
                          <a:cs typeface="Arial" panose="020B0604020202020204" pitchFamily="34" charset="0"/>
                        </a:rPr>
                        <a:t>PPT presentations by speakers and recording of the workshop exclusively for notetaking.</a:t>
                      </a:r>
                      <a:endParaRPr lang="zh-CN" sz="1200" b="0" dirty="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nchor="ctr"/>
                </a:tc>
                <a:extLst>
                  <a:ext uri="{0D108BD9-81ED-4DB2-BD59-A6C34878D82A}">
                    <a16:rowId xmlns:a16="http://schemas.microsoft.com/office/drawing/2014/main" val="10001"/>
                  </a:ext>
                </a:extLst>
              </a:tr>
              <a:tr h="1222028">
                <a:tc>
                  <a:txBody>
                    <a:bodyPr/>
                    <a:lstStyle/>
                    <a:p>
                      <a:pPr marL="0" marR="68580" indent="0" algn="ctr">
                        <a:lnSpc>
                          <a:spcPct val="100000"/>
                        </a:lnSpc>
                        <a:spcBef>
                          <a:spcPts val="0"/>
                        </a:spcBef>
                        <a:spcAft>
                          <a:spcPts val="0"/>
                        </a:spcAft>
                        <a:tabLst>
                          <a:tab pos="228600" algn="l"/>
                          <a:tab pos="3657600" algn="l"/>
                        </a:tabLst>
                      </a:pPr>
                      <a:r>
                        <a:rPr lang="en-US" sz="1200" b="0" dirty="0">
                          <a:effectLst/>
                          <a:latin typeface="Arial" panose="020B0604020202020204" pitchFamily="34" charset="0"/>
                          <a:cs typeface="Arial" panose="020B0604020202020204" pitchFamily="34" charset="0"/>
                        </a:rPr>
                        <a:t>Sep</a:t>
                      </a:r>
                    </a:p>
                    <a:p>
                      <a:pPr marL="0" marR="68580" indent="0" algn="ctr">
                        <a:lnSpc>
                          <a:spcPct val="100000"/>
                        </a:lnSpc>
                        <a:spcBef>
                          <a:spcPts val="0"/>
                        </a:spcBef>
                        <a:spcAft>
                          <a:spcPts val="0"/>
                        </a:spcAft>
                        <a:tabLst>
                          <a:tab pos="228600" algn="l"/>
                          <a:tab pos="3657600" algn="l"/>
                        </a:tabLst>
                      </a:pPr>
                      <a:r>
                        <a:rPr lang="en-US" sz="1200" b="0" dirty="0">
                          <a:effectLst/>
                          <a:latin typeface="Arial" panose="020B0604020202020204" pitchFamily="34" charset="0"/>
                          <a:cs typeface="Arial" panose="020B0604020202020204" pitchFamily="34" charset="0"/>
                        </a:rPr>
                        <a:t>2026</a:t>
                      </a:r>
                      <a:endParaRPr lang="zh-CN" sz="1200" b="0" dirty="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nchor="ctr"/>
                </a:tc>
                <a:tc>
                  <a:txBody>
                    <a:bodyPr/>
                    <a:lstStyle/>
                    <a:p>
                      <a:pPr marL="0" marR="106680" indent="0" algn="ctr">
                        <a:lnSpc>
                          <a:spcPct val="100000"/>
                        </a:lnSpc>
                        <a:spcBef>
                          <a:spcPts val="0"/>
                        </a:spcBef>
                        <a:spcAft>
                          <a:spcPts val="0"/>
                        </a:spcAft>
                        <a:tabLst>
                          <a:tab pos="228600" algn="l"/>
                          <a:tab pos="3657600" algn="l"/>
                        </a:tabLst>
                      </a:pPr>
                      <a:r>
                        <a:rPr lang="en-US" sz="1200" b="0" dirty="0">
                          <a:effectLst/>
                          <a:latin typeface="Arial" panose="020B0604020202020204" pitchFamily="34" charset="0"/>
                          <a:cs typeface="Arial" panose="020B0604020202020204" pitchFamily="34" charset="0"/>
                        </a:rPr>
                        <a:t>Presentation of preliminary results within the 12</a:t>
                      </a:r>
                      <a:r>
                        <a:rPr lang="en-US" sz="1200" b="0" baseline="30000" dirty="0">
                          <a:effectLst/>
                          <a:latin typeface="Arial" panose="020B0604020202020204" pitchFamily="34" charset="0"/>
                          <a:cs typeface="Arial" panose="020B0604020202020204" pitchFamily="34" charset="0"/>
                        </a:rPr>
                        <a:t>th</a:t>
                      </a:r>
                      <a:r>
                        <a:rPr lang="en-US" sz="1200" b="0" dirty="0">
                          <a:effectLst/>
                          <a:latin typeface="Arial" panose="020B0604020202020204" pitchFamily="34" charset="0"/>
                          <a:cs typeface="Arial" panose="020B0604020202020204" pitchFamily="34" charset="0"/>
                        </a:rPr>
                        <a:t> Anniversary Forum of APSEC</a:t>
                      </a:r>
                      <a:endParaRPr lang="zh-CN" sz="1200" b="0" dirty="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nchor="ctr"/>
                </a:tc>
                <a:tc>
                  <a:txBody>
                    <a:bodyPr/>
                    <a:lstStyle/>
                    <a:p>
                      <a:pPr marL="0" marR="80010" indent="0" algn="ctr">
                        <a:lnSpc>
                          <a:spcPct val="100000"/>
                        </a:lnSpc>
                        <a:spcBef>
                          <a:spcPts val="0"/>
                        </a:spcBef>
                        <a:spcAft>
                          <a:spcPts val="0"/>
                        </a:spcAft>
                        <a:tabLst>
                          <a:tab pos="228600" algn="l"/>
                          <a:tab pos="3657600" algn="l"/>
                        </a:tabLst>
                      </a:pPr>
                      <a:r>
                        <a:rPr lang="en-US" sz="1200" b="0" dirty="0">
                          <a:effectLst/>
                          <a:latin typeface="Arial" panose="020B0604020202020204" pitchFamily="34" charset="0"/>
                          <a:cs typeface="Arial" panose="020B0604020202020204" pitchFamily="34" charset="0"/>
                        </a:rPr>
                        <a:t>PPT presentation </a:t>
                      </a:r>
                      <a:endParaRPr lang="zh-CN" sz="1200" b="0" dirty="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nchor="ctr"/>
                </a:tc>
                <a:extLst>
                  <a:ext uri="{0D108BD9-81ED-4DB2-BD59-A6C34878D82A}">
                    <a16:rowId xmlns:a16="http://schemas.microsoft.com/office/drawing/2014/main" val="10002"/>
                  </a:ext>
                </a:extLst>
              </a:tr>
              <a:tr h="794196">
                <a:tc>
                  <a:txBody>
                    <a:bodyPr/>
                    <a:lstStyle/>
                    <a:p>
                      <a:pPr marL="0" marR="68580" indent="0" algn="ctr">
                        <a:lnSpc>
                          <a:spcPct val="100000"/>
                        </a:lnSpc>
                        <a:spcBef>
                          <a:spcPts val="0"/>
                        </a:spcBef>
                        <a:spcAft>
                          <a:spcPts val="0"/>
                        </a:spcAft>
                        <a:tabLst>
                          <a:tab pos="228600" algn="l"/>
                          <a:tab pos="3657600" algn="l"/>
                        </a:tabLst>
                      </a:pPr>
                      <a:r>
                        <a:rPr lang="en-US" sz="1200" b="0" dirty="0">
                          <a:effectLst/>
                          <a:latin typeface="Arial" panose="020B0604020202020204" pitchFamily="34" charset="0"/>
                          <a:cs typeface="Arial" panose="020B0604020202020204" pitchFamily="34" charset="0"/>
                        </a:rPr>
                        <a:t>Dec</a:t>
                      </a:r>
                    </a:p>
                    <a:p>
                      <a:pPr marL="0" marR="68580" indent="0" algn="ctr">
                        <a:lnSpc>
                          <a:spcPct val="100000"/>
                        </a:lnSpc>
                        <a:spcBef>
                          <a:spcPts val="0"/>
                        </a:spcBef>
                        <a:spcAft>
                          <a:spcPts val="0"/>
                        </a:spcAft>
                        <a:tabLst>
                          <a:tab pos="228600" algn="l"/>
                          <a:tab pos="3657600" algn="l"/>
                        </a:tabLst>
                      </a:pPr>
                      <a:r>
                        <a:rPr lang="en-US" sz="1200" b="0" dirty="0">
                          <a:effectLst/>
                          <a:latin typeface="Arial" panose="020B0604020202020204" pitchFamily="34" charset="0"/>
                          <a:cs typeface="Arial" panose="020B0604020202020204" pitchFamily="34" charset="0"/>
                        </a:rPr>
                        <a:t> 2026</a:t>
                      </a:r>
                      <a:endParaRPr lang="zh-CN" sz="1200" b="0" dirty="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nchor="ctr"/>
                </a:tc>
                <a:tc>
                  <a:txBody>
                    <a:bodyPr/>
                    <a:lstStyle/>
                    <a:p>
                      <a:pPr marL="0" marR="106680" indent="0" algn="ctr">
                        <a:lnSpc>
                          <a:spcPct val="100000"/>
                        </a:lnSpc>
                        <a:spcBef>
                          <a:spcPts val="0"/>
                        </a:spcBef>
                        <a:spcAft>
                          <a:spcPts val="0"/>
                        </a:spcAft>
                        <a:tabLst>
                          <a:tab pos="228600" algn="l"/>
                          <a:tab pos="3657600" algn="l"/>
                        </a:tabLst>
                      </a:pPr>
                      <a:r>
                        <a:rPr lang="en-US" sz="1200" b="0" dirty="0">
                          <a:effectLst/>
                          <a:latin typeface="Arial" panose="020B0604020202020204" pitchFamily="34" charset="0"/>
                          <a:cs typeface="Arial" panose="020B0604020202020204" pitchFamily="34" charset="0"/>
                        </a:rPr>
                        <a:t>Final Report submitted to EWG for endorsement</a:t>
                      </a:r>
                      <a:endParaRPr lang="zh-CN" sz="1200" b="0" dirty="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nchor="ctr"/>
                </a:tc>
                <a:tc>
                  <a:txBody>
                    <a:bodyPr/>
                    <a:lstStyle/>
                    <a:p>
                      <a:pPr marL="0" marR="80010" indent="0" algn="ctr">
                        <a:lnSpc>
                          <a:spcPct val="100000"/>
                        </a:lnSpc>
                        <a:spcBef>
                          <a:spcPts val="0"/>
                        </a:spcBef>
                        <a:spcAft>
                          <a:spcPts val="0"/>
                        </a:spcAft>
                        <a:tabLst>
                          <a:tab pos="228600" algn="l"/>
                          <a:tab pos="3657600" algn="l"/>
                        </a:tabLst>
                      </a:pPr>
                      <a:r>
                        <a:rPr lang="en-US" sz="1200" b="0" dirty="0">
                          <a:effectLst/>
                          <a:latin typeface="Arial" panose="020B0604020202020204" pitchFamily="34" charset="0"/>
                          <a:cs typeface="Arial" panose="020B0604020202020204" pitchFamily="34" charset="0"/>
                        </a:rPr>
                        <a:t>Submitted to APEC Secretariat</a:t>
                      </a:r>
                      <a:endParaRPr lang="zh-CN" sz="1200" b="0" dirty="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nchor="ctr"/>
                </a:tc>
                <a:extLst>
                  <a:ext uri="{0D108BD9-81ED-4DB2-BD59-A6C34878D82A}">
                    <a16:rowId xmlns:a16="http://schemas.microsoft.com/office/drawing/2014/main" val="10003"/>
                  </a:ext>
                </a:extLst>
              </a:tr>
              <a:tr h="526275">
                <a:tc>
                  <a:txBody>
                    <a:bodyPr/>
                    <a:lstStyle/>
                    <a:p>
                      <a:pPr marL="0" marR="68580" indent="0" algn="ctr">
                        <a:lnSpc>
                          <a:spcPct val="100000"/>
                        </a:lnSpc>
                        <a:spcBef>
                          <a:spcPts val="0"/>
                        </a:spcBef>
                        <a:spcAft>
                          <a:spcPts val="0"/>
                        </a:spcAft>
                        <a:tabLst>
                          <a:tab pos="228600" algn="l"/>
                          <a:tab pos="3657600" algn="l"/>
                        </a:tabLst>
                      </a:pPr>
                      <a:r>
                        <a:rPr lang="en-US" sz="1200" b="0" dirty="0">
                          <a:effectLst/>
                          <a:latin typeface="Arial" panose="020B0604020202020204" pitchFamily="34" charset="0"/>
                          <a:cs typeface="Arial" panose="020B0604020202020204" pitchFamily="34" charset="0"/>
                        </a:rPr>
                        <a:t>Feb</a:t>
                      </a:r>
                    </a:p>
                    <a:p>
                      <a:pPr marL="0" marR="68580" indent="0" algn="ctr">
                        <a:lnSpc>
                          <a:spcPct val="100000"/>
                        </a:lnSpc>
                        <a:spcBef>
                          <a:spcPts val="0"/>
                        </a:spcBef>
                        <a:spcAft>
                          <a:spcPts val="0"/>
                        </a:spcAft>
                        <a:tabLst>
                          <a:tab pos="228600" algn="l"/>
                          <a:tab pos="3657600" algn="l"/>
                        </a:tabLst>
                      </a:pPr>
                      <a:r>
                        <a:rPr lang="en-US" sz="1200" b="0" dirty="0">
                          <a:effectLst/>
                          <a:latin typeface="Arial" panose="020B0604020202020204" pitchFamily="34" charset="0"/>
                          <a:cs typeface="Arial" panose="020B0604020202020204" pitchFamily="34" charset="0"/>
                        </a:rPr>
                        <a:t>2027</a:t>
                      </a:r>
                      <a:endParaRPr lang="zh-CN" sz="1200" b="0" dirty="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nchor="ctr"/>
                </a:tc>
                <a:tc>
                  <a:txBody>
                    <a:bodyPr/>
                    <a:lstStyle/>
                    <a:p>
                      <a:pPr marL="0" marR="106680" indent="0" algn="ctr">
                        <a:lnSpc>
                          <a:spcPct val="100000"/>
                        </a:lnSpc>
                        <a:spcBef>
                          <a:spcPts val="0"/>
                        </a:spcBef>
                        <a:spcAft>
                          <a:spcPts val="0"/>
                        </a:spcAft>
                        <a:tabLst>
                          <a:tab pos="228600" algn="l"/>
                          <a:tab pos="3657600" algn="l"/>
                        </a:tabLst>
                      </a:pPr>
                      <a:r>
                        <a:rPr lang="en-US" sz="1200" b="0">
                          <a:effectLst/>
                          <a:latin typeface="Arial" panose="020B0604020202020204" pitchFamily="34" charset="0"/>
                          <a:cs typeface="Arial" panose="020B0604020202020204" pitchFamily="34" charset="0"/>
                        </a:rPr>
                        <a:t>Completion Report</a:t>
                      </a:r>
                      <a:endParaRPr lang="zh-CN" sz="1200" b="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nchor="ctr"/>
                </a:tc>
                <a:tc>
                  <a:txBody>
                    <a:bodyPr/>
                    <a:lstStyle/>
                    <a:p>
                      <a:pPr marL="0" marR="80010" indent="0" algn="ctr">
                        <a:lnSpc>
                          <a:spcPct val="100000"/>
                        </a:lnSpc>
                        <a:spcBef>
                          <a:spcPts val="0"/>
                        </a:spcBef>
                        <a:spcAft>
                          <a:spcPts val="0"/>
                        </a:spcAft>
                        <a:tabLst>
                          <a:tab pos="228600" algn="l"/>
                          <a:tab pos="3657600" algn="l"/>
                        </a:tabLst>
                      </a:pPr>
                      <a:r>
                        <a:rPr lang="en-US" sz="1200" b="0" dirty="0">
                          <a:effectLst/>
                          <a:latin typeface="Arial" panose="020B0604020202020204" pitchFamily="34" charset="0"/>
                          <a:cs typeface="Arial" panose="020B0604020202020204" pitchFamily="34" charset="0"/>
                        </a:rPr>
                        <a:t>Submitted to APEC PMU</a:t>
                      </a:r>
                      <a:endParaRPr lang="zh-CN" sz="1200" b="0" dirty="0">
                        <a:effectLst/>
                        <a:latin typeface="Arial" panose="020B0604020202020204" pitchFamily="34" charset="0"/>
                        <a:ea typeface="PMingLiU" panose="02020500000000000000" pitchFamily="18" charset="-120"/>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294967295"/>
          </p:nvPr>
        </p:nvSpPr>
        <p:spPr>
          <a:xfrm>
            <a:off x="8195087" y="6406413"/>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ED24AB-161E-4E0B-B512-E5D3858BF887}" type="slidenum">
              <a:rPr lang="zh-CN" altLang="en-US" smtClean="0">
                <a:latin typeface="Arial" panose="020B0604020202020204" pitchFamily="34" charset="0"/>
                <a:cs typeface="Arial" panose="020B0604020202020204" pitchFamily="34" charset="0"/>
              </a:rPr>
              <a:t>15</a:t>
            </a:fld>
            <a:endParaRPr lang="zh-CN" altLang="en-US" dirty="0">
              <a:latin typeface="Arial" panose="020B0604020202020204" pitchFamily="34" charset="0"/>
              <a:cs typeface="Arial" panose="020B0604020202020204" pitchFamily="34" charset="0"/>
            </a:endParaRPr>
          </a:p>
        </p:txBody>
      </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t="19051"/>
          <a:stretch>
            <a:fillRect/>
          </a:stretch>
        </p:blipFill>
        <p:spPr>
          <a:xfrm>
            <a:off x="10270144" y="144875"/>
            <a:ext cx="1806446" cy="1005710"/>
          </a:xfrm>
          <a:prstGeom prst="rect">
            <a:avLst/>
          </a:prstGeom>
        </p:spPr>
      </p:pic>
      <p:sp>
        <p:nvSpPr>
          <p:cNvPr id="9" name="文本框 13"/>
          <p:cNvSpPr txBox="1"/>
          <p:nvPr/>
        </p:nvSpPr>
        <p:spPr>
          <a:xfrm>
            <a:off x="478868" y="3933056"/>
            <a:ext cx="11161240" cy="2539157"/>
          </a:xfrm>
          <a:prstGeom prst="rect">
            <a:avLst/>
          </a:prstGeom>
          <a:noFill/>
        </p:spPr>
        <p:txBody>
          <a:bodyPr wrap="square">
            <a:spAutoFit/>
          </a:bodyPr>
          <a:lstStyle/>
          <a:p>
            <a:pPr marL="285750" lvl="0" indent="-285750" algn="just">
              <a:spcAft>
                <a:spcPts val="600"/>
              </a:spcAft>
              <a:buFont typeface="Arial" panose="020B0604020202020204" pitchFamily="34" charset="0"/>
              <a:buChar char="•"/>
            </a:pPr>
            <a:r>
              <a:rPr lang="en-US" altLang="zh-CN" sz="1600" dirty="0">
                <a:solidFill>
                  <a:srgbClr val="002060"/>
                </a:solidFill>
                <a:latin typeface="Arial" panose="020B0604020202020204" pitchFamily="34" charset="0"/>
                <a:ea typeface="Adobe 楷体 Std R" panose="02020400000000000000" pitchFamily="18" charset="-122"/>
                <a:cs typeface="Arial" panose="020B0604020202020204" pitchFamily="34" charset="0"/>
              </a:rPr>
              <a:t>APSEC</a:t>
            </a:r>
            <a:r>
              <a:rPr lang="zh-CN" altLang="en-US" sz="1600" dirty="0">
                <a:solidFill>
                  <a:srgbClr val="002060"/>
                </a:solidFill>
                <a:latin typeface="Arial" panose="020B0604020202020204" pitchFamily="34" charset="0"/>
                <a:ea typeface="Adobe 楷体 Std R" panose="02020400000000000000" pitchFamily="18" charset="-122"/>
                <a:cs typeface="Arial" panose="020B0604020202020204" pitchFamily="34" charset="0"/>
              </a:rPr>
              <a:t> </a:t>
            </a:r>
            <a:r>
              <a:rPr lang="en-US" altLang="zh-CN" sz="1600" dirty="0">
                <a:solidFill>
                  <a:srgbClr val="002060"/>
                </a:solidFill>
                <a:latin typeface="Arial" panose="020B0604020202020204" pitchFamily="34" charset="0"/>
                <a:ea typeface="Adobe 楷体 Std R" panose="02020400000000000000" pitchFamily="18" charset="-122"/>
                <a:cs typeface="Arial" panose="020B0604020202020204" pitchFamily="34" charset="0"/>
              </a:rPr>
              <a:t>attended APEC Public Policy on Science Technology and Innovation (PPSTI) Project Workshop "</a:t>
            </a:r>
            <a:r>
              <a:rPr lang="en-US" altLang="zh-CN" sz="1600" dirty="0">
                <a:solidFill>
                  <a:srgbClr val="0070C0"/>
                </a:solidFill>
                <a:latin typeface="Arial" panose="020B0604020202020204" pitchFamily="34" charset="0"/>
                <a:ea typeface="Adobe 楷体 Std R" panose="02020400000000000000" pitchFamily="18" charset="-122"/>
                <a:cs typeface="Arial" panose="020B0604020202020204" pitchFamily="34" charset="0"/>
              </a:rPr>
              <a:t>Implementation of Eco-innovation and AI-Big Data: Fusing the two to produce Carbon Neutrality</a:t>
            </a:r>
            <a:r>
              <a:rPr lang="en-US" altLang="zh-CN" sz="1600" dirty="0">
                <a:solidFill>
                  <a:srgbClr val="002060"/>
                </a:solidFill>
                <a:latin typeface="Arial" panose="020B0604020202020204" pitchFamily="34" charset="0"/>
                <a:ea typeface="Adobe 楷体 Std R" panose="02020400000000000000" pitchFamily="18" charset="-122"/>
                <a:cs typeface="Arial" panose="020B0604020202020204" pitchFamily="34" charset="0"/>
              </a:rPr>
              <a:t>", held on 5-6 November 2025 in Kuala Lumpur, Malaysia. </a:t>
            </a:r>
          </a:p>
          <a:p>
            <a:pPr marL="285750" lvl="0" indent="-285750" algn="just">
              <a:spcAft>
                <a:spcPts val="600"/>
              </a:spcAft>
              <a:buFont typeface="Arial" panose="020B0604020202020204" pitchFamily="34" charset="0"/>
              <a:buChar char="•"/>
            </a:pPr>
            <a:r>
              <a:rPr lang="en-US" altLang="zh-CN" sz="1600" dirty="0">
                <a:solidFill>
                  <a:srgbClr val="002060"/>
                </a:solidFill>
                <a:latin typeface="Arial" panose="020B0604020202020204" pitchFamily="34" charset="0"/>
                <a:ea typeface="Adobe 楷体 Std R" panose="02020400000000000000" pitchFamily="18" charset="-122"/>
                <a:cs typeface="Arial" panose="020B0604020202020204" pitchFamily="34" charset="0"/>
              </a:rPr>
              <a:t>Brought together visionaries, innovators, and energy leaders to shape the future of sustainability and technology and support APEC economies in enhancing their capacity for AI applications in the energy sector. </a:t>
            </a:r>
          </a:p>
          <a:p>
            <a:pPr marL="285750" lvl="0" indent="-285750" algn="just">
              <a:spcAft>
                <a:spcPts val="600"/>
              </a:spcAft>
              <a:buFont typeface="Arial" panose="020B0604020202020204" pitchFamily="34" charset="0"/>
              <a:buChar char="•"/>
            </a:pPr>
            <a:r>
              <a:rPr lang="en-US" altLang="zh-CN" sz="1600" dirty="0">
                <a:solidFill>
                  <a:srgbClr val="002060"/>
                </a:solidFill>
                <a:latin typeface="Arial" panose="020B0604020202020204" pitchFamily="34" charset="0"/>
                <a:ea typeface="Adobe 楷体 Std R" panose="02020400000000000000" pitchFamily="18" charset="-122"/>
                <a:cs typeface="Arial" panose="020B0604020202020204" pitchFamily="34" charset="0"/>
              </a:rPr>
              <a:t>Over 60 representatives from 9 APEC economies attended the seminar, including government departments and regulatory agencies, academic institutions, utilities, industry, think tanks, and international organizations. </a:t>
            </a:r>
          </a:p>
          <a:p>
            <a:pPr marL="285750" indent="-285750" algn="just">
              <a:spcAft>
                <a:spcPts val="600"/>
              </a:spcAft>
              <a:buFont typeface="Arial" panose="020B0604020202020204" pitchFamily="34" charset="0"/>
              <a:buChar char="•"/>
            </a:pPr>
            <a:r>
              <a:rPr lang="en-US" altLang="zh-CN" sz="1600" dirty="0">
                <a:solidFill>
                  <a:srgbClr val="0070C0"/>
                </a:solidFill>
                <a:latin typeface="Arial" panose="020B0604020202020204" pitchFamily="34" charset="0"/>
                <a:ea typeface="Adobe 楷体 Std R" panose="02020400000000000000" pitchFamily="18" charset="-122"/>
                <a:cs typeface="Arial" panose="020B0604020202020204" pitchFamily="34" charset="0"/>
              </a:rPr>
              <a:t>Prof </a:t>
            </a:r>
            <a:r>
              <a:rPr lang="en-US" altLang="zh-CN" sz="1600" dirty="0" err="1">
                <a:solidFill>
                  <a:srgbClr val="0070C0"/>
                </a:solidFill>
                <a:latin typeface="Arial" panose="020B0604020202020204" pitchFamily="34" charset="0"/>
                <a:ea typeface="Adobe 楷体 Std R" panose="02020400000000000000" pitchFamily="18" charset="-122"/>
                <a:cs typeface="Arial" panose="020B0604020202020204" pitchFamily="34" charset="0"/>
              </a:rPr>
              <a:t>Jinlong</a:t>
            </a:r>
            <a:r>
              <a:rPr lang="en-US" altLang="zh-CN" sz="1600" dirty="0">
                <a:solidFill>
                  <a:srgbClr val="0070C0"/>
                </a:solidFill>
                <a:latin typeface="Arial" panose="020B0604020202020204" pitchFamily="34" charset="0"/>
                <a:ea typeface="Adobe 楷体 Std R" panose="02020400000000000000" pitchFamily="18" charset="-122"/>
                <a:cs typeface="Arial" panose="020B0604020202020204" pitchFamily="34" charset="0"/>
              </a:rPr>
              <a:t> MA was invited to attend, delivering a keynote speech and participated as a moderator in the roundtable discussion.</a:t>
            </a:r>
            <a:endParaRPr lang="en-US" altLang="zh-CN" sz="1600" dirty="0">
              <a:solidFill>
                <a:srgbClr val="002060"/>
              </a:solidFill>
              <a:latin typeface="Arial" panose="020B0604020202020204" pitchFamily="34" charset="0"/>
              <a:ea typeface="Adobe 楷体 Std R" panose="02020400000000000000" pitchFamily="18" charset="-122"/>
              <a:cs typeface="Arial" panose="020B0604020202020204" pitchFamily="34" charset="0"/>
            </a:endParaRPr>
          </a:p>
        </p:txBody>
      </p:sp>
      <p:sp>
        <p:nvSpPr>
          <p:cNvPr id="13" name="TextBox 12"/>
          <p:cNvSpPr txBox="1"/>
          <p:nvPr/>
        </p:nvSpPr>
        <p:spPr>
          <a:xfrm>
            <a:off x="191344" y="17451"/>
            <a:ext cx="10078800" cy="645160"/>
          </a:xfrm>
          <a:prstGeom prst="rect">
            <a:avLst/>
          </a:prstGeom>
          <a:noFill/>
        </p:spPr>
        <p:txBody>
          <a:bodyPr wrap="square">
            <a:spAutoFit/>
          </a:bodyPr>
          <a:lstStyle/>
          <a:p>
            <a:pPr algn="just">
              <a:buClrTx/>
              <a:buSzTx/>
              <a:buFontTx/>
            </a:pPr>
            <a:r>
              <a:rPr lang="en-US" altLang="zh-CN" sz="1800" b="1" dirty="0">
                <a:solidFill>
                  <a:srgbClr val="002060"/>
                </a:solidFill>
                <a:latin typeface="Arial" panose="020B0604020202020204" pitchFamily="34" charset="0"/>
                <a:ea typeface="Adobe 楷体 Std R" panose="02020400000000000000" pitchFamily="18" charset="-122"/>
                <a:cs typeface="Arial" panose="020B0604020202020204" pitchFamily="34" charset="0"/>
              </a:rPr>
              <a:t>Attended APEC </a:t>
            </a:r>
            <a:r>
              <a:rPr lang="en-US" altLang="zh-CN" b="1" dirty="0">
                <a:solidFill>
                  <a:srgbClr val="002060"/>
                </a:solidFill>
                <a:latin typeface="Arial" panose="020B0604020202020204" pitchFamily="34" charset="0"/>
                <a:ea typeface="Adobe 楷体 Std R" panose="02020400000000000000" pitchFamily="18" charset="-122"/>
                <a:cs typeface="Arial" panose="020B0604020202020204" pitchFamily="34" charset="0"/>
              </a:rPr>
              <a:t>Workshop "Implementation of Eco-innovation and AI-Big Data: Fusing the two to produce Carbon Neutrality"</a:t>
            </a:r>
          </a:p>
        </p:txBody>
      </p:sp>
      <p:pic>
        <p:nvPicPr>
          <p:cNvPr id="8" name="Picture 4" descr="A group of people standing in front of a large screen&#10;&#10;AI-generated content may be incorrect."/>
          <p:cNvPicPr>
            <a:picLocks noChangeAspect="1"/>
          </p:cNvPicPr>
          <p:nvPr/>
        </p:nvPicPr>
        <p:blipFill rotWithShape="1">
          <a:blip r:embed="rId3"/>
          <a:srcRect t="20763"/>
          <a:stretch>
            <a:fillRect/>
          </a:stretch>
        </p:blipFill>
        <p:spPr>
          <a:xfrm>
            <a:off x="2939075" y="735622"/>
            <a:ext cx="6059135" cy="319743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294967295"/>
          </p:nvPr>
        </p:nvSpPr>
        <p:spPr>
          <a:xfrm>
            <a:off x="8195087" y="6406413"/>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ED24AB-161E-4E0B-B512-E5D3858BF887}" type="slidenum">
              <a:rPr lang="zh-CN" altLang="en-US" smtClean="0">
                <a:latin typeface="Arial" panose="020B0604020202020204" pitchFamily="34" charset="0"/>
                <a:cs typeface="Arial" panose="020B0604020202020204" pitchFamily="34" charset="0"/>
              </a:rPr>
              <a:t>16</a:t>
            </a:fld>
            <a:endParaRPr lang="zh-CN" altLang="en-US" dirty="0">
              <a:latin typeface="Arial" panose="020B0604020202020204" pitchFamily="34" charset="0"/>
              <a:cs typeface="Arial" panose="020B0604020202020204" pitchFamily="34" charset="0"/>
            </a:endParaRPr>
          </a:p>
        </p:txBody>
      </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t="19051"/>
          <a:stretch>
            <a:fillRect/>
          </a:stretch>
        </p:blipFill>
        <p:spPr>
          <a:xfrm>
            <a:off x="10270144" y="144875"/>
            <a:ext cx="1806446" cy="1005710"/>
          </a:xfrm>
          <a:prstGeom prst="rect">
            <a:avLst/>
          </a:prstGeom>
        </p:spPr>
      </p:pic>
      <p:sp>
        <p:nvSpPr>
          <p:cNvPr id="11" name="文本框 13"/>
          <p:cNvSpPr txBox="1"/>
          <p:nvPr/>
        </p:nvSpPr>
        <p:spPr>
          <a:xfrm>
            <a:off x="398613" y="5157192"/>
            <a:ext cx="11143688" cy="1322070"/>
          </a:xfrm>
          <a:prstGeom prst="rect">
            <a:avLst/>
          </a:prstGeom>
          <a:noFill/>
        </p:spPr>
        <p:txBody>
          <a:bodyPr wrap="square">
            <a:spAutoFit/>
          </a:bodyPr>
          <a:lstStyle/>
          <a:p>
            <a:pPr marL="285750" lvl="0" indent="-285750" algn="just">
              <a:spcAft>
                <a:spcPts val="600"/>
              </a:spcAft>
              <a:buFont typeface="Arial" panose="020B0604020202020204" pitchFamily="34" charset="0"/>
              <a:buChar char="•"/>
            </a:pPr>
            <a:r>
              <a:rPr lang="en-US" altLang="zh-CN" sz="1600" dirty="0">
                <a:solidFill>
                  <a:srgbClr val="0070C0"/>
                </a:solidFill>
                <a:latin typeface="Arial" panose="020B0604020202020204" pitchFamily="34" charset="0"/>
                <a:ea typeface="Adobe 楷体 Std R" panose="02020400000000000000" pitchFamily="18" charset="-122"/>
                <a:cs typeface="Arial" panose="020B0604020202020204" pitchFamily="34" charset="0"/>
              </a:rPr>
              <a:t>President Li ZHU analyzed energy challenges and opportunities in Viet Nam and the APEC region</a:t>
            </a:r>
            <a:r>
              <a:rPr lang="en-US" altLang="zh-CN" sz="1600" dirty="0">
                <a:solidFill>
                  <a:srgbClr val="002060"/>
                </a:solidFill>
                <a:latin typeface="Arial" panose="020B0604020202020204" pitchFamily="34" charset="0"/>
                <a:ea typeface="Adobe 楷体 Std R" panose="02020400000000000000" pitchFamily="18" charset="-122"/>
                <a:cs typeface="Arial" panose="020B0604020202020204" pitchFamily="34" charset="0"/>
              </a:rPr>
              <a:t>, and proposed priority areas aligned with their energy goals: advancing sustainable energy transition, strengthening energy security through system resilience and power interconnection, developing smart material industrial chains, and promoting new energy storage, AI-enabled technologies and new energy vehicles. She underscored the role of APEC and multilateral mechanisms in driving sustainable energy development via practical cooperation.</a:t>
            </a:r>
          </a:p>
        </p:txBody>
      </p:sp>
      <p:sp>
        <p:nvSpPr>
          <p:cNvPr id="9" name="文本框 13"/>
          <p:cNvSpPr txBox="1"/>
          <p:nvPr/>
        </p:nvSpPr>
        <p:spPr>
          <a:xfrm>
            <a:off x="398613" y="4118900"/>
            <a:ext cx="11097988" cy="1076325"/>
          </a:xfrm>
          <a:prstGeom prst="rect">
            <a:avLst/>
          </a:prstGeom>
          <a:noFill/>
        </p:spPr>
        <p:txBody>
          <a:bodyPr wrap="square">
            <a:spAutoFit/>
          </a:bodyPr>
          <a:lstStyle/>
          <a:p>
            <a:pPr marL="285750" lvl="0" indent="-285750" algn="just">
              <a:spcAft>
                <a:spcPts val="600"/>
              </a:spcAft>
              <a:buFont typeface="Arial" panose="020B0604020202020204" pitchFamily="34" charset="0"/>
              <a:buChar char="•"/>
            </a:pPr>
            <a:r>
              <a:rPr lang="en-US" altLang="zh-CN" sz="1600" dirty="0">
                <a:solidFill>
                  <a:srgbClr val="002060"/>
                </a:solidFill>
                <a:latin typeface="Arial" panose="020B0604020202020204" pitchFamily="34" charset="0"/>
                <a:ea typeface="Adobe 楷体 Std R" panose="02020400000000000000" pitchFamily="18" charset="-122"/>
                <a:cs typeface="Arial" panose="020B0604020202020204" pitchFamily="34" charset="0"/>
              </a:rPr>
              <a:t>APSEC attended the international workshop "</a:t>
            </a:r>
            <a:r>
              <a:rPr lang="en-US" altLang="zh-CN" sz="1600" dirty="0">
                <a:solidFill>
                  <a:srgbClr val="0070C0"/>
                </a:solidFill>
                <a:latin typeface="Arial" panose="020B0604020202020204" pitchFamily="34" charset="0"/>
                <a:ea typeface="Adobe 楷体 Std R" panose="02020400000000000000" pitchFamily="18" charset="-122"/>
                <a:cs typeface="Arial" panose="020B0604020202020204" pitchFamily="34" charset="0"/>
              </a:rPr>
              <a:t>Shaping APEC Viet Nam 2027 Agenda</a:t>
            </a:r>
            <a:r>
              <a:rPr lang="en-US" altLang="zh-CN" sz="1600" dirty="0">
                <a:solidFill>
                  <a:srgbClr val="002060"/>
                </a:solidFill>
                <a:latin typeface="Arial" panose="020B0604020202020204" pitchFamily="34" charset="0"/>
                <a:ea typeface="Adobe 楷体 Std R" panose="02020400000000000000" pitchFamily="18" charset="-122"/>
                <a:cs typeface="Arial" panose="020B0604020202020204" pitchFamily="34" charset="0"/>
              </a:rPr>
              <a:t>", organized by Viet Nam in preparation for its APEC 2027 host year. The event was held on 18 December 2025 in a hybrid format. Delegates included about 70 in-person and online participants from APEC economies, relevant international organizations, and Vietnamese government and academic institutions.</a:t>
            </a:r>
          </a:p>
        </p:txBody>
      </p:sp>
      <p:sp>
        <p:nvSpPr>
          <p:cNvPr id="13" name="TextBox 12"/>
          <p:cNvSpPr txBox="1"/>
          <p:nvPr/>
        </p:nvSpPr>
        <p:spPr>
          <a:xfrm>
            <a:off x="132432" y="188329"/>
            <a:ext cx="10821670" cy="369332"/>
          </a:xfrm>
          <a:prstGeom prst="rect">
            <a:avLst/>
          </a:prstGeom>
          <a:noFill/>
        </p:spPr>
        <p:txBody>
          <a:bodyPr wrap="square">
            <a:spAutoFit/>
          </a:bodyPr>
          <a:lstStyle/>
          <a:p>
            <a:r>
              <a:rPr lang="en-US" altLang="zh-CN" sz="1800" b="1" dirty="0">
                <a:solidFill>
                  <a:srgbClr val="002060"/>
                </a:solidFill>
                <a:latin typeface="Arial" panose="020B0604020202020204" pitchFamily="34" charset="0"/>
                <a:ea typeface="Adobe 楷体 Std R" panose="02020400000000000000" pitchFamily="18" charset="-122"/>
                <a:cs typeface="Arial" panose="020B0604020202020204" pitchFamily="34" charset="0"/>
              </a:rPr>
              <a:t>Attended</a:t>
            </a:r>
            <a:r>
              <a:rPr lang="en-US" altLang="zh-CN" dirty="0"/>
              <a:t> </a:t>
            </a:r>
            <a:r>
              <a:rPr lang="en-US" altLang="zh-CN" b="1" dirty="0">
                <a:solidFill>
                  <a:srgbClr val="002060"/>
                </a:solidFill>
                <a:latin typeface="Arial" panose="020B0604020202020204" pitchFamily="34" charset="0"/>
                <a:ea typeface="Adobe 楷体 Std R" panose="02020400000000000000" pitchFamily="18" charset="-122"/>
                <a:cs typeface="Arial" panose="020B0604020202020204" pitchFamily="34" charset="0"/>
              </a:rPr>
              <a:t>the International Workshop "Shaping APEC Viet Nam 2027 Agenda"</a:t>
            </a:r>
          </a:p>
        </p:txBody>
      </p:sp>
      <p:pic>
        <p:nvPicPr>
          <p:cNvPr id="3" name="图片 2"/>
          <p:cNvPicPr>
            <a:picLocks noChangeAspect="1"/>
          </p:cNvPicPr>
          <p:nvPr/>
        </p:nvPicPr>
        <p:blipFill>
          <a:blip r:embed="rId3"/>
          <a:stretch>
            <a:fillRect/>
          </a:stretch>
        </p:blipFill>
        <p:spPr>
          <a:xfrm>
            <a:off x="3544603" y="748826"/>
            <a:ext cx="5102794" cy="333480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294967295"/>
          </p:nvPr>
        </p:nvSpPr>
        <p:spPr>
          <a:xfrm>
            <a:off x="8195087" y="6406413"/>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ED24AB-161E-4E0B-B512-E5D3858BF887}" type="slidenum">
              <a:rPr lang="zh-CN" altLang="en-US" smtClean="0">
                <a:latin typeface="Arial" panose="020B0604020202020204" pitchFamily="34" charset="0"/>
                <a:cs typeface="Arial" panose="020B0604020202020204" pitchFamily="34" charset="0"/>
              </a:rPr>
              <a:t>17</a:t>
            </a:fld>
            <a:endParaRPr lang="zh-CN" altLang="en-US" dirty="0">
              <a:latin typeface="Arial" panose="020B0604020202020204" pitchFamily="34" charset="0"/>
              <a:cs typeface="Arial" panose="020B0604020202020204" pitchFamily="34" charset="0"/>
            </a:endParaRPr>
          </a:p>
        </p:txBody>
      </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t="19051"/>
          <a:stretch>
            <a:fillRect/>
          </a:stretch>
        </p:blipFill>
        <p:spPr>
          <a:xfrm>
            <a:off x="10270144" y="144875"/>
            <a:ext cx="1806446" cy="1005710"/>
          </a:xfrm>
          <a:prstGeom prst="rect">
            <a:avLst/>
          </a:prstGeom>
        </p:spPr>
      </p:pic>
      <p:sp>
        <p:nvSpPr>
          <p:cNvPr id="9" name="文本框 13"/>
          <p:cNvSpPr txBox="1"/>
          <p:nvPr/>
        </p:nvSpPr>
        <p:spPr>
          <a:xfrm>
            <a:off x="478868" y="4179072"/>
            <a:ext cx="11161240" cy="2215991"/>
          </a:xfrm>
          <a:prstGeom prst="rect">
            <a:avLst/>
          </a:prstGeom>
          <a:noFill/>
        </p:spPr>
        <p:txBody>
          <a:bodyPr wrap="square">
            <a:spAutoFit/>
          </a:bodyPr>
          <a:lstStyle/>
          <a:p>
            <a:pPr marL="285750" lvl="0" indent="-285750" algn="just">
              <a:spcAft>
                <a:spcPts val="600"/>
              </a:spcAft>
              <a:buFont typeface="Arial" panose="020B0604020202020204" pitchFamily="34" charset="0"/>
              <a:buChar char="•"/>
            </a:pPr>
            <a:r>
              <a:rPr lang="en-US" altLang="zh-CN" sz="1600" dirty="0">
                <a:solidFill>
                  <a:srgbClr val="002060"/>
                </a:solidFill>
                <a:latin typeface="Arial" panose="020B0604020202020204" pitchFamily="34" charset="0"/>
                <a:ea typeface="Adobe 楷体 Std R" panose="02020400000000000000" pitchFamily="18" charset="-122"/>
                <a:cs typeface="Arial" panose="020B0604020202020204" pitchFamily="34" charset="0"/>
              </a:rPr>
              <a:t>APSEC</a:t>
            </a:r>
            <a:r>
              <a:rPr lang="zh-CN" altLang="en-US" sz="1600" dirty="0">
                <a:solidFill>
                  <a:srgbClr val="002060"/>
                </a:solidFill>
                <a:latin typeface="Arial" panose="020B0604020202020204" pitchFamily="34" charset="0"/>
                <a:ea typeface="Adobe 楷体 Std R" panose="02020400000000000000" pitchFamily="18" charset="-122"/>
                <a:cs typeface="Arial" panose="020B0604020202020204" pitchFamily="34" charset="0"/>
              </a:rPr>
              <a:t> </a:t>
            </a:r>
            <a:r>
              <a:rPr lang="en-US" altLang="zh-CN" sz="1600" dirty="0">
                <a:solidFill>
                  <a:srgbClr val="002060"/>
                </a:solidFill>
                <a:latin typeface="Arial" panose="020B0604020202020204" pitchFamily="34" charset="0"/>
                <a:ea typeface="Adobe 楷体 Std R" panose="02020400000000000000" pitchFamily="18" charset="-122"/>
                <a:cs typeface="Arial" panose="020B0604020202020204" pitchFamily="34" charset="0"/>
              </a:rPr>
              <a:t>attended the APEC workshop (EWG 101 </a:t>
            </a:r>
            <a:r>
              <a:rPr lang="en-US" altLang="zh-CN" sz="1600" dirty="0" err="1">
                <a:solidFill>
                  <a:srgbClr val="002060"/>
                </a:solidFill>
                <a:latin typeface="Arial" panose="020B0604020202020204" pitchFamily="34" charset="0"/>
                <a:ea typeface="Adobe 楷体 Std R" panose="02020400000000000000" pitchFamily="18" charset="-122"/>
                <a:cs typeface="Arial" panose="020B0604020202020204" pitchFamily="34" charset="0"/>
              </a:rPr>
              <a:t>2025A</a:t>
            </a:r>
            <a:r>
              <a:rPr lang="en-US" altLang="zh-CN" sz="1600" dirty="0">
                <a:solidFill>
                  <a:srgbClr val="002060"/>
                </a:solidFill>
                <a:latin typeface="Arial" panose="020B0604020202020204" pitchFamily="34" charset="0"/>
                <a:ea typeface="Adobe 楷体 Std R" panose="02020400000000000000" pitchFamily="18" charset="-122"/>
                <a:cs typeface="Arial" panose="020B0604020202020204" pitchFamily="34" charset="0"/>
              </a:rPr>
              <a:t>) “APEC Practical Training on Districting Cooling and Heating Systems”, held on 2-3 March 2026 in Hong Kong, China. This training aimed at promoting the deployment of district cooling and heating systems in the Asia-Pacific region by imparting core knowledge on land use planning, infrastructure layout, system design and operation, and the application of innovative technologies.</a:t>
            </a:r>
          </a:p>
          <a:p>
            <a:pPr marL="285750" lvl="0" indent="-285750" algn="just">
              <a:spcAft>
                <a:spcPts val="600"/>
              </a:spcAft>
              <a:buFont typeface="Arial" panose="020B0604020202020204" pitchFamily="34" charset="0"/>
              <a:buChar char="•"/>
            </a:pPr>
            <a:r>
              <a:rPr lang="en-US" altLang="zh-CN" sz="1600" dirty="0">
                <a:solidFill>
                  <a:srgbClr val="002060"/>
                </a:solidFill>
                <a:latin typeface="Arial" panose="020B0604020202020204" pitchFamily="34" charset="0"/>
                <a:ea typeface="Adobe 楷体 Std R" panose="02020400000000000000" pitchFamily="18" charset="-122"/>
                <a:cs typeface="Arial" panose="020B0604020202020204" pitchFamily="34" charset="0"/>
              </a:rPr>
              <a:t>This workshop convened delegates from APEC economies, research institutes and think tanks, international organizations, and business sectors to exchange views on district cooling and heating systems. </a:t>
            </a:r>
          </a:p>
          <a:p>
            <a:pPr marL="285750" lvl="0" indent="-285750" algn="just">
              <a:spcAft>
                <a:spcPts val="600"/>
              </a:spcAft>
              <a:buFont typeface="Arial" panose="020B0604020202020204" pitchFamily="34" charset="0"/>
              <a:buChar char="•"/>
            </a:pPr>
            <a:r>
              <a:rPr lang="en-US" altLang="zh-CN" sz="1600" dirty="0">
                <a:solidFill>
                  <a:srgbClr val="0070C0"/>
                </a:solidFill>
                <a:latin typeface="Arial" panose="020B0604020202020204" pitchFamily="34" charset="0"/>
                <a:ea typeface="Adobe 楷体 Std R" panose="02020400000000000000" pitchFamily="18" charset="-122"/>
                <a:cs typeface="Arial" panose="020B0604020202020204" pitchFamily="34" charset="0"/>
              </a:rPr>
              <a:t>Professor </a:t>
            </a:r>
            <a:r>
              <a:rPr lang="en-US" altLang="zh-CN" sz="1600" dirty="0" err="1">
                <a:solidFill>
                  <a:srgbClr val="0070C0"/>
                </a:solidFill>
                <a:latin typeface="Arial" panose="020B0604020202020204" pitchFamily="34" charset="0"/>
                <a:ea typeface="Adobe 楷体 Std R" panose="02020400000000000000" pitchFamily="18" charset="-122"/>
                <a:cs typeface="Arial" panose="020B0604020202020204" pitchFamily="34" charset="0"/>
              </a:rPr>
              <a:t>Pengfei</a:t>
            </a:r>
            <a:r>
              <a:rPr lang="en-US" altLang="zh-CN" sz="1600" dirty="0">
                <a:solidFill>
                  <a:srgbClr val="0070C0"/>
                </a:solidFill>
                <a:latin typeface="Arial" panose="020B0604020202020204" pitchFamily="34" charset="0"/>
                <a:ea typeface="Adobe 楷体 Std R" panose="02020400000000000000" pitchFamily="18" charset="-122"/>
                <a:cs typeface="Arial" panose="020B0604020202020204" pitchFamily="34" charset="0"/>
              </a:rPr>
              <a:t> </a:t>
            </a:r>
            <a:r>
              <a:rPr lang="en-US" altLang="zh-CN" sz="1600" dirty="0" err="1">
                <a:solidFill>
                  <a:srgbClr val="0070C0"/>
                </a:solidFill>
                <a:latin typeface="Arial" panose="020B0604020202020204" pitchFamily="34" charset="0"/>
                <a:ea typeface="Adobe 楷体 Std R" panose="02020400000000000000" pitchFamily="18" charset="-122"/>
                <a:cs typeface="Arial" panose="020B0604020202020204" pitchFamily="34" charset="0"/>
              </a:rPr>
              <a:t>XIE</a:t>
            </a:r>
            <a:r>
              <a:rPr lang="en-US" altLang="zh-CN" sz="1600" dirty="0">
                <a:solidFill>
                  <a:srgbClr val="0070C0"/>
                </a:solidFill>
                <a:latin typeface="Arial" panose="020B0604020202020204" pitchFamily="34" charset="0"/>
                <a:ea typeface="Adobe 楷体 Std R" panose="02020400000000000000" pitchFamily="18" charset="-122"/>
                <a:cs typeface="Arial" panose="020B0604020202020204" pitchFamily="34" charset="0"/>
              </a:rPr>
              <a:t> was invited to attend the workshop and delivered a keynote speech titled “Clean Heating and Cooling in APEC Cities: Initial Findings from </a:t>
            </a:r>
            <a:r>
              <a:rPr lang="en-US" altLang="zh-CN" sz="1600" dirty="0" err="1">
                <a:solidFill>
                  <a:srgbClr val="0070C0"/>
                </a:solidFill>
                <a:latin typeface="Arial" panose="020B0604020202020204" pitchFamily="34" charset="0"/>
                <a:ea typeface="Adobe 楷体 Std R" panose="02020400000000000000" pitchFamily="18" charset="-122"/>
                <a:cs typeface="Arial" panose="020B0604020202020204" pitchFamily="34" charset="0"/>
              </a:rPr>
              <a:t>APSEC’s</a:t>
            </a:r>
            <a:r>
              <a:rPr lang="en-US" altLang="zh-CN" sz="1600" dirty="0">
                <a:solidFill>
                  <a:srgbClr val="0070C0"/>
                </a:solidFill>
                <a:latin typeface="Arial" panose="020B0604020202020204" pitchFamily="34" charset="0"/>
                <a:ea typeface="Adobe 楷体 Std R" panose="02020400000000000000" pitchFamily="18" charset="-122"/>
                <a:cs typeface="Arial" panose="020B0604020202020204" pitchFamily="34" charset="0"/>
              </a:rPr>
              <a:t> 2025 Flagship Report”. </a:t>
            </a:r>
          </a:p>
        </p:txBody>
      </p:sp>
      <p:sp>
        <p:nvSpPr>
          <p:cNvPr id="13" name="TextBox 12"/>
          <p:cNvSpPr txBox="1"/>
          <p:nvPr/>
        </p:nvSpPr>
        <p:spPr>
          <a:xfrm>
            <a:off x="191344" y="17451"/>
            <a:ext cx="10078800" cy="646331"/>
          </a:xfrm>
          <a:prstGeom prst="rect">
            <a:avLst/>
          </a:prstGeom>
          <a:noFill/>
        </p:spPr>
        <p:txBody>
          <a:bodyPr wrap="square">
            <a:spAutoFit/>
          </a:bodyPr>
          <a:lstStyle/>
          <a:p>
            <a:pPr algn="just">
              <a:buClrTx/>
              <a:buSzTx/>
              <a:buFontTx/>
            </a:pPr>
            <a:r>
              <a:rPr lang="en-US" altLang="zh-CN" sz="1800" b="1" dirty="0">
                <a:solidFill>
                  <a:srgbClr val="002060"/>
                </a:solidFill>
                <a:latin typeface="Arial" panose="020B0604020202020204" pitchFamily="34" charset="0"/>
                <a:ea typeface="Adobe 楷体 Std R" panose="02020400000000000000" pitchFamily="18" charset="-122"/>
                <a:cs typeface="Arial" panose="020B0604020202020204" pitchFamily="34" charset="0"/>
              </a:rPr>
              <a:t>Attended APEC Workshop (EWG 101 </a:t>
            </a:r>
            <a:r>
              <a:rPr lang="en-US" altLang="zh-CN" sz="1800" b="1" dirty="0" err="1">
                <a:solidFill>
                  <a:srgbClr val="002060"/>
                </a:solidFill>
                <a:latin typeface="Arial" panose="020B0604020202020204" pitchFamily="34" charset="0"/>
                <a:ea typeface="Adobe 楷体 Std R" panose="02020400000000000000" pitchFamily="18" charset="-122"/>
                <a:cs typeface="Arial" panose="020B0604020202020204" pitchFamily="34" charset="0"/>
              </a:rPr>
              <a:t>2025A</a:t>
            </a:r>
            <a:r>
              <a:rPr lang="en-US" altLang="zh-CN" sz="1800" b="1" dirty="0">
                <a:solidFill>
                  <a:srgbClr val="002060"/>
                </a:solidFill>
                <a:latin typeface="Arial" panose="020B0604020202020204" pitchFamily="34" charset="0"/>
                <a:ea typeface="Adobe 楷体 Std R" panose="02020400000000000000" pitchFamily="18" charset="-122"/>
                <a:cs typeface="Arial" panose="020B0604020202020204" pitchFamily="34" charset="0"/>
              </a:rPr>
              <a:t>) “APEC Practical Training on Districting Cooling and Heating Systems”</a:t>
            </a:r>
            <a:endParaRPr lang="en-US" altLang="zh-CN" b="1" dirty="0">
              <a:solidFill>
                <a:srgbClr val="002060"/>
              </a:solidFill>
              <a:latin typeface="Arial" panose="020B0604020202020204" pitchFamily="34" charset="0"/>
              <a:ea typeface="Adobe 楷体 Std R" panose="02020400000000000000" pitchFamily="18" charset="-122"/>
              <a:cs typeface="Arial" panose="020B0604020202020204" pitchFamily="34" charset="0"/>
            </a:endParaRPr>
          </a:p>
        </p:txBody>
      </p:sp>
      <p:pic>
        <p:nvPicPr>
          <p:cNvPr id="7" name="Picture 1"/>
          <p:cNvPicPr/>
          <p:nvPr/>
        </p:nvPicPr>
        <p:blipFill rotWithShape="1">
          <a:blip r:embed="rId3" cstate="print">
            <a:extLst>
              <a:ext uri="{28A0092B-C50C-407E-A947-70E740481C1C}">
                <a14:useLocalDpi xmlns:a14="http://schemas.microsoft.com/office/drawing/2010/main" val="0"/>
              </a:ext>
            </a:extLst>
          </a:blip>
          <a:srcRect t="24299"/>
          <a:stretch>
            <a:fillRect/>
          </a:stretch>
        </p:blipFill>
        <p:spPr>
          <a:xfrm>
            <a:off x="2774223" y="873255"/>
            <a:ext cx="6789589" cy="309634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p:cNvSpPr>
            <a:spLocks noGrp="1"/>
          </p:cNvSpPr>
          <p:nvPr>
            <p:ph type="sldNum" sz="quarter" idx="4"/>
          </p:nvPr>
        </p:nvSpPr>
        <p:spPr/>
        <p:txBody>
          <a:bodyPr/>
          <a:lstStyle/>
          <a:p>
            <a:fld id="{24ED24AB-161E-4E0B-B512-E5D3858BF887}" type="slidenum">
              <a:rPr lang="zh-CN" altLang="en-US" smtClean="0"/>
              <a:t>18</a:t>
            </a:fld>
            <a:endParaRPr lang="zh-CN" altLang="en-US" dirty="0"/>
          </a:p>
        </p:txBody>
      </p:sp>
      <p:sp>
        <p:nvSpPr>
          <p:cNvPr id="3" name="矩形 13"/>
          <p:cNvSpPr/>
          <p:nvPr/>
        </p:nvSpPr>
        <p:spPr>
          <a:xfrm>
            <a:off x="130931" y="144875"/>
            <a:ext cx="10945216" cy="400110"/>
          </a:xfrm>
          <a:prstGeom prst="rect">
            <a:avLst/>
          </a:prstGeom>
        </p:spPr>
        <p:txBody>
          <a:bodyPr wrap="square">
            <a:spAutoFit/>
          </a:bodyPr>
          <a:lstStyle/>
          <a:p>
            <a:r>
              <a:rPr lang="en-US" altLang="zh-CN" sz="2000" b="1" dirty="0">
                <a:solidFill>
                  <a:srgbClr val="002060"/>
                </a:solidFill>
                <a:latin typeface="Arial" panose="020B0604020202020204" pitchFamily="34" charset="0"/>
                <a:cs typeface="Arial" panose="020B0604020202020204" pitchFamily="34" charset="0"/>
              </a:rPr>
              <a:t>APSEC Workshop in EWG 71</a:t>
            </a:r>
          </a:p>
        </p:txBody>
      </p:sp>
      <p:sp>
        <p:nvSpPr>
          <p:cNvPr id="6" name="文本框 5"/>
          <p:cNvSpPr txBox="1"/>
          <p:nvPr/>
        </p:nvSpPr>
        <p:spPr>
          <a:xfrm>
            <a:off x="335360" y="862012"/>
            <a:ext cx="6048672" cy="5406390"/>
          </a:xfrm>
          <a:prstGeom prst="rect">
            <a:avLst/>
          </a:prstGeom>
          <a:noFill/>
        </p:spPr>
        <p:txBody>
          <a:bodyPr wrap="square" rtlCol="0">
            <a:noAutofit/>
          </a:bodyPr>
          <a:lstStyle/>
          <a:p>
            <a:pPr marL="285750" indent="-285750" algn="just" fontAlgn="auto">
              <a:lnSpc>
                <a:spcPts val="3000"/>
              </a:lnSpc>
              <a:spcBef>
                <a:spcPts val="600"/>
              </a:spcBef>
              <a:buFont typeface="Arial" panose="020B0604020202020204" pitchFamily="34" charset="0"/>
              <a:buChar char="•"/>
            </a:pPr>
            <a:r>
              <a:rPr lang="en-US" altLang="zh-CN" dirty="0">
                <a:solidFill>
                  <a:srgbClr val="002060"/>
                </a:solidFill>
                <a:latin typeface="Arial" panose="020B0604020202020204" pitchFamily="34" charset="0"/>
                <a:cs typeface="Arial" panose="020B0604020202020204" pitchFamily="34" charset="0"/>
              </a:rPr>
              <a:t>The APSEC workshop on the theme “</a:t>
            </a:r>
            <a:r>
              <a:rPr lang="en-US" altLang="zh-CN" b="1" i="1" dirty="0">
                <a:solidFill>
                  <a:srgbClr val="0070C0"/>
                </a:solidFill>
                <a:latin typeface="Arial" panose="020B0604020202020204" pitchFamily="34" charset="0"/>
                <a:cs typeface="Arial" panose="020B0604020202020204" pitchFamily="34" charset="0"/>
              </a:rPr>
              <a:t>Driving Cities towards Zero Carbon</a:t>
            </a:r>
            <a:r>
              <a:rPr lang="en-US" altLang="zh-CN" dirty="0">
                <a:solidFill>
                  <a:srgbClr val="002060"/>
                </a:solidFill>
                <a:latin typeface="Arial" panose="020B0604020202020204" pitchFamily="34" charset="0"/>
                <a:cs typeface="Arial" panose="020B0604020202020204" pitchFamily="34" charset="0"/>
              </a:rPr>
              <a:t>”  was held during EWG71. The workshop firstly reviewed the implementation of the APEC Cooperation Initiative for Jointly Establishing an Asia-Pacific Urbanization Partnership over the past ten years by APSEC, LCMT and ESCI. Thereafter, cooperative partners such as C40, WRI discussed the current challenges of the path towards zero carbon. Finally, APSEC presented the concept of a new </a:t>
            </a:r>
            <a:r>
              <a:rPr lang="en-US" altLang="zh-CN" sz="1600" b="1" i="1" dirty="0">
                <a:solidFill>
                  <a:srgbClr val="0070C0"/>
                </a:solidFill>
                <a:latin typeface="Arial" panose="020B0604020202020204" pitchFamily="34" charset="0"/>
                <a:cs typeface="Arial" panose="020B0604020202020204" pitchFamily="34" charset="0"/>
              </a:rPr>
              <a:t>APEC Cooperative Framework for Jointly Driving Cities towards Zero Carbon</a:t>
            </a:r>
            <a:r>
              <a:rPr lang="en-US" altLang="zh-CN" dirty="0">
                <a:solidFill>
                  <a:srgbClr val="002060"/>
                </a:solidFill>
                <a:latin typeface="Arial" panose="020B0604020202020204" pitchFamily="34" charset="0"/>
                <a:cs typeface="Arial" panose="020B0604020202020204" pitchFamily="34" charset="0"/>
              </a:rPr>
              <a:t>, a framework designed to guide future APEC work focusing on cities and open it for discussion with active  participation of member economies.</a:t>
            </a:r>
          </a:p>
        </p:txBody>
      </p:sp>
      <p:pic>
        <p:nvPicPr>
          <p:cNvPr id="4" name="图片 3" descr="Agenda+of+APSEC+Workshop+Driving+Cities+towards+Zero+Carbon_01"/>
          <p:cNvPicPr>
            <a:picLocks noChangeAspect="1"/>
          </p:cNvPicPr>
          <p:nvPr/>
        </p:nvPicPr>
        <p:blipFill>
          <a:blip r:embed="rId2"/>
          <a:srcRect l="5931" t="12593" r="6468" b="8287"/>
          <a:stretch>
            <a:fillRect/>
          </a:stretch>
        </p:blipFill>
        <p:spPr>
          <a:xfrm>
            <a:off x="6693535" y="861695"/>
            <a:ext cx="4382770" cy="559689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p:cNvSpPr>
            <a:spLocks noGrp="1"/>
          </p:cNvSpPr>
          <p:nvPr>
            <p:ph type="sldNum" sz="quarter" idx="4"/>
          </p:nvPr>
        </p:nvSpPr>
        <p:spPr/>
        <p:txBody>
          <a:bodyPr/>
          <a:lstStyle/>
          <a:p>
            <a:fld id="{24ED24AB-161E-4E0B-B512-E5D3858BF887}" type="slidenum">
              <a:rPr lang="zh-CN" altLang="en-US" smtClean="0"/>
              <a:t>19</a:t>
            </a:fld>
            <a:endParaRPr lang="zh-CN" altLang="en-US" dirty="0"/>
          </a:p>
        </p:txBody>
      </p:sp>
      <p:sp>
        <p:nvSpPr>
          <p:cNvPr id="3" name="矩形 13"/>
          <p:cNvSpPr/>
          <p:nvPr/>
        </p:nvSpPr>
        <p:spPr>
          <a:xfrm>
            <a:off x="130931" y="144875"/>
            <a:ext cx="10945216" cy="398780"/>
          </a:xfrm>
          <a:prstGeom prst="rect">
            <a:avLst/>
          </a:prstGeom>
        </p:spPr>
        <p:txBody>
          <a:bodyPr wrap="square">
            <a:spAutoFit/>
          </a:bodyPr>
          <a:lstStyle/>
          <a:p>
            <a:r>
              <a:rPr lang="en-US" altLang="zh-CN" sz="2000" b="1" dirty="0">
                <a:solidFill>
                  <a:srgbClr val="002060"/>
                </a:solidFill>
                <a:latin typeface="Arial" panose="020B0604020202020204" pitchFamily="34" charset="0"/>
                <a:cs typeface="Arial" panose="020B0604020202020204" pitchFamily="34" charset="0"/>
              </a:rPr>
              <a:t>APEC Cooperative Framework for Jointly Driving Cities towards Zero Carbon</a:t>
            </a:r>
          </a:p>
        </p:txBody>
      </p:sp>
      <p:sp>
        <p:nvSpPr>
          <p:cNvPr id="9" name="文本框 8"/>
          <p:cNvSpPr txBox="1"/>
          <p:nvPr/>
        </p:nvSpPr>
        <p:spPr>
          <a:xfrm>
            <a:off x="335915" y="809625"/>
            <a:ext cx="11304701" cy="5406390"/>
          </a:xfrm>
          <a:prstGeom prst="rect">
            <a:avLst/>
          </a:prstGeom>
          <a:noFill/>
        </p:spPr>
        <p:txBody>
          <a:bodyPr wrap="square" rtlCol="0">
            <a:noAutofit/>
          </a:bodyPr>
          <a:lstStyle/>
          <a:p>
            <a:pPr marL="342900" indent="-342900" algn="just" fontAlgn="auto">
              <a:lnSpc>
                <a:spcPts val="3000"/>
              </a:lnSpc>
              <a:spcBef>
                <a:spcPts val="600"/>
              </a:spcBef>
              <a:buFont typeface="Wingdings" panose="05000000000000000000" pitchFamily="2" charset="2"/>
              <a:buChar char="l"/>
            </a:pPr>
            <a:r>
              <a:rPr lang="en-US" altLang="zh-CN" sz="2000" dirty="0">
                <a:solidFill>
                  <a:srgbClr val="002060"/>
                </a:solidFill>
                <a:latin typeface="Arial" panose="020B0604020202020204" pitchFamily="34" charset="0"/>
                <a:cs typeface="Arial" panose="020B0604020202020204" pitchFamily="34" charset="0"/>
              </a:rPr>
              <a:t> </a:t>
            </a:r>
            <a:r>
              <a:rPr lang="en-US" altLang="zh-CN" sz="2000" b="1" dirty="0">
                <a:solidFill>
                  <a:srgbClr val="002060"/>
                </a:solidFill>
                <a:latin typeface="Arial" panose="020B0604020202020204" pitchFamily="34" charset="0"/>
                <a:cs typeface="Arial" panose="020B0604020202020204" pitchFamily="34" charset="0"/>
              </a:rPr>
              <a:t>Vision and Objectives</a:t>
            </a:r>
          </a:p>
          <a:p>
            <a:pPr marL="742950" lvl="1" indent="-285750" algn="just" fontAlgn="auto">
              <a:lnSpc>
                <a:spcPts val="3000"/>
              </a:lnSpc>
              <a:spcBef>
                <a:spcPts val="600"/>
              </a:spcBef>
              <a:buFont typeface="Arial" panose="020B0604020202020204" pitchFamily="34" charset="0"/>
              <a:buChar char="•"/>
            </a:pPr>
            <a:r>
              <a:rPr lang="en-US" altLang="zh-CN" sz="2000" dirty="0">
                <a:solidFill>
                  <a:srgbClr val="002060"/>
                </a:solidFill>
                <a:latin typeface="Arial" panose="020B0604020202020204" pitchFamily="34" charset="0"/>
                <a:cs typeface="Arial" panose="020B0604020202020204" pitchFamily="34" charset="0"/>
              </a:rPr>
              <a:t>The vision of this framework is to implement the </a:t>
            </a:r>
            <a:r>
              <a:rPr lang="en-US" altLang="zh-CN" b="1" i="1" dirty="0">
                <a:solidFill>
                  <a:srgbClr val="0070C0"/>
                </a:solidFill>
                <a:latin typeface="Arial" panose="020B0604020202020204" pitchFamily="34" charset="0"/>
                <a:cs typeface="Arial" panose="020B0604020202020204" pitchFamily="34" charset="0"/>
              </a:rPr>
              <a:t>APEC Putrajaya Vision 2040</a:t>
            </a:r>
            <a:r>
              <a:rPr lang="en-US" altLang="zh-CN" sz="2000" dirty="0">
                <a:solidFill>
                  <a:srgbClr val="002060"/>
                </a:solidFill>
                <a:latin typeface="Arial" panose="020B0604020202020204" pitchFamily="34" charset="0"/>
                <a:cs typeface="Arial" panose="020B0604020202020204" pitchFamily="34" charset="0"/>
              </a:rPr>
              <a:t> at the level of APEC cities, driving the Asia-Pacific community to implement the overall vision of sustainable development, connectivity, and common prosperity in cities. The framework pursues the goals of "</a:t>
            </a:r>
            <a:r>
              <a:rPr lang="en-US" altLang="zh-CN" b="1" i="1" dirty="0">
                <a:solidFill>
                  <a:srgbClr val="0070C0"/>
                </a:solidFill>
                <a:latin typeface="Arial" panose="020B0604020202020204" pitchFamily="34" charset="0"/>
                <a:cs typeface="Arial" panose="020B0604020202020204" pitchFamily="34" charset="0"/>
              </a:rPr>
              <a:t>inclusive growth, sustainable development, synergetic governance, common prosperity</a:t>
            </a:r>
            <a:r>
              <a:rPr lang="en-US" altLang="zh-CN" sz="2000" dirty="0">
                <a:solidFill>
                  <a:srgbClr val="002060"/>
                </a:solidFill>
                <a:latin typeface="Arial" panose="020B0604020202020204" pitchFamily="34" charset="0"/>
                <a:cs typeface="Arial" panose="020B0604020202020204" pitchFamily="34" charset="0"/>
              </a:rPr>
              <a:t>", while respecting differences in development stages among economies, to explore key pathways such as optimizing urban energy structures and enhancing resilience, promoting green, zero-carbon, and smart urban development, and establishing holistic urban economy-energy-carbon emissions statistics and accounting systems. It will support the development of cities towards zero carbon and related application scenarios, such as zero-carbon industrial parks, communities, and campuses. It is expected that the 21 APEC economies will work together, jointly building </a:t>
            </a:r>
            <a:r>
              <a:rPr lang="en-US" altLang="zh-CN" b="1" i="1" dirty="0">
                <a:solidFill>
                  <a:srgbClr val="0070C0"/>
                </a:solidFill>
                <a:latin typeface="Arial" panose="020B0604020202020204" pitchFamily="34" charset="0"/>
                <a:cs typeface="Arial" panose="020B0604020202020204" pitchFamily="34" charset="0"/>
              </a:rPr>
              <a:t>green, smart, resilient, and people-centered APEC cities moving towards zero carbon</a:t>
            </a:r>
            <a:r>
              <a:rPr lang="en-US" altLang="zh-CN" sz="2000" dirty="0">
                <a:solidFill>
                  <a:srgbClr val="002060"/>
                </a:solidFill>
                <a:latin typeface="Arial" panose="020B0604020202020204" pitchFamily="34" charset="0"/>
                <a:cs typeface="Arial" panose="020B0604020202020204" pitchFamily="34" charset="0"/>
              </a:rPr>
              <a:t>.</a:t>
            </a:r>
          </a:p>
          <a:p>
            <a:pPr indent="0" algn="just" fontAlgn="auto">
              <a:lnSpc>
                <a:spcPts val="3000"/>
              </a:lnSpc>
              <a:spcBef>
                <a:spcPts val="600"/>
              </a:spcBef>
              <a:buFont typeface="Arial" panose="020B0604020202020204" pitchFamily="34" charset="0"/>
              <a:buNone/>
            </a:pPr>
            <a:endParaRPr lang="en-US" altLang="zh-CN" sz="2000" dirty="0">
              <a:solidFill>
                <a:srgbClr val="002060"/>
              </a:solidFill>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294967295"/>
          </p:nvPr>
        </p:nvSpPr>
        <p:spPr>
          <a:xfrm>
            <a:off x="8195087" y="6406413"/>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ED24AB-161E-4E0B-B512-E5D3858BF887}" type="slidenum">
              <a:rPr lang="zh-CN" altLang="en-US" smtClean="0">
                <a:latin typeface="Arial" panose="020B0604020202020204" pitchFamily="34" charset="0"/>
                <a:cs typeface="Arial" panose="020B0604020202020204" pitchFamily="34" charset="0"/>
              </a:rPr>
              <a:t>2</a:t>
            </a:fld>
            <a:endParaRPr lang="zh-CN" altLang="en-US" dirty="0">
              <a:latin typeface="Arial" panose="020B0604020202020204" pitchFamily="34" charset="0"/>
              <a:cs typeface="Arial" panose="020B0604020202020204" pitchFamily="34" charset="0"/>
            </a:endParaRPr>
          </a:p>
        </p:txBody>
      </p:sp>
      <p:sp>
        <p:nvSpPr>
          <p:cNvPr id="13" name="矩形 12"/>
          <p:cNvSpPr/>
          <p:nvPr/>
        </p:nvSpPr>
        <p:spPr>
          <a:xfrm>
            <a:off x="776046" y="1154908"/>
            <a:ext cx="10864570" cy="338554"/>
          </a:xfrm>
          <a:prstGeom prst="rect">
            <a:avLst/>
          </a:prstGeom>
        </p:spPr>
        <p:txBody>
          <a:bodyPr wrap="square">
            <a:spAutoFit/>
          </a:bodyPr>
          <a:lstStyle/>
          <a:p>
            <a:pPr algn="just"/>
            <a:endParaRPr lang="zh-CN" altLang="en-US" sz="1600" dirty="0">
              <a:latin typeface="Arial" panose="020B0604020202020204" pitchFamily="34" charset="0"/>
              <a:cs typeface="Arial" panose="020B0604020202020204" pitchFamily="34" charset="0"/>
            </a:endParaRPr>
          </a:p>
        </p:txBody>
      </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t="19051"/>
          <a:stretch>
            <a:fillRect/>
          </a:stretch>
        </p:blipFill>
        <p:spPr>
          <a:xfrm>
            <a:off x="10270144" y="144875"/>
            <a:ext cx="1806446" cy="1005710"/>
          </a:xfrm>
          <a:prstGeom prst="rect">
            <a:avLst/>
          </a:prstGeom>
        </p:spPr>
      </p:pic>
      <p:sp>
        <p:nvSpPr>
          <p:cNvPr id="7" name="文本框 9"/>
          <p:cNvSpPr txBox="1"/>
          <p:nvPr/>
        </p:nvSpPr>
        <p:spPr>
          <a:xfrm>
            <a:off x="2207568" y="1962829"/>
            <a:ext cx="8568952" cy="3046988"/>
          </a:xfrm>
          <a:prstGeom prst="rect">
            <a:avLst/>
          </a:prstGeom>
          <a:noFill/>
        </p:spPr>
        <p:txBody>
          <a:bodyPr wrap="square" rtlCol="0">
            <a:spAutoFit/>
          </a:bodyPr>
          <a:lstStyle/>
          <a:p>
            <a:pPr marL="400050" indent="-400050">
              <a:lnSpc>
                <a:spcPct val="200000"/>
              </a:lnSpc>
              <a:buClr>
                <a:srgbClr val="002060"/>
              </a:buClr>
              <a:buSzPct val="60000"/>
              <a:buFont typeface="+mj-lt"/>
              <a:buAutoNum type="romanLcPeriod"/>
            </a:pPr>
            <a:r>
              <a:rPr lang="en-US" altLang="zh-CN" sz="2400" b="1" dirty="0">
                <a:solidFill>
                  <a:srgbClr val="002060"/>
                </a:solidFill>
                <a:latin typeface="Arial" panose="020B0604020202020204" pitchFamily="34" charset="0"/>
                <a:ea typeface="Verdana" panose="020B0604030504040204" pitchFamily="34" charset="0"/>
                <a:cs typeface="Arial" panose="020B0604020202020204" pitchFamily="34" charset="0"/>
              </a:rPr>
              <a:t>Updates on Activities &amp; Projects</a:t>
            </a:r>
          </a:p>
          <a:p>
            <a:pPr marL="400050" indent="-400050">
              <a:lnSpc>
                <a:spcPct val="200000"/>
              </a:lnSpc>
              <a:buClr>
                <a:srgbClr val="002060"/>
              </a:buClr>
              <a:buSzPct val="60000"/>
              <a:buFont typeface="+mj-lt"/>
              <a:buAutoNum type="romanLcPeriod"/>
            </a:pPr>
            <a:r>
              <a:rPr lang="en-US" altLang="zh-CN" sz="2400" b="1" dirty="0">
                <a:solidFill>
                  <a:srgbClr val="002060"/>
                </a:solidFill>
                <a:latin typeface="Arial" panose="020B0604020202020204" pitchFamily="34" charset="0"/>
                <a:ea typeface="Verdana" panose="020B0604030504040204" pitchFamily="34" charset="0"/>
                <a:cs typeface="Arial" panose="020B0604020202020204" pitchFamily="34" charset="0"/>
              </a:rPr>
              <a:t>APSEC Workshop in EWG 71</a:t>
            </a:r>
          </a:p>
          <a:p>
            <a:pPr marL="400050" indent="-400050">
              <a:lnSpc>
                <a:spcPct val="200000"/>
              </a:lnSpc>
              <a:buClr>
                <a:srgbClr val="002060"/>
              </a:buClr>
              <a:buSzPct val="60000"/>
              <a:buFont typeface="+mj-lt"/>
              <a:buAutoNum type="romanLcPeriod"/>
            </a:pPr>
            <a:r>
              <a:rPr lang="en-US" altLang="zh-CN" sz="2400" b="1" dirty="0">
                <a:solidFill>
                  <a:srgbClr val="002060"/>
                </a:solidFill>
                <a:latin typeface="Arial" panose="020B0604020202020204" pitchFamily="34" charset="0"/>
                <a:ea typeface="Verdana" panose="020B0604030504040204" pitchFamily="34" charset="0"/>
                <a:cs typeface="Arial" panose="020B0604020202020204" pitchFamily="34" charset="0"/>
              </a:rPr>
              <a:t>International Team Construction</a:t>
            </a:r>
          </a:p>
          <a:p>
            <a:pPr marL="400050" indent="-400050">
              <a:lnSpc>
                <a:spcPct val="200000"/>
              </a:lnSpc>
              <a:buClr>
                <a:srgbClr val="002060"/>
              </a:buClr>
              <a:buSzPct val="60000"/>
              <a:buFont typeface="+mj-lt"/>
              <a:buAutoNum type="romanLcPeriod"/>
            </a:pPr>
            <a:r>
              <a:rPr lang="en-US" altLang="zh-CN" sz="2400" b="1" dirty="0">
                <a:solidFill>
                  <a:srgbClr val="002060"/>
                </a:solidFill>
                <a:latin typeface="Arial" panose="020B0604020202020204" pitchFamily="34" charset="0"/>
                <a:ea typeface="Verdana" panose="020B0604030504040204" pitchFamily="34" charset="0"/>
                <a:cs typeface="Arial" panose="020B0604020202020204" pitchFamily="34" charset="0"/>
              </a:rPr>
              <a:t>Work Plan for China Year and afterwards</a:t>
            </a:r>
            <a:endParaRPr lang="en-US" altLang="zh-CN" sz="2400" b="1" dirty="0">
              <a:latin typeface="Arial" panose="020B0604020202020204" pitchFamily="34" charset="0"/>
              <a:ea typeface="Verdana" panose="020B0604030504040204" pitchFamily="34" charset="0"/>
              <a:cs typeface="Arial" panose="020B0604020202020204" pitchFamily="34" charset="0"/>
            </a:endParaRPr>
          </a:p>
        </p:txBody>
      </p:sp>
      <p:sp>
        <p:nvSpPr>
          <p:cNvPr id="9" name="文本框 10"/>
          <p:cNvSpPr txBox="1"/>
          <p:nvPr/>
        </p:nvSpPr>
        <p:spPr>
          <a:xfrm>
            <a:off x="1991544" y="1027312"/>
            <a:ext cx="1822852" cy="646331"/>
          </a:xfrm>
          <a:prstGeom prst="rect">
            <a:avLst/>
          </a:prstGeom>
          <a:noFill/>
        </p:spPr>
        <p:txBody>
          <a:bodyPr wrap="square" rtlCol="0">
            <a:spAutoFit/>
          </a:bodyPr>
          <a:lstStyle/>
          <a:p>
            <a:r>
              <a:rPr lang="en-US" altLang="zh-CN" sz="3600" b="1" dirty="0">
                <a:latin typeface="Arial" panose="020B0604020202020204" pitchFamily="34" charset="0"/>
                <a:ea typeface="Verdana" panose="020B0604030504040204" pitchFamily="34" charset="0"/>
                <a:cs typeface="Arial" panose="020B0604020202020204" pitchFamily="34" charset="0"/>
              </a:rPr>
              <a:t>Outline</a:t>
            </a:r>
            <a:endParaRPr lang="zh-CN" altLang="en-US" sz="3600" b="1" dirty="0">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p:cNvSpPr>
            <a:spLocks noGrp="1"/>
          </p:cNvSpPr>
          <p:nvPr>
            <p:ph type="sldNum" sz="quarter" idx="4"/>
          </p:nvPr>
        </p:nvSpPr>
        <p:spPr/>
        <p:txBody>
          <a:bodyPr/>
          <a:lstStyle/>
          <a:p>
            <a:fld id="{24ED24AB-161E-4E0B-B512-E5D3858BF887}" type="slidenum">
              <a:rPr lang="zh-CN" altLang="en-US" smtClean="0"/>
              <a:t>20</a:t>
            </a:fld>
            <a:endParaRPr lang="zh-CN" altLang="en-US" dirty="0"/>
          </a:p>
        </p:txBody>
      </p:sp>
      <p:sp>
        <p:nvSpPr>
          <p:cNvPr id="9" name="文本框 8"/>
          <p:cNvSpPr txBox="1"/>
          <p:nvPr/>
        </p:nvSpPr>
        <p:spPr>
          <a:xfrm>
            <a:off x="335360" y="908721"/>
            <a:ext cx="10368597" cy="4536504"/>
          </a:xfrm>
          <a:prstGeom prst="rect">
            <a:avLst/>
          </a:prstGeom>
          <a:noFill/>
        </p:spPr>
        <p:txBody>
          <a:bodyPr wrap="square" rtlCol="0">
            <a:noAutofit/>
          </a:bodyPr>
          <a:lstStyle/>
          <a:p>
            <a:pPr marL="342900" indent="-342900" algn="just" fontAlgn="auto">
              <a:lnSpc>
                <a:spcPts val="3000"/>
              </a:lnSpc>
              <a:spcBef>
                <a:spcPts val="600"/>
              </a:spcBef>
              <a:spcAft>
                <a:spcPts val="1200"/>
              </a:spcAft>
              <a:buFont typeface="Wingdings" panose="05000000000000000000" pitchFamily="2" charset="2"/>
              <a:buChar char="l"/>
            </a:pPr>
            <a:r>
              <a:rPr lang="en-US" altLang="zh-CN" sz="2000" dirty="0">
                <a:solidFill>
                  <a:srgbClr val="002060"/>
                </a:solidFill>
                <a:latin typeface="Arial" panose="020B0604020202020204" pitchFamily="34" charset="0"/>
                <a:cs typeface="Arial" panose="020B0604020202020204" pitchFamily="34" charset="0"/>
              </a:rPr>
              <a:t> </a:t>
            </a:r>
            <a:r>
              <a:rPr lang="en-US" altLang="zh-CN" sz="2000" b="1" dirty="0">
                <a:solidFill>
                  <a:srgbClr val="002060"/>
                </a:solidFill>
                <a:latin typeface="Arial" panose="020B0604020202020204" pitchFamily="34" charset="0"/>
                <a:cs typeface="Arial" panose="020B0604020202020204" pitchFamily="34" charset="0"/>
              </a:rPr>
              <a:t>Key Areas of Focus</a:t>
            </a:r>
          </a:p>
          <a:p>
            <a:pPr marL="1163955" lvl="1" indent="-285750" algn="just" fontAlgn="auto">
              <a:lnSpc>
                <a:spcPts val="3000"/>
              </a:lnSpc>
              <a:spcBef>
                <a:spcPts val="600"/>
              </a:spcBef>
              <a:spcAft>
                <a:spcPts val="1200"/>
              </a:spcAft>
              <a:buFont typeface="Arial" panose="020B0604020202020204" pitchFamily="34" charset="0"/>
              <a:buChar char="•"/>
            </a:pPr>
            <a:r>
              <a:rPr lang="en-US" altLang="zh-CN" b="1" i="1" dirty="0">
                <a:solidFill>
                  <a:srgbClr val="0070C0"/>
                </a:solidFill>
                <a:latin typeface="Arial" panose="020B0604020202020204" pitchFamily="34" charset="0"/>
                <a:cs typeface="Arial" panose="020B0604020202020204" pitchFamily="34" charset="0"/>
              </a:rPr>
              <a:t>Focus Area 1: </a:t>
            </a:r>
            <a:r>
              <a:rPr lang="en-US" altLang="zh-CN" sz="2000" dirty="0">
                <a:solidFill>
                  <a:srgbClr val="002060"/>
                </a:solidFill>
                <a:latin typeface="Arial" panose="020B0604020202020204" pitchFamily="34" charset="0"/>
                <a:cs typeface="Arial" panose="020B0604020202020204" pitchFamily="34" charset="0"/>
              </a:rPr>
              <a:t>Building Clean, Low-Carbon, Secure, Resilient, and Efficient Urban Energy Systems</a:t>
            </a:r>
          </a:p>
          <a:p>
            <a:pPr marL="1163955" lvl="1" indent="-285750" algn="just" fontAlgn="auto">
              <a:lnSpc>
                <a:spcPts val="3000"/>
              </a:lnSpc>
              <a:spcBef>
                <a:spcPts val="600"/>
              </a:spcBef>
              <a:spcAft>
                <a:spcPts val="1200"/>
              </a:spcAft>
              <a:buFont typeface="Arial" panose="020B0604020202020204" pitchFamily="34" charset="0"/>
              <a:buChar char="•"/>
            </a:pPr>
            <a:r>
              <a:rPr lang="en-US" altLang="zh-CN" b="1" i="1" dirty="0">
                <a:solidFill>
                  <a:srgbClr val="0070C0"/>
                </a:solidFill>
                <a:latin typeface="Arial" panose="020B0604020202020204" pitchFamily="34" charset="0"/>
                <a:cs typeface="Arial" panose="020B0604020202020204" pitchFamily="34" charset="0"/>
              </a:rPr>
              <a:t>Focus Area 2:</a:t>
            </a:r>
            <a:r>
              <a:rPr lang="en-US" altLang="zh-CN" sz="2000" dirty="0">
                <a:solidFill>
                  <a:srgbClr val="002060"/>
                </a:solidFill>
                <a:latin typeface="Arial" panose="020B0604020202020204" pitchFamily="34" charset="0"/>
                <a:cs typeface="Arial" panose="020B0604020202020204" pitchFamily="34" charset="0"/>
              </a:rPr>
              <a:t> Enhancing Green, Zero-Carbon, and Intelligent Urban Development and Construction</a:t>
            </a:r>
          </a:p>
          <a:p>
            <a:pPr marL="1163955" lvl="1" indent="-285750" algn="just" fontAlgn="auto">
              <a:lnSpc>
                <a:spcPts val="3000"/>
              </a:lnSpc>
              <a:spcBef>
                <a:spcPts val="600"/>
              </a:spcBef>
              <a:spcAft>
                <a:spcPts val="1200"/>
              </a:spcAft>
              <a:buFont typeface="Arial" panose="020B0604020202020204" pitchFamily="34" charset="0"/>
              <a:buChar char="•"/>
            </a:pPr>
            <a:r>
              <a:rPr lang="en-US" altLang="zh-CN" b="1" i="1" dirty="0">
                <a:solidFill>
                  <a:srgbClr val="0070C0"/>
                </a:solidFill>
                <a:latin typeface="Arial" panose="020B0604020202020204" pitchFamily="34" charset="0"/>
                <a:cs typeface="Arial" panose="020B0604020202020204" pitchFamily="34" charset="0"/>
              </a:rPr>
              <a:t>Focus Area 3:</a:t>
            </a:r>
            <a:r>
              <a:rPr lang="en-US" altLang="zh-CN" sz="2000" dirty="0">
                <a:solidFill>
                  <a:srgbClr val="002060"/>
                </a:solidFill>
                <a:latin typeface="Arial" panose="020B0604020202020204" pitchFamily="34" charset="0"/>
                <a:cs typeface="Arial" panose="020B0604020202020204" pitchFamily="34" charset="0"/>
              </a:rPr>
              <a:t> Establishing Urban Economy-Energy-Carbon Accounting Systems and Market-Based Mechanisms</a:t>
            </a:r>
          </a:p>
          <a:p>
            <a:pPr marL="1163955" lvl="1" indent="-285750" algn="just" fontAlgn="auto">
              <a:lnSpc>
                <a:spcPts val="3000"/>
              </a:lnSpc>
              <a:spcBef>
                <a:spcPts val="600"/>
              </a:spcBef>
              <a:spcAft>
                <a:spcPts val="1200"/>
              </a:spcAft>
              <a:buFont typeface="Arial" panose="020B0604020202020204" pitchFamily="34" charset="0"/>
              <a:buChar char="•"/>
            </a:pPr>
            <a:r>
              <a:rPr lang="en-US" altLang="zh-CN" b="1" i="1" dirty="0">
                <a:solidFill>
                  <a:srgbClr val="0070C0"/>
                </a:solidFill>
                <a:latin typeface="Arial" panose="020B0604020202020204" pitchFamily="34" charset="0"/>
                <a:cs typeface="Arial" panose="020B0604020202020204" pitchFamily="34" charset="0"/>
              </a:rPr>
              <a:t>Focus Area 4: </a:t>
            </a:r>
            <a:r>
              <a:rPr lang="en-US" altLang="zh-CN" sz="2000" dirty="0">
                <a:solidFill>
                  <a:srgbClr val="002060"/>
                </a:solidFill>
                <a:latin typeface="Arial" panose="020B0604020202020204" pitchFamily="34" charset="0"/>
                <a:cs typeface="Arial" panose="020B0604020202020204" pitchFamily="34" charset="0"/>
              </a:rPr>
              <a:t>Building a Synergetic Governance Platform for APEC Cities towards Zero Carbon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8220616" y="6381328"/>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ED24AB-161E-4E0B-B512-E5D3858BF887}" type="slidenum">
              <a:rPr lang="zh-CN" altLang="en-US" smtClean="0">
                <a:latin typeface="Arial" panose="020B0604020202020204" pitchFamily="34" charset="0"/>
                <a:cs typeface="Arial" panose="020B0604020202020204" pitchFamily="34" charset="0"/>
              </a:rPr>
              <a:t>21</a:t>
            </a:fld>
            <a:endParaRPr lang="zh-CN" altLang="en-US" dirty="0">
              <a:latin typeface="Arial" panose="020B0604020202020204" pitchFamily="34" charset="0"/>
              <a:cs typeface="Arial" panose="020B0604020202020204" pitchFamily="34" charset="0"/>
            </a:endParaRPr>
          </a:p>
        </p:txBody>
      </p:sp>
      <p:sp>
        <p:nvSpPr>
          <p:cNvPr id="4" name="文本框 39"/>
          <p:cNvSpPr txBox="1"/>
          <p:nvPr/>
        </p:nvSpPr>
        <p:spPr>
          <a:xfrm>
            <a:off x="191344" y="177329"/>
            <a:ext cx="8815631" cy="400110"/>
          </a:xfrm>
          <a:prstGeom prst="rect">
            <a:avLst/>
          </a:prstGeom>
          <a:noFill/>
        </p:spPr>
        <p:txBody>
          <a:bodyPr wrap="square" rtlCol="0">
            <a:spAutoFit/>
          </a:bodyPr>
          <a:lstStyle/>
          <a:p>
            <a:pPr algn="just">
              <a:buClr>
                <a:srgbClr val="002060"/>
              </a:buClr>
              <a:buSzPct val="100000"/>
            </a:pPr>
            <a:r>
              <a:rPr lang="en-US" altLang="zh-CN" sz="2000" b="1">
                <a:solidFill>
                  <a:srgbClr val="002060"/>
                </a:solidFill>
                <a:latin typeface="Arial" panose="020B0604020202020204" pitchFamily="34" charset="0"/>
                <a:ea typeface="Verdana" panose="020B0604030504040204" pitchFamily="34" charset="0"/>
                <a:cs typeface="Arial" panose="020B0604020202020204" pitchFamily="34" charset="0"/>
              </a:rPr>
              <a:t> International Team Construction of APSEC</a:t>
            </a:r>
            <a:endParaRPr lang="en-US" altLang="zh-CN" sz="2000" b="1" dirty="0">
              <a:solidFill>
                <a:srgbClr val="002060"/>
              </a:solidFill>
              <a:latin typeface="Arial" panose="020B0604020202020204" pitchFamily="34" charset="0"/>
              <a:ea typeface="Verdana" panose="020B0604030504040204" pitchFamily="34" charset="0"/>
              <a:cs typeface="Arial" panose="020B0604020202020204" pitchFamily="34" charset="0"/>
            </a:endParaRPr>
          </a:p>
        </p:txBody>
      </p:sp>
      <p:sp>
        <p:nvSpPr>
          <p:cNvPr id="44" name="文本框 43"/>
          <p:cNvSpPr txBox="1"/>
          <p:nvPr/>
        </p:nvSpPr>
        <p:spPr>
          <a:xfrm>
            <a:off x="608012" y="1124744"/>
            <a:ext cx="4191575" cy="4748159"/>
          </a:xfrm>
          <a:prstGeom prst="rect">
            <a:avLst/>
          </a:prstGeom>
          <a:noFill/>
        </p:spPr>
        <p:txBody>
          <a:bodyPr wrap="square" rtlCol="0">
            <a:spAutoFit/>
          </a:bodyPr>
          <a:lstStyle/>
          <a:p>
            <a:pPr indent="0" algn="just" fontAlgn="auto">
              <a:lnSpc>
                <a:spcPts val="3000"/>
              </a:lnSpc>
              <a:spcBef>
                <a:spcPts val="1200"/>
              </a:spcBef>
              <a:buFont typeface="Wingdings" panose="05000000000000000000" charset="0"/>
              <a:buNone/>
            </a:pPr>
            <a:r>
              <a:rPr lang="en-US" altLang="zh-CN" sz="2000" dirty="0">
                <a:solidFill>
                  <a:srgbClr val="002060"/>
                </a:solidFill>
                <a:latin typeface="Arial" panose="020B0604020202020204" pitchFamily="34" charset="0"/>
                <a:cs typeface="Arial" panose="020B0604020202020204" pitchFamily="34" charset="0"/>
                <a:sym typeface="+mn-ea"/>
              </a:rPr>
              <a:t>APSEC offers a variety of approaches and channels for international scholars and senior researchers to join APSEC.</a:t>
            </a:r>
          </a:p>
          <a:p>
            <a:pPr marL="342900" indent="-342900" fontAlgn="auto">
              <a:lnSpc>
                <a:spcPts val="3000"/>
              </a:lnSpc>
              <a:spcBef>
                <a:spcPts val="1200"/>
              </a:spcBef>
              <a:buFont typeface="Wingdings" panose="05000000000000000000" charset="0"/>
              <a:buChar char="l"/>
            </a:pPr>
            <a:r>
              <a:rPr lang="en-US" altLang="zh-CN" sz="2000" b="1" dirty="0">
                <a:solidFill>
                  <a:srgbClr val="002060"/>
                </a:solidFill>
                <a:latin typeface="Arial" panose="020B0604020202020204" pitchFamily="34" charset="0"/>
                <a:cs typeface="Arial" panose="020B0604020202020204" pitchFamily="34" charset="0"/>
                <a:sym typeface="+mn-ea"/>
              </a:rPr>
              <a:t>Tianjin University </a:t>
            </a:r>
            <a:r>
              <a:rPr lang="en-US" altLang="zh-CN" sz="2000" b="1" dirty="0" err="1">
                <a:solidFill>
                  <a:srgbClr val="002060"/>
                </a:solidFill>
                <a:latin typeface="Arial" panose="020B0604020202020204" pitchFamily="34" charset="0"/>
                <a:cs typeface="Arial" panose="020B0604020202020204" pitchFamily="34" charset="0"/>
                <a:sym typeface="+mn-ea"/>
              </a:rPr>
              <a:t>Peiyang</a:t>
            </a:r>
            <a:r>
              <a:rPr lang="en-US" altLang="zh-CN" sz="2000" b="1" dirty="0">
                <a:solidFill>
                  <a:srgbClr val="002060"/>
                </a:solidFill>
                <a:latin typeface="Arial" panose="020B0604020202020204" pitchFamily="34" charset="0"/>
                <a:cs typeface="Arial" panose="020B0604020202020204" pitchFamily="34" charset="0"/>
                <a:sym typeface="+mn-ea"/>
              </a:rPr>
              <a:t> Scientists Forum</a:t>
            </a:r>
          </a:p>
          <a:p>
            <a:pPr marL="342900" indent="-342900" fontAlgn="auto">
              <a:lnSpc>
                <a:spcPts val="3000"/>
              </a:lnSpc>
              <a:spcBef>
                <a:spcPts val="1200"/>
              </a:spcBef>
              <a:buFont typeface="Wingdings" panose="05000000000000000000" charset="0"/>
              <a:buChar char="l"/>
            </a:pPr>
            <a:r>
              <a:rPr lang="en-US" altLang="zh-CN" sz="2000" b="1" dirty="0">
                <a:solidFill>
                  <a:srgbClr val="002060"/>
                </a:solidFill>
                <a:latin typeface="Arial" panose="020B0604020202020204" pitchFamily="34" charset="0"/>
                <a:cs typeface="Arial" panose="020B0604020202020204" pitchFamily="34" charset="0"/>
                <a:sym typeface="+mn-ea"/>
              </a:rPr>
              <a:t>Tianjin University Excellent Young Scientists Fund (Overseas)</a:t>
            </a:r>
          </a:p>
          <a:p>
            <a:pPr marL="342900" indent="-342900" fontAlgn="auto">
              <a:lnSpc>
                <a:spcPts val="3000"/>
              </a:lnSpc>
              <a:spcBef>
                <a:spcPts val="1200"/>
              </a:spcBef>
              <a:buFont typeface="Wingdings" panose="05000000000000000000" charset="0"/>
              <a:buChar char="l"/>
            </a:pPr>
            <a:r>
              <a:rPr lang="en-US" altLang="zh-CN" sz="2000" b="1" dirty="0">
                <a:solidFill>
                  <a:srgbClr val="002060"/>
                </a:solidFill>
                <a:latin typeface="Arial" panose="020B0604020202020204" pitchFamily="34" charset="0"/>
                <a:cs typeface="Arial" panose="020B0604020202020204" pitchFamily="34" charset="0"/>
                <a:sym typeface="+mn-ea"/>
              </a:rPr>
              <a:t>Talented Young Scientist Program (</a:t>
            </a:r>
            <a:r>
              <a:rPr lang="en-US" altLang="zh-CN" sz="2000" b="1" dirty="0" err="1">
                <a:solidFill>
                  <a:srgbClr val="002060"/>
                </a:solidFill>
                <a:latin typeface="Arial" panose="020B0604020202020204" pitchFamily="34" charset="0"/>
                <a:cs typeface="Arial" panose="020B0604020202020204" pitchFamily="34" charset="0"/>
                <a:sym typeface="+mn-ea"/>
              </a:rPr>
              <a:t>TYSP</a:t>
            </a:r>
            <a:r>
              <a:rPr lang="en-US" altLang="zh-CN" sz="2000" b="1" dirty="0">
                <a:solidFill>
                  <a:srgbClr val="002060"/>
                </a:solidFill>
                <a:latin typeface="Arial" panose="020B0604020202020204" pitchFamily="34" charset="0"/>
                <a:cs typeface="Arial" panose="020B0604020202020204" pitchFamily="34" charset="0"/>
                <a:sym typeface="+mn-ea"/>
              </a:rPr>
              <a:t>)</a:t>
            </a:r>
          </a:p>
        </p:txBody>
      </p:sp>
      <p:pic>
        <p:nvPicPr>
          <p:cNvPr id="8" name="图片 7"/>
          <p:cNvPicPr>
            <a:picLocks noChangeAspect="1"/>
          </p:cNvPicPr>
          <p:nvPr/>
        </p:nvPicPr>
        <p:blipFill>
          <a:blip r:embed="rId3"/>
          <a:srcRect t="11148" b="4901"/>
          <a:stretch>
            <a:fillRect/>
          </a:stretch>
        </p:blipFill>
        <p:spPr>
          <a:xfrm>
            <a:off x="4878949" y="1585580"/>
            <a:ext cx="2304415" cy="4176395"/>
          </a:xfrm>
          <a:prstGeom prst="rect">
            <a:avLst/>
          </a:prstGeom>
        </p:spPr>
      </p:pic>
      <p:pic>
        <p:nvPicPr>
          <p:cNvPr id="9" name="图片 8"/>
          <p:cNvPicPr>
            <a:picLocks noChangeAspect="1"/>
          </p:cNvPicPr>
          <p:nvPr/>
        </p:nvPicPr>
        <p:blipFill>
          <a:blip r:embed="rId4"/>
          <a:srcRect t="10102" b="4852"/>
          <a:stretch>
            <a:fillRect/>
          </a:stretch>
        </p:blipFill>
        <p:spPr>
          <a:xfrm>
            <a:off x="7262725" y="1586897"/>
            <a:ext cx="2296795" cy="4127500"/>
          </a:xfrm>
          <a:prstGeom prst="rect">
            <a:avLst/>
          </a:prstGeom>
        </p:spPr>
      </p:pic>
      <p:pic>
        <p:nvPicPr>
          <p:cNvPr id="10" name="图片 9"/>
          <p:cNvPicPr>
            <a:picLocks noChangeAspect="1"/>
          </p:cNvPicPr>
          <p:nvPr/>
        </p:nvPicPr>
        <p:blipFill>
          <a:blip r:embed="rId5"/>
          <a:srcRect t="10102" b="5898"/>
          <a:stretch>
            <a:fillRect/>
          </a:stretch>
        </p:blipFill>
        <p:spPr>
          <a:xfrm>
            <a:off x="9638882" y="1585580"/>
            <a:ext cx="2270760" cy="411734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8220616" y="6381328"/>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ED24AB-161E-4E0B-B512-E5D3858BF887}" type="slidenum">
              <a:rPr lang="zh-CN" altLang="en-US" smtClean="0">
                <a:latin typeface="Arial" panose="020B0604020202020204" pitchFamily="34" charset="0"/>
                <a:cs typeface="Arial" panose="020B0604020202020204" pitchFamily="34" charset="0"/>
              </a:rPr>
              <a:t>22</a:t>
            </a:fld>
            <a:endParaRPr lang="zh-CN" altLang="en-US" dirty="0">
              <a:latin typeface="Arial" panose="020B0604020202020204" pitchFamily="34" charset="0"/>
              <a:cs typeface="Arial" panose="020B0604020202020204" pitchFamily="34" charset="0"/>
            </a:endParaRPr>
          </a:p>
        </p:txBody>
      </p:sp>
      <p:sp>
        <p:nvSpPr>
          <p:cNvPr id="16" name="文本框 15"/>
          <p:cNvSpPr txBox="1"/>
          <p:nvPr>
            <p:custDataLst>
              <p:tags r:id="rId1"/>
            </p:custDataLst>
          </p:nvPr>
        </p:nvSpPr>
        <p:spPr>
          <a:xfrm>
            <a:off x="311758" y="1340205"/>
            <a:ext cx="4848341" cy="446925"/>
          </a:xfrm>
          <a:prstGeom prst="rect">
            <a:avLst/>
          </a:prstGeom>
          <a:noFill/>
        </p:spPr>
        <p:txBody>
          <a:bodyPr wrap="square" rtlCol="0" anchor="ctr" anchorCtr="0">
            <a:noAutofit/>
          </a:bodyPr>
          <a:lstStyle/>
          <a:p>
            <a:pPr indent="0" algn="l">
              <a:lnSpc>
                <a:spcPts val="3000"/>
              </a:lnSpc>
              <a:spcBef>
                <a:spcPts val="600"/>
              </a:spcBef>
            </a:pPr>
            <a:r>
              <a:rPr lang="en-US" altLang="zh-CN" sz="2000" b="1" dirty="0">
                <a:solidFill>
                  <a:srgbClr val="002060"/>
                </a:solidFill>
                <a:latin typeface="Arial" panose="020B0604020202020204" pitchFamily="34" charset="0"/>
                <a:cs typeface="Arial" panose="020B0604020202020204" pitchFamily="34" charset="0"/>
                <a:sym typeface="+mn-ea"/>
              </a:rPr>
              <a:t>Major Job Types Available at APSEC</a:t>
            </a:r>
          </a:p>
        </p:txBody>
      </p:sp>
      <p:graphicFrame>
        <p:nvGraphicFramePr>
          <p:cNvPr id="3" name="表格 2"/>
          <p:cNvGraphicFramePr/>
          <p:nvPr/>
        </p:nvGraphicFramePr>
        <p:xfrm>
          <a:off x="6059488" y="1920240"/>
          <a:ext cx="5803582" cy="3902708"/>
        </p:xfrm>
        <a:graphic>
          <a:graphicData uri="http://schemas.openxmlformats.org/drawingml/2006/table">
            <a:tbl>
              <a:tblPr/>
              <a:tblGrid>
                <a:gridCol w="3636912">
                  <a:extLst>
                    <a:ext uri="{9D8B030D-6E8A-4147-A177-3AD203B41FA5}">
                      <a16:colId xmlns:a16="http://schemas.microsoft.com/office/drawing/2014/main" val="20000"/>
                    </a:ext>
                  </a:extLst>
                </a:gridCol>
                <a:gridCol w="2166670">
                  <a:extLst>
                    <a:ext uri="{9D8B030D-6E8A-4147-A177-3AD203B41FA5}">
                      <a16:colId xmlns:a16="http://schemas.microsoft.com/office/drawing/2014/main" val="20001"/>
                    </a:ext>
                  </a:extLst>
                </a:gridCol>
              </a:tblGrid>
              <a:tr h="398780">
                <a:tc>
                  <a:txBody>
                    <a:bodyPr/>
                    <a:lstStyle/>
                    <a:p>
                      <a:pPr algn="ctr" fontAlgn="ctr"/>
                      <a:r>
                        <a:rPr lang="en-US" altLang="zh-CN" sz="2000" b="1" i="0" dirty="0">
                          <a:solidFill>
                            <a:schemeClr val="bg1"/>
                          </a:solidFill>
                          <a:latin typeface="Arial" panose="020B0604020202020204" pitchFamily="34" charset="0"/>
                          <a:ea typeface="微软雅黑" panose="020B0503020204020204" pitchFamily="34" charset="-122"/>
                          <a:cs typeface="Arial" panose="020B0604020202020204" pitchFamily="34" charset="0"/>
                        </a:rPr>
                        <a:t>Professional Field</a:t>
                      </a:r>
                    </a:p>
                  </a:txBody>
                  <a:tcPr marL="9842" marR="9842" marT="9842" marB="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50000"/>
                      </a:schemeClr>
                    </a:solidFill>
                  </a:tcPr>
                </a:tc>
                <a:tc>
                  <a:txBody>
                    <a:bodyPr/>
                    <a:lstStyle/>
                    <a:p>
                      <a:pPr algn="ctr" fontAlgn="ctr"/>
                      <a:r>
                        <a:rPr lang="en-US" altLang="zh-CN" sz="2000" b="1" i="0" dirty="0">
                          <a:solidFill>
                            <a:schemeClr val="bg1"/>
                          </a:solidFill>
                          <a:latin typeface="Arial" panose="020B0604020202020204" pitchFamily="34" charset="0"/>
                          <a:ea typeface="微软雅黑" panose="020B0503020204020204" pitchFamily="34" charset="-122"/>
                          <a:cs typeface="Arial" panose="020B0604020202020204" pitchFamily="34" charset="0"/>
                        </a:rPr>
                        <a:t>Planned Recruitment</a:t>
                      </a:r>
                    </a:p>
                  </a:txBody>
                  <a:tcPr marL="9842" marR="9842" marT="9842" marB="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50000"/>
                      </a:schemeClr>
                    </a:solidFill>
                  </a:tcPr>
                </a:tc>
                <a:extLst>
                  <a:ext uri="{0D108BD9-81ED-4DB2-BD59-A6C34878D82A}">
                    <a16:rowId xmlns:a16="http://schemas.microsoft.com/office/drawing/2014/main" val="10000"/>
                  </a:ext>
                </a:extLst>
              </a:tr>
              <a:tr h="410210">
                <a:tc>
                  <a:txBody>
                    <a:bodyPr/>
                    <a:lstStyle/>
                    <a:p>
                      <a:pPr algn="ctr" fontAlgn="ctr"/>
                      <a:r>
                        <a:rPr lang="en-US" altLang="zh-CN" sz="2000" b="0" i="0" dirty="0">
                          <a:solidFill>
                            <a:srgbClr val="002060"/>
                          </a:solidFill>
                          <a:latin typeface="Arial" panose="020B0604020202020204" pitchFamily="34" charset="0"/>
                          <a:ea typeface="微软雅黑" panose="020B0503020204020204" pitchFamily="34" charset="-122"/>
                          <a:cs typeface="Arial" panose="020B0604020202020204" pitchFamily="34" charset="0"/>
                        </a:rPr>
                        <a:t>Energy Economics and Policy</a:t>
                      </a:r>
                    </a:p>
                  </a:txBody>
                  <a:tcPr marL="9842" marR="9842" marT="9842" marB="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tx2">
                        <a:lumMod val="20000"/>
                        <a:lumOff val="80000"/>
                      </a:schemeClr>
                    </a:solidFill>
                  </a:tcPr>
                </a:tc>
                <a:tc rowSpan="6">
                  <a:txBody>
                    <a:bodyPr/>
                    <a:lstStyle/>
                    <a:p>
                      <a:pPr algn="ctr" fontAlgn="ctr"/>
                      <a:r>
                        <a:rPr lang="en-US" altLang="zh-CN" sz="2000" b="0" i="0" dirty="0">
                          <a:solidFill>
                            <a:srgbClr val="C00000"/>
                          </a:solidFill>
                          <a:latin typeface="Arial" panose="020B0604020202020204" pitchFamily="34" charset="0"/>
                          <a:ea typeface="微软雅黑" panose="020B0503020204020204" pitchFamily="34" charset="-122"/>
                          <a:cs typeface="Arial" panose="020B0604020202020204" pitchFamily="34" charset="0"/>
                        </a:rPr>
                        <a:t>4~5 persons in 2026–2027</a:t>
                      </a:r>
                    </a:p>
                    <a:p>
                      <a:pPr algn="ctr" fontAlgn="ctr"/>
                      <a:endParaRPr lang="en-US" altLang="zh-CN" sz="2000" b="0" i="0"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a:p>
                      <a:pPr algn="ctr" fontAlgn="ctr"/>
                      <a:r>
                        <a:rPr lang="en-US" altLang="zh-CN" sz="2000" b="0" i="0" dirty="0">
                          <a:solidFill>
                            <a:srgbClr val="C00000"/>
                          </a:solidFill>
                          <a:latin typeface="Arial" panose="020B0604020202020204" pitchFamily="34" charset="0"/>
                          <a:ea typeface="微软雅黑" panose="020B0503020204020204" pitchFamily="34" charset="-122"/>
                          <a:cs typeface="Arial" panose="020B0604020202020204" pitchFamily="34" charset="0"/>
                        </a:rPr>
                        <a:t>3~4 persons in 2028–2030</a:t>
                      </a:r>
                    </a:p>
                  </a:txBody>
                  <a:tcPr marL="9842" marR="9842" marT="9842" marB="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tx2">
                        <a:lumMod val="20000"/>
                        <a:lumOff val="80000"/>
                      </a:schemeClr>
                    </a:solidFill>
                  </a:tcPr>
                </a:tc>
                <a:extLst>
                  <a:ext uri="{0D108BD9-81ED-4DB2-BD59-A6C34878D82A}">
                    <a16:rowId xmlns:a16="http://schemas.microsoft.com/office/drawing/2014/main" val="10001"/>
                  </a:ext>
                </a:extLst>
              </a:tr>
              <a:tr h="346075">
                <a:tc>
                  <a:txBody>
                    <a:bodyPr/>
                    <a:lstStyle/>
                    <a:p>
                      <a:pPr algn="ctr" fontAlgn="ctr"/>
                      <a:r>
                        <a:rPr lang="en-US" altLang="zh-CN" sz="2000" b="0" i="0" dirty="0">
                          <a:solidFill>
                            <a:srgbClr val="002060"/>
                          </a:solidFill>
                          <a:latin typeface="Arial" panose="020B0604020202020204" pitchFamily="34" charset="0"/>
                          <a:ea typeface="微软雅黑" panose="020B0503020204020204" pitchFamily="34" charset="-122"/>
                        </a:rPr>
                        <a:t>Smart Energy and Energy Security</a:t>
                      </a:r>
                    </a:p>
                  </a:txBody>
                  <a:tcPr marL="9842" marR="9842" marT="9842" marB="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tx2">
                        <a:lumMod val="20000"/>
                        <a:lumOff val="80000"/>
                      </a:schemeClr>
                    </a:solidFill>
                  </a:tcPr>
                </a:tc>
                <a:tc vMerge="1">
                  <a:txBody>
                    <a:bodyPr/>
                    <a:lstStyle/>
                    <a:p>
                      <a:endParaRPr lang="en-US"/>
                    </a:p>
                  </a:txBody>
                  <a:tcPr>
                    <a:lnL w="12700">
                      <a:solidFill>
                        <a:schemeClr val="tx1"/>
                      </a:solidFill>
                      <a:prstDash val="solid"/>
                    </a:lnL>
                    <a:lnR w="12700">
                      <a:solidFill>
                        <a:schemeClr val="tx1"/>
                      </a:solidFill>
                      <a:prstDash val="solid"/>
                    </a:lnR>
                  </a:tcPr>
                </a:tc>
                <a:extLst>
                  <a:ext uri="{0D108BD9-81ED-4DB2-BD59-A6C34878D82A}">
                    <a16:rowId xmlns:a16="http://schemas.microsoft.com/office/drawing/2014/main" val="10002"/>
                  </a:ext>
                </a:extLst>
              </a:tr>
              <a:tr h="533400">
                <a:tc>
                  <a:txBody>
                    <a:bodyPr/>
                    <a:lstStyle/>
                    <a:p>
                      <a:pPr algn="ctr" fontAlgn="ctr"/>
                      <a:r>
                        <a:rPr lang="en-US" altLang="zh-CN" sz="2000" b="0" i="0">
                          <a:solidFill>
                            <a:srgbClr val="002060"/>
                          </a:solidFill>
                          <a:latin typeface="Arial" panose="020B0604020202020204" pitchFamily="34" charset="0"/>
                          <a:ea typeface="微软雅黑" panose="020B0503020204020204" pitchFamily="34" charset="-122"/>
                          <a:cs typeface="Arial" panose="020B0604020202020204" pitchFamily="34" charset="0"/>
                        </a:rPr>
                        <a:t>International Politics / International Relations (Energy Track)</a:t>
                      </a:r>
                    </a:p>
                  </a:txBody>
                  <a:tcPr marL="9842" marR="9842" marT="9842" marB="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tx2">
                        <a:lumMod val="20000"/>
                        <a:lumOff val="80000"/>
                      </a:schemeClr>
                    </a:solidFill>
                  </a:tcPr>
                </a:tc>
                <a:tc vMerge="1">
                  <a:txBody>
                    <a:bodyPr/>
                    <a:lstStyle/>
                    <a:p>
                      <a:endParaRPr lang="en-US"/>
                    </a:p>
                  </a:txBody>
                  <a:tcPr>
                    <a:lnL w="12700">
                      <a:solidFill>
                        <a:schemeClr val="tx1"/>
                      </a:solidFill>
                      <a:prstDash val="solid"/>
                    </a:lnL>
                    <a:lnR w="12700">
                      <a:solidFill>
                        <a:schemeClr val="tx1"/>
                      </a:solidFill>
                      <a:prstDash val="solid"/>
                    </a:lnR>
                  </a:tcPr>
                </a:tc>
                <a:extLst>
                  <a:ext uri="{0D108BD9-81ED-4DB2-BD59-A6C34878D82A}">
                    <a16:rowId xmlns:a16="http://schemas.microsoft.com/office/drawing/2014/main" val="10003"/>
                  </a:ext>
                </a:extLst>
              </a:tr>
              <a:tr h="488950">
                <a:tc>
                  <a:txBody>
                    <a:bodyPr/>
                    <a:lstStyle/>
                    <a:p>
                      <a:pPr algn="ctr" fontAlgn="ctr"/>
                      <a:r>
                        <a:rPr lang="en-US" altLang="zh-CN" sz="2000" b="0" i="0">
                          <a:solidFill>
                            <a:srgbClr val="002060"/>
                          </a:solidFill>
                          <a:latin typeface="Arial" panose="020B0604020202020204" pitchFamily="34" charset="0"/>
                          <a:ea typeface="微软雅黑" panose="020B0503020204020204" pitchFamily="34" charset="-122"/>
                        </a:rPr>
                        <a:t>New Energy Science and Engineering</a:t>
                      </a:r>
                    </a:p>
                  </a:txBody>
                  <a:tcPr marL="9842" marR="9842" marT="9842" marB="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tx2">
                        <a:lumMod val="20000"/>
                        <a:lumOff val="80000"/>
                      </a:schemeClr>
                    </a:solidFill>
                  </a:tcPr>
                </a:tc>
                <a:tc vMerge="1">
                  <a:txBody>
                    <a:bodyPr/>
                    <a:lstStyle/>
                    <a:p>
                      <a:endParaRPr lang="en-US"/>
                    </a:p>
                  </a:txBody>
                  <a:tcPr>
                    <a:lnL w="12700">
                      <a:solidFill>
                        <a:schemeClr val="tx1"/>
                      </a:solidFill>
                      <a:prstDash val="solid"/>
                    </a:lnL>
                    <a:lnR w="12700">
                      <a:solidFill>
                        <a:schemeClr val="tx1"/>
                      </a:solidFill>
                      <a:prstDash val="solid"/>
                    </a:lnR>
                  </a:tcPr>
                </a:tc>
                <a:extLst>
                  <a:ext uri="{0D108BD9-81ED-4DB2-BD59-A6C34878D82A}">
                    <a16:rowId xmlns:a16="http://schemas.microsoft.com/office/drawing/2014/main" val="10004"/>
                  </a:ext>
                </a:extLst>
              </a:tr>
              <a:tr h="354965">
                <a:tc>
                  <a:txBody>
                    <a:bodyPr/>
                    <a:lstStyle/>
                    <a:p>
                      <a:pPr algn="ctr" fontAlgn="ctr"/>
                      <a:r>
                        <a:rPr lang="en-US" altLang="zh-CN" sz="2000" b="0" i="0">
                          <a:solidFill>
                            <a:srgbClr val="002060"/>
                          </a:solidFill>
                          <a:latin typeface="Arial" panose="020B0604020202020204" pitchFamily="34" charset="0"/>
                          <a:ea typeface="微软雅黑" panose="020B0503020204020204" pitchFamily="34" charset="-122"/>
                        </a:rPr>
                        <a:t>Electric Power Engineering</a:t>
                      </a:r>
                    </a:p>
                  </a:txBody>
                  <a:tcPr marL="9842" marR="9842" marT="9842" marB="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tx2">
                        <a:lumMod val="20000"/>
                        <a:lumOff val="80000"/>
                      </a:schemeClr>
                    </a:solidFill>
                  </a:tcPr>
                </a:tc>
                <a:tc vMerge="1">
                  <a:txBody>
                    <a:bodyPr/>
                    <a:lstStyle/>
                    <a:p>
                      <a:endParaRPr lang="en-US"/>
                    </a:p>
                  </a:txBody>
                  <a:tcPr>
                    <a:lnL w="12700">
                      <a:solidFill>
                        <a:schemeClr val="tx1"/>
                      </a:solidFill>
                      <a:prstDash val="solid"/>
                    </a:lnL>
                    <a:lnR w="12700">
                      <a:solidFill>
                        <a:schemeClr val="tx1"/>
                      </a:solidFill>
                      <a:prstDash val="solid"/>
                    </a:lnR>
                  </a:tcPr>
                </a:tc>
                <a:extLst>
                  <a:ext uri="{0D108BD9-81ED-4DB2-BD59-A6C34878D82A}">
                    <a16:rowId xmlns:a16="http://schemas.microsoft.com/office/drawing/2014/main" val="10005"/>
                  </a:ext>
                </a:extLst>
              </a:tr>
              <a:tr h="354965">
                <a:tc>
                  <a:txBody>
                    <a:bodyPr/>
                    <a:lstStyle/>
                    <a:p>
                      <a:pPr algn="ctr" fontAlgn="ctr"/>
                      <a:r>
                        <a:rPr lang="en-US" altLang="zh-CN" sz="2000" b="0" i="0" dirty="0">
                          <a:solidFill>
                            <a:srgbClr val="002060"/>
                          </a:solidFill>
                          <a:latin typeface="Arial" panose="020B0604020202020204" pitchFamily="34" charset="0"/>
                          <a:ea typeface="微软雅黑" panose="020B0503020204020204" pitchFamily="34" charset="-122"/>
                        </a:rPr>
                        <a:t>Energy Economics</a:t>
                      </a:r>
                    </a:p>
                  </a:txBody>
                  <a:tcPr marL="9842" marR="9842" marT="9842" marB="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tx2">
                        <a:lumMod val="20000"/>
                        <a:lumOff val="80000"/>
                      </a:schemeClr>
                    </a:solidFill>
                  </a:tcPr>
                </a:tc>
                <a:tc vMerge="1">
                  <a:txBody>
                    <a:bodyPr/>
                    <a:lstStyle/>
                    <a:p>
                      <a:endParaRPr lang="en-US"/>
                    </a:p>
                  </a:txBody>
                  <a:tcPr>
                    <a:lnL w="12700">
                      <a:solidFill>
                        <a:schemeClr val="tx1"/>
                      </a:solidFill>
                      <a:prstDash val="solid"/>
                    </a:lnL>
                    <a:lnR w="12700">
                      <a:solidFill>
                        <a:schemeClr val="tx1"/>
                      </a:solidFill>
                      <a:prstDash val="solid"/>
                    </a:lnR>
                    <a:lnB w="12700">
                      <a:solidFill>
                        <a:schemeClr val="tx1"/>
                      </a:solidFill>
                      <a:prstDash val="solid"/>
                    </a:lnB>
                  </a:tcPr>
                </a:tc>
                <a:extLst>
                  <a:ext uri="{0D108BD9-81ED-4DB2-BD59-A6C34878D82A}">
                    <a16:rowId xmlns:a16="http://schemas.microsoft.com/office/drawing/2014/main" val="10006"/>
                  </a:ext>
                </a:extLst>
              </a:tr>
            </a:tbl>
          </a:graphicData>
        </a:graphic>
      </p:graphicFrame>
      <p:sp>
        <p:nvSpPr>
          <p:cNvPr id="12" name="文本框 11"/>
          <p:cNvSpPr txBox="1"/>
          <p:nvPr/>
        </p:nvSpPr>
        <p:spPr>
          <a:xfrm>
            <a:off x="479425" y="1917065"/>
            <a:ext cx="4925957" cy="3978718"/>
          </a:xfrm>
          <a:prstGeom prst="rect">
            <a:avLst/>
          </a:prstGeom>
          <a:noFill/>
        </p:spPr>
        <p:txBody>
          <a:bodyPr wrap="square" rtlCol="0">
            <a:spAutoFit/>
          </a:bodyPr>
          <a:lstStyle/>
          <a:p>
            <a:pPr marL="342900" indent="-342900" fontAlgn="auto">
              <a:lnSpc>
                <a:spcPts val="3000"/>
              </a:lnSpc>
              <a:spcBef>
                <a:spcPts val="1200"/>
              </a:spcBef>
              <a:buFont typeface="Wingdings" panose="05000000000000000000" charset="0"/>
              <a:buChar char="l"/>
            </a:pPr>
            <a:r>
              <a:rPr lang="en-US" altLang="zh-CN" sz="2000" dirty="0">
                <a:solidFill>
                  <a:srgbClr val="002060"/>
                </a:solidFill>
                <a:latin typeface="Arial" panose="020B0604020202020204" pitchFamily="34" charset="0"/>
                <a:cs typeface="Arial" panose="020B0604020202020204" pitchFamily="34" charset="0"/>
                <a:sym typeface="+mn-ea"/>
              </a:rPr>
              <a:t>APSEC </a:t>
            </a:r>
            <a:r>
              <a:rPr lang="en-US" altLang="zh-CN" sz="2000" b="1" dirty="0">
                <a:solidFill>
                  <a:srgbClr val="002060"/>
                </a:solidFill>
                <a:latin typeface="Arial" panose="020B0604020202020204" pitchFamily="34" charset="0"/>
                <a:cs typeface="Arial" panose="020B0604020202020204" pitchFamily="34" charset="0"/>
                <a:sym typeface="+mn-ea"/>
              </a:rPr>
              <a:t>Senior Researcher </a:t>
            </a:r>
            <a:r>
              <a:rPr lang="en-US" altLang="zh-CN" sz="2000" dirty="0">
                <a:solidFill>
                  <a:srgbClr val="002060"/>
                </a:solidFill>
                <a:latin typeface="Arial" panose="020B0604020202020204" pitchFamily="34" charset="0"/>
                <a:cs typeface="Arial" panose="020B0604020202020204" pitchFamily="34" charset="0"/>
                <a:sym typeface="+mn-ea"/>
              </a:rPr>
              <a:t>(Outstanding Professor/Associate Professor). </a:t>
            </a:r>
          </a:p>
          <a:p>
            <a:pPr marL="361950" fontAlgn="auto">
              <a:lnSpc>
                <a:spcPts val="3000"/>
              </a:lnSpc>
              <a:spcBef>
                <a:spcPts val="1200"/>
              </a:spcBef>
            </a:pPr>
            <a:r>
              <a:rPr lang="en-US" altLang="zh-CN" sz="2000" dirty="0">
                <a:solidFill>
                  <a:srgbClr val="002060"/>
                </a:solidFill>
                <a:latin typeface="Arial" panose="020B0604020202020204" pitchFamily="34" charset="0"/>
                <a:cs typeface="Arial" panose="020B0604020202020204" pitchFamily="34" charset="0"/>
                <a:sym typeface="+mn-ea"/>
              </a:rPr>
              <a:t>The term of employment is generally five years.</a:t>
            </a:r>
          </a:p>
          <a:p>
            <a:pPr marL="342900" indent="-342900" fontAlgn="auto">
              <a:lnSpc>
                <a:spcPts val="3000"/>
              </a:lnSpc>
              <a:spcBef>
                <a:spcPts val="1200"/>
              </a:spcBef>
              <a:buFont typeface="Wingdings" panose="05000000000000000000" charset="0"/>
              <a:buChar char="l"/>
            </a:pPr>
            <a:r>
              <a:rPr lang="en-US" altLang="zh-CN" sz="2000" dirty="0">
                <a:solidFill>
                  <a:srgbClr val="002060"/>
                </a:solidFill>
                <a:latin typeface="Arial" panose="020B0604020202020204" pitchFamily="34" charset="0"/>
                <a:cs typeface="Arial" panose="020B0604020202020204" pitchFamily="34" charset="0"/>
                <a:sym typeface="+mn-ea"/>
              </a:rPr>
              <a:t>APSEC </a:t>
            </a:r>
            <a:r>
              <a:rPr lang="en-US" altLang="zh-CN" sz="2000" b="1" dirty="0">
                <a:solidFill>
                  <a:srgbClr val="002060"/>
                </a:solidFill>
                <a:latin typeface="Arial" panose="020B0604020202020204" pitchFamily="34" charset="0"/>
                <a:cs typeface="Arial" panose="020B0604020202020204" pitchFamily="34" charset="0"/>
                <a:sym typeface="+mn-ea"/>
              </a:rPr>
              <a:t>Visiting Scholar</a:t>
            </a:r>
            <a:r>
              <a:rPr lang="en-US" altLang="zh-CN" sz="2000" dirty="0">
                <a:solidFill>
                  <a:srgbClr val="002060"/>
                </a:solidFill>
                <a:latin typeface="Arial" panose="020B0604020202020204" pitchFamily="34" charset="0"/>
                <a:cs typeface="Arial" panose="020B0604020202020204" pitchFamily="34" charset="0"/>
                <a:sym typeface="+mn-ea"/>
              </a:rPr>
              <a:t> (Postdoctoral). </a:t>
            </a:r>
          </a:p>
          <a:p>
            <a:pPr marL="361950" fontAlgn="auto">
              <a:lnSpc>
                <a:spcPts val="3000"/>
              </a:lnSpc>
              <a:spcBef>
                <a:spcPts val="1200"/>
              </a:spcBef>
            </a:pPr>
            <a:r>
              <a:rPr lang="en-US" altLang="zh-CN" sz="2000" dirty="0">
                <a:solidFill>
                  <a:srgbClr val="002060"/>
                </a:solidFill>
                <a:latin typeface="Arial" panose="020B0604020202020204" pitchFamily="34" charset="0"/>
                <a:cs typeface="Arial" panose="020B0604020202020204" pitchFamily="34" charset="0"/>
                <a:sym typeface="+mn-ea"/>
              </a:rPr>
              <a:t>The term of employment is generally three years.</a:t>
            </a:r>
          </a:p>
        </p:txBody>
      </p:sp>
      <p:cxnSp>
        <p:nvCxnSpPr>
          <p:cNvPr id="7" name="直接连接符 6"/>
          <p:cNvCxnSpPr/>
          <p:nvPr/>
        </p:nvCxnSpPr>
        <p:spPr>
          <a:xfrm>
            <a:off x="5711162" y="2338386"/>
            <a:ext cx="42545" cy="3066415"/>
          </a:xfrm>
          <a:prstGeom prst="line">
            <a:avLst/>
          </a:prstGeom>
          <a:ln>
            <a:solidFill>
              <a:schemeClr val="tx2">
                <a:lumMod val="60000"/>
                <a:lumOff val="40000"/>
              </a:schemeClr>
            </a:solidFill>
          </a:ln>
        </p:spPr>
        <p:style>
          <a:lnRef idx="2">
            <a:schemeClr val="accent1"/>
          </a:lnRef>
          <a:fillRef idx="0">
            <a:srgbClr val="FFFFFF"/>
          </a:fillRef>
          <a:effectRef idx="0">
            <a:srgbClr val="FFFFFF"/>
          </a:effectRef>
          <a:fontRef idx="minor">
            <a:schemeClr val="tx1"/>
          </a:fontRef>
        </p:style>
      </p:cxnSp>
      <p:sp>
        <p:nvSpPr>
          <p:cNvPr id="8" name="文本框 7"/>
          <p:cNvSpPr txBox="1"/>
          <p:nvPr>
            <p:custDataLst>
              <p:tags r:id="rId2"/>
            </p:custDataLst>
          </p:nvPr>
        </p:nvSpPr>
        <p:spPr>
          <a:xfrm>
            <a:off x="6059488" y="1340205"/>
            <a:ext cx="5803582" cy="447040"/>
          </a:xfrm>
          <a:prstGeom prst="rect">
            <a:avLst/>
          </a:prstGeom>
          <a:noFill/>
        </p:spPr>
        <p:txBody>
          <a:bodyPr wrap="square" rtlCol="0" anchor="ctr" anchorCtr="0">
            <a:noAutofit/>
          </a:bodyPr>
          <a:lstStyle/>
          <a:p>
            <a:pPr indent="0" algn="ctr">
              <a:lnSpc>
                <a:spcPts val="3000"/>
              </a:lnSpc>
              <a:spcBef>
                <a:spcPts val="600"/>
              </a:spcBef>
            </a:pPr>
            <a:r>
              <a:rPr lang="en-US" altLang="zh-CN" sz="2000" b="1" dirty="0">
                <a:solidFill>
                  <a:srgbClr val="002060"/>
                </a:solidFill>
                <a:latin typeface="Arial" panose="020B0604020202020204" pitchFamily="34" charset="0"/>
                <a:cs typeface="Arial" panose="020B0604020202020204" pitchFamily="34" charset="0"/>
                <a:sym typeface="+mn-ea"/>
              </a:rPr>
              <a:t>Professional Fields for APSEC Recruitment</a:t>
            </a:r>
          </a:p>
        </p:txBody>
      </p:sp>
      <p:sp>
        <p:nvSpPr>
          <p:cNvPr id="6" name="文本框 39">
            <a:extLst>
              <a:ext uri="{FF2B5EF4-FFF2-40B4-BE49-F238E27FC236}">
                <a16:creationId xmlns:a16="http://schemas.microsoft.com/office/drawing/2014/main" id="{5DE4B526-15A4-A98C-2BCE-7E4B3618F6E8}"/>
              </a:ext>
            </a:extLst>
          </p:cNvPr>
          <p:cNvSpPr txBox="1"/>
          <p:nvPr/>
        </p:nvSpPr>
        <p:spPr>
          <a:xfrm>
            <a:off x="191344" y="177329"/>
            <a:ext cx="8815631" cy="400110"/>
          </a:xfrm>
          <a:prstGeom prst="rect">
            <a:avLst/>
          </a:prstGeom>
          <a:noFill/>
        </p:spPr>
        <p:txBody>
          <a:bodyPr wrap="square" rtlCol="0">
            <a:spAutoFit/>
          </a:bodyPr>
          <a:lstStyle/>
          <a:p>
            <a:pPr algn="just">
              <a:buClr>
                <a:srgbClr val="002060"/>
              </a:buClr>
              <a:buSzPct val="100000"/>
            </a:pPr>
            <a:r>
              <a:rPr lang="en-US" altLang="zh-CN" sz="2000" b="1">
                <a:solidFill>
                  <a:srgbClr val="002060"/>
                </a:solidFill>
                <a:latin typeface="Arial" panose="020B0604020202020204" pitchFamily="34" charset="0"/>
                <a:ea typeface="Verdana" panose="020B0604030504040204" pitchFamily="34" charset="0"/>
                <a:cs typeface="Arial" panose="020B0604020202020204" pitchFamily="34" charset="0"/>
              </a:rPr>
              <a:t> International Team Construction of APSEC</a:t>
            </a:r>
            <a:endParaRPr lang="en-US" altLang="zh-CN" sz="2000" b="1" dirty="0">
              <a:solidFill>
                <a:srgbClr val="002060"/>
              </a:solidFill>
              <a:latin typeface="Arial" panose="020B0604020202020204" pitchFamily="34" charset="0"/>
              <a:ea typeface="Verdana" panose="020B060403050404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8220616" y="6381328"/>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ED24AB-161E-4E0B-B512-E5D3858BF887}" type="slidenum">
              <a:rPr lang="zh-CN" altLang="en-US" smtClean="0">
                <a:latin typeface="Arial" panose="020B0604020202020204" pitchFamily="34" charset="0"/>
                <a:cs typeface="Arial" panose="020B0604020202020204" pitchFamily="34" charset="0"/>
              </a:rPr>
              <a:t>23</a:t>
            </a:fld>
            <a:endParaRPr lang="zh-CN" altLang="en-US" dirty="0">
              <a:latin typeface="Arial" panose="020B0604020202020204" pitchFamily="34" charset="0"/>
              <a:cs typeface="Arial" panose="020B0604020202020204" pitchFamily="34" charset="0"/>
            </a:endParaRPr>
          </a:p>
        </p:txBody>
      </p:sp>
      <p:sp>
        <p:nvSpPr>
          <p:cNvPr id="7" name="文本框 39"/>
          <p:cNvSpPr txBox="1"/>
          <p:nvPr/>
        </p:nvSpPr>
        <p:spPr>
          <a:xfrm>
            <a:off x="191344" y="177329"/>
            <a:ext cx="8815631" cy="398780"/>
          </a:xfrm>
          <a:prstGeom prst="rect">
            <a:avLst/>
          </a:prstGeom>
          <a:noFill/>
        </p:spPr>
        <p:txBody>
          <a:bodyPr wrap="square" rtlCol="0">
            <a:spAutoFit/>
          </a:bodyPr>
          <a:lstStyle/>
          <a:p>
            <a:pPr algn="just">
              <a:buClr>
                <a:srgbClr val="002060"/>
              </a:buClr>
              <a:buSzPct val="100000"/>
            </a:pPr>
            <a:r>
              <a:rPr lang="en-US" altLang="zh-CN" sz="2000" b="1" dirty="0">
                <a:solidFill>
                  <a:srgbClr val="002060"/>
                </a:solidFill>
                <a:latin typeface="Arial" panose="020B0604020202020204" pitchFamily="34" charset="0"/>
                <a:ea typeface="Verdana" panose="020B0604030504040204" pitchFamily="34" charset="0"/>
                <a:cs typeface="Arial" panose="020B0604020202020204" pitchFamily="34" charset="0"/>
              </a:rPr>
              <a:t>The Follow-up Events of APSEC in APEC CHINA 2026</a:t>
            </a:r>
          </a:p>
        </p:txBody>
      </p:sp>
      <p:pic>
        <p:nvPicPr>
          <p:cNvPr id="5" name="图片 4"/>
          <p:cNvPicPr>
            <a:picLocks noChangeAspect="1"/>
          </p:cNvPicPr>
          <p:nvPr/>
        </p:nvPicPr>
        <p:blipFill>
          <a:blip r:embed="rId3"/>
          <a:stretch>
            <a:fillRect/>
          </a:stretch>
        </p:blipFill>
        <p:spPr>
          <a:xfrm>
            <a:off x="191344" y="1099778"/>
            <a:ext cx="3616771" cy="5099055"/>
          </a:xfrm>
          <a:prstGeom prst="rect">
            <a:avLst/>
          </a:prstGeom>
          <a:ln>
            <a:noFill/>
          </a:ln>
          <a:effectLst>
            <a:outerShdw blurRad="190500" algn="tl" rotWithShape="0">
              <a:srgbClr val="000000">
                <a:alpha val="70000"/>
              </a:srgbClr>
            </a:outerShdw>
          </a:effectLst>
        </p:spPr>
      </p:pic>
      <p:pic>
        <p:nvPicPr>
          <p:cNvPr id="10" name="图片 9"/>
          <p:cNvPicPr>
            <a:picLocks noChangeAspect="1"/>
          </p:cNvPicPr>
          <p:nvPr/>
        </p:nvPicPr>
        <p:blipFill>
          <a:blip r:embed="rId4"/>
          <a:stretch>
            <a:fillRect/>
          </a:stretch>
        </p:blipFill>
        <p:spPr>
          <a:xfrm>
            <a:off x="4013804" y="1089946"/>
            <a:ext cx="3737562" cy="5134767"/>
          </a:xfrm>
          <a:prstGeom prst="rect">
            <a:avLst/>
          </a:prstGeom>
          <a:ln>
            <a:noFill/>
          </a:ln>
          <a:effectLst>
            <a:outerShdw blurRad="190500" algn="tl" rotWithShape="0">
              <a:srgbClr val="000000">
                <a:alpha val="70000"/>
              </a:srgbClr>
            </a:outerShdw>
          </a:effectLst>
        </p:spPr>
      </p:pic>
      <p:pic>
        <p:nvPicPr>
          <p:cNvPr id="12" name="图片 11"/>
          <p:cNvPicPr>
            <a:picLocks noChangeAspect="1"/>
          </p:cNvPicPr>
          <p:nvPr/>
        </p:nvPicPr>
        <p:blipFill>
          <a:blip r:embed="rId5"/>
          <a:stretch>
            <a:fillRect/>
          </a:stretch>
        </p:blipFill>
        <p:spPr>
          <a:xfrm>
            <a:off x="7957056" y="1079021"/>
            <a:ext cx="3879729" cy="5134767"/>
          </a:xfrm>
          <a:prstGeom prst="rect">
            <a:avLst/>
          </a:prstGeom>
          <a:ln>
            <a:noFill/>
          </a:ln>
          <a:effectLst>
            <a:outerShdw blurRad="190500" algn="tl" rotWithShape="0">
              <a:srgbClr val="000000">
                <a:alpha val="70000"/>
              </a:srgbClr>
            </a:outerShdw>
          </a:effectLst>
        </p:spPr>
      </p:pic>
      <p:sp>
        <p:nvSpPr>
          <p:cNvPr id="15" name="矩形: 圆角 14"/>
          <p:cNvSpPr/>
          <p:nvPr/>
        </p:nvSpPr>
        <p:spPr>
          <a:xfrm>
            <a:off x="7992242" y="2060848"/>
            <a:ext cx="3792390" cy="5040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p:cNvSpPr/>
          <p:nvPr/>
        </p:nvSpPr>
        <p:spPr>
          <a:xfrm>
            <a:off x="7992242" y="3717032"/>
            <a:ext cx="3792390" cy="57606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8220616" y="6381328"/>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ED24AB-161E-4E0B-B512-E5D3858BF887}" type="slidenum">
              <a:rPr lang="zh-CN" altLang="en-US" smtClean="0">
                <a:latin typeface="Arial" panose="020B0604020202020204" pitchFamily="34" charset="0"/>
                <a:cs typeface="Arial" panose="020B0604020202020204" pitchFamily="34" charset="0"/>
              </a:rPr>
              <a:t>24</a:t>
            </a:fld>
            <a:endParaRPr lang="zh-CN" altLang="en-US" dirty="0">
              <a:latin typeface="Arial" panose="020B0604020202020204" pitchFamily="34" charset="0"/>
              <a:cs typeface="Arial" panose="020B0604020202020204" pitchFamily="34" charset="0"/>
            </a:endParaRPr>
          </a:p>
        </p:txBody>
      </p:sp>
      <p:graphicFrame>
        <p:nvGraphicFramePr>
          <p:cNvPr id="4" name="表格 3"/>
          <p:cNvGraphicFramePr>
            <a:graphicFrameLocks noGrp="1"/>
          </p:cNvGraphicFramePr>
          <p:nvPr/>
        </p:nvGraphicFramePr>
        <p:xfrm>
          <a:off x="568016" y="1052736"/>
          <a:ext cx="10982944" cy="4680520"/>
        </p:xfrm>
        <a:graphic>
          <a:graphicData uri="http://schemas.openxmlformats.org/drawingml/2006/table">
            <a:tbl>
              <a:tblPr firstRow="1" firstCol="1" bandRow="1">
                <a:tableStyleId>{5C22544A-7EE6-4342-B048-85BDC9FD1C3A}</a:tableStyleId>
              </a:tblPr>
              <a:tblGrid>
                <a:gridCol w="1693912">
                  <a:extLst>
                    <a:ext uri="{9D8B030D-6E8A-4147-A177-3AD203B41FA5}">
                      <a16:colId xmlns:a16="http://schemas.microsoft.com/office/drawing/2014/main" val="20000"/>
                    </a:ext>
                  </a:extLst>
                </a:gridCol>
                <a:gridCol w="4032448">
                  <a:extLst>
                    <a:ext uri="{9D8B030D-6E8A-4147-A177-3AD203B41FA5}">
                      <a16:colId xmlns:a16="http://schemas.microsoft.com/office/drawing/2014/main" val="20001"/>
                    </a:ext>
                  </a:extLst>
                </a:gridCol>
                <a:gridCol w="1529816">
                  <a:extLst>
                    <a:ext uri="{9D8B030D-6E8A-4147-A177-3AD203B41FA5}">
                      <a16:colId xmlns:a16="http://schemas.microsoft.com/office/drawing/2014/main" val="20002"/>
                    </a:ext>
                  </a:extLst>
                </a:gridCol>
                <a:gridCol w="3726768">
                  <a:extLst>
                    <a:ext uri="{9D8B030D-6E8A-4147-A177-3AD203B41FA5}">
                      <a16:colId xmlns:a16="http://schemas.microsoft.com/office/drawing/2014/main" val="20003"/>
                    </a:ext>
                  </a:extLst>
                </a:gridCol>
              </a:tblGrid>
              <a:tr h="734178">
                <a:tc>
                  <a:txBody>
                    <a:bodyPr/>
                    <a:lstStyle/>
                    <a:p>
                      <a:pPr algn="ctr"/>
                      <a:r>
                        <a:rPr lang="en-US" sz="2000" kern="100" dirty="0">
                          <a:effectLst/>
                          <a:latin typeface="Arial" panose="020B0604020202020204" pitchFamily="34" charset="0"/>
                          <a:cs typeface="Arial" panose="020B0604020202020204" pitchFamily="34" charset="0"/>
                        </a:rPr>
                        <a:t>Dates</a:t>
                      </a:r>
                      <a:endParaRPr lang="zh-CN" sz="2000" kern="100" dirty="0">
                        <a:effectLst/>
                        <a:latin typeface="Arial" panose="020B0604020202020204" pitchFamily="34" charset="0"/>
                        <a:ea typeface="等线" panose="02010600030101010101" charset="-122"/>
                        <a:cs typeface="Arial" panose="020B0604020202020204" pitchFamily="34" charset="0"/>
                      </a:endParaRPr>
                    </a:p>
                  </a:txBody>
                  <a:tcPr marL="64310" marR="64310" marT="0" marB="0" anchor="ctr">
                    <a:solidFill>
                      <a:schemeClr val="accent6">
                        <a:lumMod val="50000"/>
                      </a:schemeClr>
                    </a:solidFill>
                  </a:tcPr>
                </a:tc>
                <a:tc>
                  <a:txBody>
                    <a:bodyPr/>
                    <a:lstStyle/>
                    <a:p>
                      <a:pPr algn="ctr"/>
                      <a:r>
                        <a:rPr lang="en-US" sz="2000" kern="100" dirty="0">
                          <a:effectLst/>
                          <a:latin typeface="Arial" panose="020B0604020202020204" pitchFamily="34" charset="0"/>
                          <a:cs typeface="Arial" panose="020B0604020202020204" pitchFamily="34" charset="0"/>
                        </a:rPr>
                        <a:t>Title</a:t>
                      </a:r>
                      <a:endParaRPr lang="zh-CN" sz="2000" kern="100" dirty="0">
                        <a:effectLst/>
                        <a:latin typeface="Arial" panose="020B0604020202020204" pitchFamily="34" charset="0"/>
                        <a:ea typeface="等线" panose="02010600030101010101" charset="-122"/>
                        <a:cs typeface="Arial" panose="020B0604020202020204" pitchFamily="34" charset="0"/>
                      </a:endParaRPr>
                    </a:p>
                  </a:txBody>
                  <a:tcPr marL="64310" marR="64310" marT="0" marB="0" anchor="ctr">
                    <a:solidFill>
                      <a:schemeClr val="accent6">
                        <a:lumMod val="50000"/>
                      </a:schemeClr>
                    </a:solidFill>
                  </a:tcPr>
                </a:tc>
                <a:tc>
                  <a:txBody>
                    <a:bodyPr/>
                    <a:lstStyle/>
                    <a:p>
                      <a:pPr algn="ctr"/>
                      <a:r>
                        <a:rPr lang="en-US" sz="2000" kern="100">
                          <a:effectLst/>
                          <a:latin typeface="Arial" panose="020B0604020202020204" pitchFamily="34" charset="0"/>
                          <a:cs typeface="Arial" panose="020B0604020202020204" pitchFamily="34" charset="0"/>
                        </a:rPr>
                        <a:t>Location</a:t>
                      </a:r>
                      <a:endParaRPr lang="zh-CN" sz="2000" kern="100">
                        <a:effectLst/>
                        <a:latin typeface="Arial" panose="020B0604020202020204" pitchFamily="34" charset="0"/>
                        <a:ea typeface="等线" panose="02010600030101010101" charset="-122"/>
                        <a:cs typeface="Arial" panose="020B0604020202020204" pitchFamily="34" charset="0"/>
                      </a:endParaRPr>
                    </a:p>
                  </a:txBody>
                  <a:tcPr marL="64310" marR="64310" marT="0" marB="0" anchor="ctr">
                    <a:solidFill>
                      <a:schemeClr val="accent6">
                        <a:lumMod val="50000"/>
                      </a:schemeClr>
                    </a:solidFill>
                  </a:tcPr>
                </a:tc>
                <a:tc>
                  <a:txBody>
                    <a:bodyPr/>
                    <a:lstStyle/>
                    <a:p>
                      <a:pPr algn="ctr"/>
                      <a:r>
                        <a:rPr lang="en-US" sz="2000" kern="100" dirty="0">
                          <a:effectLst/>
                          <a:latin typeface="Arial" panose="020B0604020202020204" pitchFamily="34" charset="0"/>
                          <a:cs typeface="Arial" panose="020B0604020202020204" pitchFamily="34" charset="0"/>
                        </a:rPr>
                        <a:t>Participants</a:t>
                      </a:r>
                      <a:endParaRPr lang="zh-CN" sz="2000" kern="100" dirty="0">
                        <a:effectLst/>
                        <a:latin typeface="Arial" panose="020B0604020202020204" pitchFamily="34" charset="0"/>
                        <a:ea typeface="等线" panose="02010600030101010101" charset="-122"/>
                        <a:cs typeface="Arial" panose="020B0604020202020204" pitchFamily="34" charset="0"/>
                      </a:endParaRPr>
                    </a:p>
                  </a:txBody>
                  <a:tcPr marL="64310" marR="64310" marT="0" marB="0" anchor="ctr">
                    <a:solidFill>
                      <a:schemeClr val="accent6">
                        <a:lumMod val="50000"/>
                      </a:schemeClr>
                    </a:solidFill>
                  </a:tcPr>
                </a:tc>
                <a:extLst>
                  <a:ext uri="{0D108BD9-81ED-4DB2-BD59-A6C34878D82A}">
                    <a16:rowId xmlns:a16="http://schemas.microsoft.com/office/drawing/2014/main" val="10000"/>
                  </a:ext>
                </a:extLst>
              </a:tr>
              <a:tr h="2119835">
                <a:tc>
                  <a:txBody>
                    <a:bodyPr/>
                    <a:lstStyle/>
                    <a:p>
                      <a:pPr algn="ctr"/>
                      <a:r>
                        <a:rPr lang="en-US" sz="2000" kern="100" dirty="0">
                          <a:effectLst/>
                          <a:latin typeface="Arial" panose="020B0604020202020204" pitchFamily="34" charset="0"/>
                          <a:cs typeface="Arial" panose="020B0604020202020204" pitchFamily="34" charset="0"/>
                        </a:rPr>
                        <a:t>September </a:t>
                      </a:r>
                    </a:p>
                    <a:p>
                      <a:pPr algn="ctr"/>
                      <a:r>
                        <a:rPr lang="en-US" sz="2000" kern="100" dirty="0">
                          <a:effectLst/>
                          <a:latin typeface="Arial" panose="020B0604020202020204" pitchFamily="34" charset="0"/>
                          <a:cs typeface="Arial" panose="020B0604020202020204" pitchFamily="34" charset="0"/>
                        </a:rPr>
                        <a:t>2026</a:t>
                      </a:r>
                      <a:endParaRPr lang="zh-CN" sz="2000" kern="100" dirty="0">
                        <a:effectLst/>
                        <a:latin typeface="Arial" panose="020B0604020202020204" pitchFamily="34" charset="0"/>
                        <a:ea typeface="等线" panose="02010600030101010101" charset="-122"/>
                        <a:cs typeface="Arial" panose="020B0604020202020204" pitchFamily="34" charset="0"/>
                      </a:endParaRPr>
                    </a:p>
                  </a:txBody>
                  <a:tcPr marL="64310" marR="64310" marT="0" marB="0" anchor="ctr"/>
                </a:tc>
                <a:tc>
                  <a:txBody>
                    <a:bodyPr/>
                    <a:lstStyle/>
                    <a:p>
                      <a:pPr algn="ctr"/>
                      <a:r>
                        <a:rPr lang="en-US" sz="2000" kern="100" dirty="0">
                          <a:effectLst/>
                          <a:latin typeface="Arial" panose="020B0604020202020204" pitchFamily="34" charset="0"/>
                          <a:cs typeface="Arial" panose="020B0604020202020204" pitchFamily="34" charset="0"/>
                        </a:rPr>
                        <a:t>The 12</a:t>
                      </a:r>
                      <a:r>
                        <a:rPr lang="en-US" sz="2000" kern="100" baseline="30000" dirty="0">
                          <a:effectLst/>
                          <a:latin typeface="Arial" panose="020B0604020202020204" pitchFamily="34" charset="0"/>
                          <a:cs typeface="Arial" panose="020B0604020202020204" pitchFamily="34" charset="0"/>
                        </a:rPr>
                        <a:t>th</a:t>
                      </a:r>
                      <a:r>
                        <a:rPr lang="en-US" sz="2000" kern="100" dirty="0">
                          <a:effectLst/>
                          <a:latin typeface="Arial" panose="020B0604020202020204" pitchFamily="34" charset="0"/>
                          <a:cs typeface="Arial" panose="020B0604020202020204" pitchFamily="34" charset="0"/>
                        </a:rPr>
                        <a:t> Asia-Pacific Energy Sustainable Development Forum (APSEC)</a:t>
                      </a:r>
                      <a:endParaRPr lang="zh-CN" sz="2000" kern="100" dirty="0">
                        <a:effectLst/>
                        <a:latin typeface="Arial" panose="020B0604020202020204" pitchFamily="34" charset="0"/>
                        <a:ea typeface="等线" panose="02010600030101010101" charset="-122"/>
                        <a:cs typeface="Arial" panose="020B0604020202020204" pitchFamily="34" charset="0"/>
                      </a:endParaRPr>
                    </a:p>
                  </a:txBody>
                  <a:tcPr marL="64310" marR="64310" marT="0" marB="0" anchor="ctr"/>
                </a:tc>
                <a:tc>
                  <a:txBody>
                    <a:bodyPr/>
                    <a:lstStyle/>
                    <a:p>
                      <a:pPr algn="ctr"/>
                      <a:r>
                        <a:rPr lang="en-US" sz="2000" kern="100" dirty="0">
                          <a:effectLst/>
                          <a:latin typeface="Arial" panose="020B0604020202020204" pitchFamily="34" charset="0"/>
                          <a:cs typeface="Arial" panose="020B0604020202020204" pitchFamily="34" charset="0"/>
                        </a:rPr>
                        <a:t>Beijing,</a:t>
                      </a:r>
                    </a:p>
                    <a:p>
                      <a:pPr algn="ctr"/>
                      <a:r>
                        <a:rPr lang="en-US" sz="2000" kern="100" dirty="0">
                          <a:effectLst/>
                          <a:latin typeface="Arial" panose="020B0604020202020204" pitchFamily="34" charset="0"/>
                          <a:cs typeface="Arial" panose="020B0604020202020204" pitchFamily="34" charset="0"/>
                        </a:rPr>
                        <a:t>China</a:t>
                      </a:r>
                      <a:endParaRPr lang="zh-CN" sz="2000" kern="100" dirty="0">
                        <a:effectLst/>
                        <a:latin typeface="Arial" panose="020B0604020202020204" pitchFamily="34" charset="0"/>
                        <a:ea typeface="等线" panose="02010600030101010101" charset="-122"/>
                        <a:cs typeface="Arial" panose="020B0604020202020204" pitchFamily="34" charset="0"/>
                      </a:endParaRPr>
                    </a:p>
                  </a:txBody>
                  <a:tcPr marL="64310" marR="64310" marT="0" marB="0" anchor="ctr"/>
                </a:tc>
                <a:tc>
                  <a:txBody>
                    <a:bodyPr/>
                    <a:lstStyle/>
                    <a:p>
                      <a:pPr algn="ctr"/>
                      <a:r>
                        <a:rPr lang="en-US" sz="2000" kern="100" dirty="0">
                          <a:effectLst/>
                          <a:latin typeface="Arial" panose="020B0604020202020204" pitchFamily="34" charset="0"/>
                          <a:cs typeface="Arial" panose="020B0604020202020204" pitchFamily="34" charset="0"/>
                        </a:rPr>
                        <a:t>Nominated Policymakers &amp; Experts</a:t>
                      </a:r>
                      <a:r>
                        <a:rPr lang="en-US" sz="2000" kern="0" dirty="0">
                          <a:effectLst/>
                          <a:latin typeface="Arial" panose="020B0604020202020204" pitchFamily="34" charset="0"/>
                          <a:cs typeface="Arial" panose="020B0604020202020204" pitchFamily="34" charset="0"/>
                        </a:rPr>
                        <a:t>, </a:t>
                      </a:r>
                      <a:endParaRPr lang="zh-CN" sz="2000" kern="100" dirty="0">
                        <a:effectLst/>
                        <a:latin typeface="Arial" panose="020B0604020202020204" pitchFamily="34" charset="0"/>
                        <a:cs typeface="Arial" panose="020B0604020202020204" pitchFamily="34" charset="0"/>
                      </a:endParaRPr>
                    </a:p>
                    <a:p>
                      <a:pPr algn="ctr"/>
                      <a:r>
                        <a:rPr lang="en-US" sz="2000" kern="0" dirty="0">
                          <a:effectLst/>
                          <a:latin typeface="Arial" panose="020B0604020202020204" pitchFamily="34" charset="0"/>
                          <a:cs typeface="Arial" panose="020B0604020202020204" pitchFamily="34" charset="0"/>
                        </a:rPr>
                        <a:t>APEC Economy Representatives</a:t>
                      </a:r>
                      <a:endParaRPr lang="zh-CN" sz="2000" kern="100" dirty="0">
                        <a:effectLst/>
                        <a:latin typeface="Arial" panose="020B0604020202020204" pitchFamily="34" charset="0"/>
                        <a:ea typeface="等线" panose="02010600030101010101" charset="-122"/>
                        <a:cs typeface="Arial" panose="020B0604020202020204" pitchFamily="34" charset="0"/>
                      </a:endParaRPr>
                    </a:p>
                  </a:txBody>
                  <a:tcPr marL="64310" marR="64310" marT="0" marB="0" anchor="ctr"/>
                </a:tc>
                <a:extLst>
                  <a:ext uri="{0D108BD9-81ED-4DB2-BD59-A6C34878D82A}">
                    <a16:rowId xmlns:a16="http://schemas.microsoft.com/office/drawing/2014/main" val="10001"/>
                  </a:ext>
                </a:extLst>
              </a:tr>
              <a:tr h="1826507">
                <a:tc>
                  <a:txBody>
                    <a:bodyPr/>
                    <a:lstStyle/>
                    <a:p>
                      <a:pPr algn="ctr"/>
                      <a:r>
                        <a:rPr lang="en-US" sz="2000" kern="100" dirty="0">
                          <a:effectLst/>
                          <a:latin typeface="Arial" panose="020B0604020202020204" pitchFamily="34" charset="0"/>
                          <a:cs typeface="Arial" panose="020B0604020202020204" pitchFamily="34" charset="0"/>
                        </a:rPr>
                        <a:t>November </a:t>
                      </a:r>
                      <a:endParaRPr lang="zh-CN" sz="2000" kern="100" dirty="0">
                        <a:effectLst/>
                        <a:latin typeface="Arial" panose="020B0604020202020204" pitchFamily="34" charset="0"/>
                        <a:cs typeface="Arial" panose="020B0604020202020204" pitchFamily="34" charset="0"/>
                      </a:endParaRPr>
                    </a:p>
                    <a:p>
                      <a:pPr algn="ctr"/>
                      <a:r>
                        <a:rPr lang="en-US" sz="2000" kern="100" dirty="0">
                          <a:effectLst/>
                          <a:latin typeface="Arial" panose="020B0604020202020204" pitchFamily="34" charset="0"/>
                          <a:cs typeface="Arial" panose="020B0604020202020204" pitchFamily="34" charset="0"/>
                        </a:rPr>
                        <a:t>2026</a:t>
                      </a:r>
                      <a:endParaRPr lang="zh-CN" sz="2000" kern="100" dirty="0">
                        <a:effectLst/>
                        <a:latin typeface="Arial" panose="020B0604020202020204" pitchFamily="34" charset="0"/>
                        <a:ea typeface="等线" panose="02010600030101010101" charset="-122"/>
                        <a:cs typeface="Arial" panose="020B0604020202020204" pitchFamily="34" charset="0"/>
                      </a:endParaRPr>
                    </a:p>
                  </a:txBody>
                  <a:tcPr marL="64310" marR="64310" marT="0" marB="0" anchor="ctr"/>
                </a:tc>
                <a:tc>
                  <a:txBody>
                    <a:bodyPr/>
                    <a:lstStyle/>
                    <a:p>
                      <a:pPr algn="ctr"/>
                      <a:r>
                        <a:rPr lang="en-US" sz="2000" kern="0" dirty="0">
                          <a:effectLst/>
                          <a:latin typeface="Arial" panose="020B0604020202020204" pitchFamily="34" charset="0"/>
                          <a:cs typeface="Arial" panose="020B0604020202020204" pitchFamily="34" charset="0"/>
                        </a:rPr>
                        <a:t>AI-Powered Energy for Future Cities Forum </a:t>
                      </a:r>
                      <a:r>
                        <a:rPr lang="en-US" sz="2000" kern="100" dirty="0">
                          <a:effectLst/>
                          <a:latin typeface="Arial" panose="020B0604020202020204" pitchFamily="34" charset="0"/>
                          <a:cs typeface="Arial" panose="020B0604020202020204" pitchFamily="34" charset="0"/>
                        </a:rPr>
                        <a:t>(APSEC) </a:t>
                      </a:r>
                      <a:r>
                        <a:rPr lang="en-US" sz="2000" kern="100" dirty="0">
                          <a:solidFill>
                            <a:srgbClr val="0000FF"/>
                          </a:solidFill>
                          <a:effectLst/>
                          <a:latin typeface="Arial" panose="020B0604020202020204" pitchFamily="34" charset="0"/>
                          <a:cs typeface="Arial" panose="020B0604020202020204" pitchFamily="34" charset="0"/>
                        </a:rPr>
                        <a:t>（TBC）</a:t>
                      </a:r>
                      <a:endParaRPr lang="zh-CN" sz="2000" kern="100" dirty="0">
                        <a:solidFill>
                          <a:srgbClr val="0000FF"/>
                        </a:solidFill>
                        <a:effectLst/>
                        <a:latin typeface="Arial" panose="020B0604020202020204" pitchFamily="34" charset="0"/>
                        <a:ea typeface="等线" panose="02010600030101010101" charset="-122"/>
                        <a:cs typeface="Arial" panose="020B0604020202020204" pitchFamily="34" charset="0"/>
                      </a:endParaRPr>
                    </a:p>
                  </a:txBody>
                  <a:tcPr marL="64310" marR="64310" marT="0" marB="0" anchor="ctr"/>
                </a:tc>
                <a:tc>
                  <a:txBody>
                    <a:bodyPr/>
                    <a:lstStyle/>
                    <a:p>
                      <a:pPr algn="ctr"/>
                      <a:r>
                        <a:rPr lang="en-US" sz="2000" kern="100" dirty="0">
                          <a:effectLst/>
                          <a:latin typeface="Arial" panose="020B0604020202020204" pitchFamily="34" charset="0"/>
                          <a:cs typeface="Arial" panose="020B0604020202020204" pitchFamily="34" charset="0"/>
                        </a:rPr>
                        <a:t>Shenzhen,</a:t>
                      </a:r>
                    </a:p>
                    <a:p>
                      <a:pPr algn="ctr"/>
                      <a:r>
                        <a:rPr lang="en-US" sz="2000" kern="100" dirty="0">
                          <a:effectLst/>
                          <a:latin typeface="Arial" panose="020B0604020202020204" pitchFamily="34" charset="0"/>
                          <a:cs typeface="Arial" panose="020B0604020202020204" pitchFamily="34" charset="0"/>
                        </a:rPr>
                        <a:t>China</a:t>
                      </a:r>
                      <a:endParaRPr lang="zh-CN" sz="2000" kern="100" dirty="0">
                        <a:effectLst/>
                        <a:latin typeface="Arial" panose="020B0604020202020204" pitchFamily="34" charset="0"/>
                        <a:ea typeface="等线" panose="02010600030101010101" charset="-122"/>
                        <a:cs typeface="Arial" panose="020B0604020202020204" pitchFamily="34" charset="0"/>
                      </a:endParaRPr>
                    </a:p>
                  </a:txBody>
                  <a:tcPr marL="64310" marR="64310" marT="0" marB="0" anchor="ctr"/>
                </a:tc>
                <a:tc>
                  <a:txBody>
                    <a:bodyPr/>
                    <a:lstStyle/>
                    <a:p>
                      <a:pPr algn="ctr"/>
                      <a:r>
                        <a:rPr lang="en-US" sz="2000" kern="100" dirty="0">
                          <a:effectLst/>
                          <a:latin typeface="Arial" panose="020B0604020202020204" pitchFamily="34" charset="0"/>
                          <a:cs typeface="Arial" panose="020B0604020202020204" pitchFamily="34" charset="0"/>
                        </a:rPr>
                        <a:t>Nominated Policymakers &amp; Experts</a:t>
                      </a:r>
                      <a:r>
                        <a:rPr lang="en-US" sz="2000" kern="0" dirty="0">
                          <a:effectLst/>
                          <a:latin typeface="Arial" panose="020B0604020202020204" pitchFamily="34" charset="0"/>
                          <a:cs typeface="Arial" panose="020B0604020202020204" pitchFamily="34" charset="0"/>
                        </a:rPr>
                        <a:t>, </a:t>
                      </a:r>
                      <a:endParaRPr lang="zh-CN" sz="2000" kern="100" dirty="0">
                        <a:effectLst/>
                        <a:latin typeface="Arial" panose="020B0604020202020204" pitchFamily="34" charset="0"/>
                        <a:cs typeface="Arial" panose="020B0604020202020204" pitchFamily="34" charset="0"/>
                      </a:endParaRPr>
                    </a:p>
                    <a:p>
                      <a:pPr algn="ctr"/>
                      <a:r>
                        <a:rPr lang="en-US" sz="2000" kern="0" dirty="0">
                          <a:effectLst/>
                          <a:latin typeface="Arial" panose="020B0604020202020204" pitchFamily="34" charset="0"/>
                          <a:cs typeface="Arial" panose="020B0604020202020204" pitchFamily="34" charset="0"/>
                        </a:rPr>
                        <a:t>APEC Economy Representatives</a:t>
                      </a:r>
                      <a:endParaRPr lang="zh-CN" sz="2000" kern="100" dirty="0">
                        <a:effectLst/>
                        <a:latin typeface="Arial" panose="020B0604020202020204" pitchFamily="34" charset="0"/>
                        <a:ea typeface="等线" panose="02010600030101010101" charset="-122"/>
                        <a:cs typeface="Arial" panose="020B0604020202020204" pitchFamily="34" charset="0"/>
                      </a:endParaRPr>
                    </a:p>
                  </a:txBody>
                  <a:tcPr marL="64310" marR="64310" marT="0" marB="0" anchor="ctr"/>
                </a:tc>
                <a:extLst>
                  <a:ext uri="{0D108BD9-81ED-4DB2-BD59-A6C34878D82A}">
                    <a16:rowId xmlns:a16="http://schemas.microsoft.com/office/drawing/2014/main" val="10002"/>
                  </a:ext>
                </a:extLst>
              </a:tr>
            </a:tbl>
          </a:graphicData>
        </a:graphic>
      </p:graphicFrame>
      <p:sp>
        <p:nvSpPr>
          <p:cNvPr id="3" name="文本框 39">
            <a:extLst>
              <a:ext uri="{FF2B5EF4-FFF2-40B4-BE49-F238E27FC236}">
                <a16:creationId xmlns:a16="http://schemas.microsoft.com/office/drawing/2014/main" id="{08553839-2A2F-0CF4-19E3-26B438405EF8}"/>
              </a:ext>
            </a:extLst>
          </p:cNvPr>
          <p:cNvSpPr txBox="1"/>
          <p:nvPr/>
        </p:nvSpPr>
        <p:spPr>
          <a:xfrm>
            <a:off x="191344" y="177329"/>
            <a:ext cx="8815631" cy="398780"/>
          </a:xfrm>
          <a:prstGeom prst="rect">
            <a:avLst/>
          </a:prstGeom>
          <a:noFill/>
        </p:spPr>
        <p:txBody>
          <a:bodyPr wrap="square" rtlCol="0">
            <a:spAutoFit/>
          </a:bodyPr>
          <a:lstStyle/>
          <a:p>
            <a:pPr algn="just">
              <a:buClr>
                <a:srgbClr val="002060"/>
              </a:buClr>
              <a:buSzPct val="100000"/>
            </a:pPr>
            <a:r>
              <a:rPr lang="en-US" altLang="zh-CN" sz="2000" b="1" dirty="0">
                <a:solidFill>
                  <a:srgbClr val="002060"/>
                </a:solidFill>
                <a:latin typeface="Arial" panose="020B0604020202020204" pitchFamily="34" charset="0"/>
                <a:ea typeface="Verdana" panose="020B0604030504040204" pitchFamily="34" charset="0"/>
                <a:cs typeface="Arial" panose="020B0604020202020204" pitchFamily="34" charset="0"/>
              </a:rPr>
              <a:t>The Follow-up Events of APSEC in APEC CHINA 2026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92855D02-FC4E-3A74-B5E7-A9C0423079E2}"/>
              </a:ext>
            </a:extLst>
          </p:cNvPr>
          <p:cNvSpPr/>
          <p:nvPr/>
        </p:nvSpPr>
        <p:spPr>
          <a:xfrm>
            <a:off x="7248525" y="1658938"/>
            <a:ext cx="4119563" cy="4748212"/>
          </a:xfrm>
          <a:prstGeom prst="rect">
            <a:avLst/>
          </a:prstGeom>
          <a:solidFill>
            <a:schemeClr val="bg1">
              <a:lumMod val="9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075" name="灯片编号占位符 6">
            <a:extLst>
              <a:ext uri="{FF2B5EF4-FFF2-40B4-BE49-F238E27FC236}">
                <a16:creationId xmlns:a16="http://schemas.microsoft.com/office/drawing/2014/main" id="{F8071198-A1D1-2EA9-307E-739367A54DC4}"/>
              </a:ext>
            </a:extLst>
          </p:cNvPr>
          <p:cNvSpPr>
            <a:spLocks noGrp="1" noChangeArrowheads="1"/>
          </p:cNvSpPr>
          <p:nvPr>
            <p:ph type="sldNum" sz="quarter" idx="10"/>
          </p:nvPr>
        </p:nvSpPr>
        <p:spPr bwMode="auto">
          <a:xfrm>
            <a:off x="8194675" y="64071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algn="r" rtl="0" eaLnBrk="1" fontAlgn="base" hangingPunct="1">
              <a:spcBef>
                <a:spcPct val="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fld id="{2401E882-8321-4D3D-85EE-4BBBE2E006D9}" type="slidenum">
              <a:rPr lang="zh-CN" altLang="en-US" smtClean="0"/>
              <a:pPr>
                <a:defRPr/>
              </a:pPr>
              <a:t>25</a:t>
            </a:fld>
            <a:endParaRPr lang="zh-CN" altLang="en-US"/>
          </a:p>
        </p:txBody>
      </p:sp>
      <p:sp>
        <p:nvSpPr>
          <p:cNvPr id="17" name="Rectangle 4">
            <a:extLst>
              <a:ext uri="{FF2B5EF4-FFF2-40B4-BE49-F238E27FC236}">
                <a16:creationId xmlns:a16="http://schemas.microsoft.com/office/drawing/2014/main" id="{517001E0-D69F-3AD2-85E0-9D6CD031DE91}"/>
              </a:ext>
            </a:extLst>
          </p:cNvPr>
          <p:cNvSpPr/>
          <p:nvPr/>
        </p:nvSpPr>
        <p:spPr>
          <a:xfrm>
            <a:off x="7391400" y="1773238"/>
            <a:ext cx="1401763" cy="101282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ts val="2000"/>
              </a:lnSpc>
              <a:spcBef>
                <a:spcPts val="0"/>
              </a:spcBef>
              <a:spcAft>
                <a:spcPts val="0"/>
              </a:spcAft>
              <a:defRPr/>
            </a:pPr>
            <a:r>
              <a:rPr lang="en-US" altLang="zh-CN" sz="1400" b="1" noProof="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Promotion and Implementation of Innovative Technologies</a:t>
            </a:r>
            <a:endParaRPr lang="zh-CN" altLang="en-US" sz="1400" b="1" noProof="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Rectangle 4">
            <a:extLst>
              <a:ext uri="{FF2B5EF4-FFF2-40B4-BE49-F238E27FC236}">
                <a16:creationId xmlns:a16="http://schemas.microsoft.com/office/drawing/2014/main" id="{8F0AAEBE-6248-B7C8-6327-206D2028EC29}"/>
              </a:ext>
            </a:extLst>
          </p:cNvPr>
          <p:cNvSpPr/>
          <p:nvPr/>
        </p:nvSpPr>
        <p:spPr>
          <a:xfrm>
            <a:off x="7391400" y="3557588"/>
            <a:ext cx="1392238" cy="109061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400" b="1" noProof="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Enhancing the Quality and Efficiency of Energy Systems</a:t>
            </a:r>
            <a:endParaRPr lang="zh-CN" altLang="en-US" sz="1400" b="1" noProof="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7" name="Rectangle 4">
            <a:extLst>
              <a:ext uri="{FF2B5EF4-FFF2-40B4-BE49-F238E27FC236}">
                <a16:creationId xmlns:a16="http://schemas.microsoft.com/office/drawing/2014/main" id="{F47252F1-43CD-FBFF-02BB-FD4880C765AC}"/>
              </a:ext>
            </a:extLst>
          </p:cNvPr>
          <p:cNvSpPr/>
          <p:nvPr/>
        </p:nvSpPr>
        <p:spPr>
          <a:xfrm>
            <a:off x="7391400" y="5133975"/>
            <a:ext cx="1393825" cy="112077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400" b="1" noProof="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Facilitating the Acceleration of Carbon Neutrality Processes</a:t>
            </a:r>
            <a:endParaRPr lang="zh-CN" altLang="en-US" sz="1400" b="1" noProof="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0" name="TextBox 34">
            <a:extLst>
              <a:ext uri="{FF2B5EF4-FFF2-40B4-BE49-F238E27FC236}">
                <a16:creationId xmlns:a16="http://schemas.microsoft.com/office/drawing/2014/main" id="{2B6FEE3E-60EE-35DA-79E2-3DA7BB268288}"/>
              </a:ext>
            </a:extLst>
          </p:cNvPr>
          <p:cNvSpPr txBox="1"/>
          <p:nvPr/>
        </p:nvSpPr>
        <p:spPr>
          <a:xfrm>
            <a:off x="90488" y="849313"/>
            <a:ext cx="11898312" cy="525462"/>
          </a:xfrm>
          <a:prstGeom prst="rect">
            <a:avLst/>
          </a:prstGeom>
          <a:solidFill>
            <a:srgbClr val="0070C0"/>
          </a:solidFill>
          <a:ln>
            <a:noFill/>
          </a:ln>
        </p:spPr>
        <p:style>
          <a:lnRef idx="1">
            <a:schemeClr val="accent5"/>
          </a:lnRef>
          <a:fillRef idx="2">
            <a:schemeClr val="accent5"/>
          </a:fillRef>
          <a:effectRef idx="1">
            <a:schemeClr val="accent5"/>
          </a:effectRef>
          <a:fontRef idx="minor">
            <a:schemeClr val="dk1"/>
          </a:fontRef>
        </p:style>
        <p:txBody>
          <a:bodyPr anchor="ctr"/>
          <a:lstStyle/>
          <a:p>
            <a:pPr algn="ctr" fontAlgn="auto">
              <a:defRPr/>
            </a:pPr>
            <a:r>
              <a:rPr lang="en-US" altLang="zh-CN" sz="2000" b="1" noProof="1">
                <a:solidFill>
                  <a:srgbClr val="FFFF00"/>
                </a:solidFill>
                <a:latin typeface="Arial" panose="020B0604020202020204" pitchFamily="34" charset="0"/>
                <a:ea typeface="Microsoft YaHei UI" panose="020B0503020204020204" pitchFamily="34" charset="-122"/>
                <a:cs typeface="Arial" panose="020B0604020202020204" pitchFamily="34" charset="0"/>
              </a:rPr>
              <a:t>Research Logic </a:t>
            </a:r>
            <a:r>
              <a:rPr lang="en-US" altLang="zh-CN" sz="2000" b="1" noProof="1">
                <a:solidFill>
                  <a:schemeClr val="bg1"/>
                </a:solidFill>
                <a:latin typeface="Arial" panose="020B0604020202020204" pitchFamily="34" charset="0"/>
                <a:ea typeface="Microsoft YaHei UI" panose="020B0503020204020204" pitchFamily="34" charset="-122"/>
                <a:cs typeface="Arial" panose="020B0604020202020204" pitchFamily="34" charset="0"/>
              </a:rPr>
              <a:t>of APEC Urban Energy Report (2026-2030)</a:t>
            </a:r>
          </a:p>
        </p:txBody>
      </p:sp>
      <p:sp>
        <p:nvSpPr>
          <p:cNvPr id="41" name="加号 40">
            <a:extLst>
              <a:ext uri="{FF2B5EF4-FFF2-40B4-BE49-F238E27FC236}">
                <a16:creationId xmlns:a16="http://schemas.microsoft.com/office/drawing/2014/main" id="{492A730C-84AC-BD31-7857-0901E11BD227}"/>
              </a:ext>
            </a:extLst>
          </p:cNvPr>
          <p:cNvSpPr/>
          <p:nvPr/>
        </p:nvSpPr>
        <p:spPr>
          <a:xfrm>
            <a:off x="8855075" y="2822575"/>
            <a:ext cx="660400" cy="588963"/>
          </a:xfrm>
          <a:prstGeom prst="mathPlus">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b="1" noProof="1">
              <a:latin typeface="Times New Roman" panose="02020603050405020304" pitchFamily="18" charset="0"/>
              <a:cs typeface="Times New Roman" panose="02020603050405020304" pitchFamily="18" charset="0"/>
            </a:endParaRPr>
          </a:p>
        </p:txBody>
      </p:sp>
      <p:sp>
        <p:nvSpPr>
          <p:cNvPr id="42" name="下箭头 3">
            <a:extLst>
              <a:ext uri="{FF2B5EF4-FFF2-40B4-BE49-F238E27FC236}">
                <a16:creationId xmlns:a16="http://schemas.microsoft.com/office/drawing/2014/main" id="{B1E5343D-E0D9-FC1F-DDB7-AA1AC315CBA7}"/>
              </a:ext>
            </a:extLst>
          </p:cNvPr>
          <p:cNvSpPr/>
          <p:nvPr/>
        </p:nvSpPr>
        <p:spPr>
          <a:xfrm>
            <a:off x="8747125" y="4741863"/>
            <a:ext cx="876300" cy="276225"/>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b="1" noProof="1">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A0B2EE44-006A-3BDA-67A4-95F375E989E9}"/>
              </a:ext>
            </a:extLst>
          </p:cNvPr>
          <p:cNvSpPr txBox="1"/>
          <p:nvPr/>
        </p:nvSpPr>
        <p:spPr>
          <a:xfrm>
            <a:off x="161925" y="1966913"/>
            <a:ext cx="6578600" cy="2262187"/>
          </a:xfrm>
          <a:prstGeom prst="rect">
            <a:avLst/>
          </a:prstGeom>
          <a:solidFill>
            <a:schemeClr val="accent6">
              <a:lumMod val="20000"/>
              <a:lumOff val="80000"/>
            </a:schemeClr>
          </a:solidFill>
        </p:spPr>
        <p:txBody>
          <a:bodyPr>
            <a:spAutoFit/>
          </a:bodyPr>
          <a:lstStyle/>
          <a:p>
            <a:pPr marL="342900" indent="-342900" algn="just">
              <a:spcBef>
                <a:spcPts val="300"/>
              </a:spcBef>
              <a:buFont typeface="+mj-lt"/>
              <a:buAutoNum type="arabicPeriod"/>
              <a:defRPr/>
            </a:pPr>
            <a:r>
              <a:rPr lang="en-US" altLang="zh-CN" sz="14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APEC Cooperation Initiative for Jointly Establishing an Asia-Pacific Urbanization Partnership   (2014)</a:t>
            </a:r>
          </a:p>
          <a:p>
            <a:pPr marL="342900" indent="-342900" algn="just">
              <a:spcBef>
                <a:spcPts val="300"/>
              </a:spcBef>
              <a:buFont typeface="+mj-lt"/>
              <a:buAutoNum type="arabicPeriod"/>
              <a:defRPr/>
            </a:pPr>
            <a:r>
              <a:rPr lang="en-US" altLang="zh-CN" sz="14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Initiative to Enhance Energy Access in APEC (2020)</a:t>
            </a:r>
          </a:p>
          <a:p>
            <a:pPr marL="342900" indent="-342900" algn="just">
              <a:spcBef>
                <a:spcPts val="300"/>
              </a:spcBef>
              <a:buFont typeface="+mj-lt"/>
              <a:buAutoNum type="arabicPeriod"/>
              <a:defRPr/>
            </a:pPr>
            <a:r>
              <a:rPr lang="en-US" altLang="zh-CN" sz="14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APEC Energy Resiliency Principle (2020)</a:t>
            </a:r>
          </a:p>
          <a:p>
            <a:pPr marL="342900" indent="-342900" algn="just">
              <a:spcBef>
                <a:spcPts val="300"/>
              </a:spcBef>
              <a:buFont typeface="+mj-lt"/>
              <a:buAutoNum type="arabicPeriod"/>
              <a:defRPr/>
            </a:pPr>
            <a:r>
              <a:rPr lang="en-US" altLang="zh-CN" sz="14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APEC Energy Security Initiative (2022)</a:t>
            </a:r>
          </a:p>
          <a:p>
            <a:pPr marL="342900" indent="-342900" algn="just">
              <a:spcBef>
                <a:spcPts val="300"/>
              </a:spcBef>
              <a:buFont typeface="+mj-lt"/>
              <a:buAutoNum type="arabicPeriod"/>
              <a:defRPr/>
            </a:pPr>
            <a:r>
              <a:rPr lang="en-US" altLang="zh-CN" sz="14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Just Energy Transition Initiative (2024)</a:t>
            </a:r>
          </a:p>
          <a:p>
            <a:pPr marL="342900" indent="-342900" algn="just">
              <a:spcBef>
                <a:spcPts val="300"/>
              </a:spcBef>
              <a:buFont typeface="+mj-lt"/>
              <a:buAutoNum type="arabicPeriod"/>
              <a:defRPr/>
            </a:pPr>
            <a:r>
              <a:rPr lang="en-US" altLang="zh-CN" sz="14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APEC Policy Guidance to Develop and Implement Clean and Low-carbon Hydrogen Policy Frameworks in The Asia-pacific (2024)</a:t>
            </a:r>
          </a:p>
          <a:p>
            <a:pPr marL="342900" indent="-342900" algn="just">
              <a:spcBef>
                <a:spcPts val="300"/>
              </a:spcBef>
              <a:buFont typeface="+mj-lt"/>
              <a:buAutoNum type="arabicPeriod"/>
              <a:defRPr/>
            </a:pPr>
            <a:r>
              <a:rPr lang="en-US" altLang="zh-CN" sz="14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APEC Artificial Intelligence (AI) Initiative  (2026-2030) (2025)</a:t>
            </a:r>
            <a:endParaRPr lang="zh-CN" altLang="en-US" sz="14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TextBox 34">
            <a:extLst>
              <a:ext uri="{FF2B5EF4-FFF2-40B4-BE49-F238E27FC236}">
                <a16:creationId xmlns:a16="http://schemas.microsoft.com/office/drawing/2014/main" id="{C0E607C9-A786-1922-E0C1-BB62C0ED7474}"/>
              </a:ext>
            </a:extLst>
          </p:cNvPr>
          <p:cNvSpPr txBox="1"/>
          <p:nvPr/>
        </p:nvSpPr>
        <p:spPr>
          <a:xfrm>
            <a:off x="174625" y="1539875"/>
            <a:ext cx="6565900" cy="409575"/>
          </a:xfrm>
          <a:prstGeom prst="rect">
            <a:avLst/>
          </a:prstGeom>
          <a:solidFill>
            <a:schemeClr val="accent5">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altLang="zh-CN" sz="16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Respond to Related Initiatives and Guidelines of APEC</a:t>
            </a:r>
            <a:endParaRPr lang="zh-CN" altLang="en-US" sz="16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文本框 21">
            <a:extLst>
              <a:ext uri="{FF2B5EF4-FFF2-40B4-BE49-F238E27FC236}">
                <a16:creationId xmlns:a16="http://schemas.microsoft.com/office/drawing/2014/main" id="{610CE903-7B4D-1300-7CA8-6FFB04491CF1}"/>
              </a:ext>
            </a:extLst>
          </p:cNvPr>
          <p:cNvSpPr txBox="1"/>
          <p:nvPr/>
        </p:nvSpPr>
        <p:spPr>
          <a:xfrm>
            <a:off x="163513" y="4837113"/>
            <a:ext cx="3989387" cy="1616075"/>
          </a:xfrm>
          <a:prstGeom prst="rect">
            <a:avLst/>
          </a:prstGeom>
          <a:solidFill>
            <a:schemeClr val="accent6">
              <a:lumMod val="20000"/>
              <a:lumOff val="80000"/>
            </a:schemeClr>
          </a:solidFill>
        </p:spPr>
        <p:txBody>
          <a:bodyPr>
            <a:spAutoFit/>
          </a:bodyPr>
          <a:lstStyle/>
          <a:p>
            <a:pPr marL="342900" indent="-342900">
              <a:spcAft>
                <a:spcPts val="600"/>
              </a:spcAft>
              <a:buFont typeface="+mj-lt"/>
              <a:buAutoNum type="arabicPeriod"/>
              <a:defRPr/>
            </a:pPr>
            <a:r>
              <a:rPr lang="en-US" altLang="zh-CN" sz="14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Strengthen Energy Security</a:t>
            </a:r>
          </a:p>
          <a:p>
            <a:pPr marL="342900" indent="-342900">
              <a:spcAft>
                <a:spcPts val="600"/>
              </a:spcAft>
              <a:buFont typeface="+mj-lt"/>
              <a:buAutoNum type="arabicPeriod"/>
              <a:defRPr/>
            </a:pPr>
            <a:r>
              <a:rPr lang="en-US" altLang="zh-CN" sz="14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Enhance Energy Resilience and Promote Energy Access </a:t>
            </a:r>
          </a:p>
          <a:p>
            <a:pPr marL="342900" indent="-342900">
              <a:spcAft>
                <a:spcPts val="600"/>
              </a:spcAft>
              <a:buFont typeface="+mj-lt"/>
              <a:buAutoNum type="arabicPeriod"/>
              <a:defRPr/>
            </a:pPr>
            <a:r>
              <a:rPr lang="en-US" altLang="zh-CN" sz="14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Facilitate Energy Trade and Investment</a:t>
            </a:r>
          </a:p>
          <a:p>
            <a:pPr marL="342900" indent="-342900">
              <a:spcAft>
                <a:spcPts val="600"/>
              </a:spcAft>
              <a:buFont typeface="+mj-lt"/>
              <a:buAutoNum type="arabicPeriod"/>
              <a:defRPr/>
            </a:pPr>
            <a:r>
              <a:rPr lang="en-US" altLang="zh-CN" sz="14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Accelerate Clean, Sustainable, Just, Affordable, and Inclusive Energy Transitions</a:t>
            </a:r>
            <a:endParaRPr lang="zh-CN" altLang="en-US" sz="14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TextBox 34">
            <a:extLst>
              <a:ext uri="{FF2B5EF4-FFF2-40B4-BE49-F238E27FC236}">
                <a16:creationId xmlns:a16="http://schemas.microsoft.com/office/drawing/2014/main" id="{4EF8056D-341E-440B-44B7-A47FABB6BE8F}"/>
              </a:ext>
            </a:extLst>
          </p:cNvPr>
          <p:cNvSpPr txBox="1"/>
          <p:nvPr/>
        </p:nvSpPr>
        <p:spPr>
          <a:xfrm>
            <a:off x="163513" y="4192588"/>
            <a:ext cx="3989387" cy="601662"/>
          </a:xfrm>
          <a:prstGeom prst="rect">
            <a:avLst/>
          </a:prstGeom>
          <a:solidFill>
            <a:schemeClr val="accent5">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anchor="ctr"/>
          <a:lstStyle/>
          <a:p>
            <a:pPr algn="ctr">
              <a:lnSpc>
                <a:spcPts val="2400"/>
              </a:lnSpc>
              <a:defRPr/>
            </a:pPr>
            <a:r>
              <a:rPr lang="en-US" altLang="zh-CN" sz="16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Respond to EWG Strategic Plan for </a:t>
            </a:r>
          </a:p>
          <a:p>
            <a:pPr algn="ctr">
              <a:lnSpc>
                <a:spcPts val="2400"/>
              </a:lnSpc>
              <a:defRPr/>
            </a:pPr>
            <a:r>
              <a:rPr lang="en-US" altLang="zh-CN" sz="16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2025-2030</a:t>
            </a:r>
            <a:endParaRPr lang="zh-CN" altLang="en-US" sz="16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5" name="TextBox 34">
            <a:extLst>
              <a:ext uri="{FF2B5EF4-FFF2-40B4-BE49-F238E27FC236}">
                <a16:creationId xmlns:a16="http://schemas.microsoft.com/office/drawing/2014/main" id="{4FA1CA5E-59E7-CB74-2A88-1AFF9B81C00B}"/>
              </a:ext>
            </a:extLst>
          </p:cNvPr>
          <p:cNvSpPr txBox="1"/>
          <p:nvPr/>
        </p:nvSpPr>
        <p:spPr>
          <a:xfrm>
            <a:off x="4211638" y="4192588"/>
            <a:ext cx="2528887" cy="601662"/>
          </a:xfrm>
          <a:prstGeom prst="rect">
            <a:avLst/>
          </a:prstGeom>
          <a:solidFill>
            <a:schemeClr val="accent5">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anchor="ctr"/>
          <a:lstStyle/>
          <a:p>
            <a:pPr algn="ctr">
              <a:lnSpc>
                <a:spcPts val="2400"/>
              </a:lnSpc>
              <a:defRPr/>
            </a:pPr>
            <a:r>
              <a:rPr lang="en-US" altLang="zh-CN" sz="16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Respond to Priorities for APEC 2026 Energy Sector </a:t>
            </a:r>
            <a:endParaRPr lang="zh-CN" altLang="en-US" sz="16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6" name="TextBox 34">
            <a:extLst>
              <a:ext uri="{FF2B5EF4-FFF2-40B4-BE49-F238E27FC236}">
                <a16:creationId xmlns:a16="http://schemas.microsoft.com/office/drawing/2014/main" id="{220BDB1E-9FB8-E017-43F5-969BCEE538B8}"/>
              </a:ext>
            </a:extLst>
          </p:cNvPr>
          <p:cNvSpPr txBox="1"/>
          <p:nvPr/>
        </p:nvSpPr>
        <p:spPr>
          <a:xfrm>
            <a:off x="4230688" y="4837113"/>
            <a:ext cx="2527300" cy="1616075"/>
          </a:xfrm>
          <a:prstGeom prst="rect">
            <a:avLst/>
          </a:prstGeom>
          <a:solidFill>
            <a:schemeClr val="accent6">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anchor="ctr"/>
          <a:lstStyle/>
          <a:p>
            <a:pPr marL="342900" indent="-342900">
              <a:lnSpc>
                <a:spcPts val="2400"/>
              </a:lnSpc>
              <a:spcBef>
                <a:spcPts val="1200"/>
              </a:spcBef>
              <a:buFont typeface="+mj-lt"/>
              <a:buAutoNum type="arabicPeriod"/>
              <a:defRPr/>
            </a:pPr>
            <a:r>
              <a:rPr lang="en-US" altLang="zh-CN" sz="16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Energy for All</a:t>
            </a:r>
          </a:p>
          <a:p>
            <a:pPr marL="342900" indent="-342900">
              <a:lnSpc>
                <a:spcPts val="2400"/>
              </a:lnSpc>
              <a:spcBef>
                <a:spcPts val="1200"/>
              </a:spcBef>
              <a:buFont typeface="+mj-lt"/>
              <a:buAutoNum type="arabicPeriod"/>
              <a:defRPr/>
            </a:pPr>
            <a:r>
              <a:rPr lang="en-US" altLang="zh-CN" sz="16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AI+Energy</a:t>
            </a:r>
            <a:endParaRPr lang="en-US" altLang="zh-CN" sz="16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nSpc>
                <a:spcPts val="2400"/>
              </a:lnSpc>
              <a:spcBef>
                <a:spcPts val="1200"/>
              </a:spcBef>
              <a:buFont typeface="+mj-lt"/>
              <a:buAutoNum type="arabicPeriod"/>
              <a:defRPr/>
            </a:pPr>
            <a:r>
              <a:rPr lang="en-US" altLang="zh-CN" sz="16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Synergistic Cooperation</a:t>
            </a:r>
          </a:p>
        </p:txBody>
      </p:sp>
      <p:sp>
        <p:nvSpPr>
          <p:cNvPr id="3" name="矩形 2">
            <a:extLst>
              <a:ext uri="{FF2B5EF4-FFF2-40B4-BE49-F238E27FC236}">
                <a16:creationId xmlns:a16="http://schemas.microsoft.com/office/drawing/2014/main" id="{6B504B58-C612-765D-3DE5-30D2D17F00FC}"/>
              </a:ext>
            </a:extLst>
          </p:cNvPr>
          <p:cNvSpPr/>
          <p:nvPr/>
        </p:nvSpPr>
        <p:spPr>
          <a:xfrm>
            <a:off x="119063" y="1433513"/>
            <a:ext cx="6697662" cy="5019675"/>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 name="箭头: 右 3">
            <a:extLst>
              <a:ext uri="{FF2B5EF4-FFF2-40B4-BE49-F238E27FC236}">
                <a16:creationId xmlns:a16="http://schemas.microsoft.com/office/drawing/2014/main" id="{3D345AC0-58E0-8AF0-6BC5-CE60DC3228FF}"/>
              </a:ext>
            </a:extLst>
          </p:cNvPr>
          <p:cNvSpPr/>
          <p:nvPr/>
        </p:nvSpPr>
        <p:spPr>
          <a:xfrm>
            <a:off x="6867525" y="2974975"/>
            <a:ext cx="330200" cy="21859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8" name="文本框 27">
            <a:extLst>
              <a:ext uri="{FF2B5EF4-FFF2-40B4-BE49-F238E27FC236}">
                <a16:creationId xmlns:a16="http://schemas.microsoft.com/office/drawing/2014/main" id="{DF80EBE7-4425-926F-983D-24CAF8C74B05}"/>
              </a:ext>
            </a:extLst>
          </p:cNvPr>
          <p:cNvSpPr txBox="1"/>
          <p:nvPr/>
        </p:nvSpPr>
        <p:spPr>
          <a:xfrm>
            <a:off x="8978900" y="1979613"/>
            <a:ext cx="2228850" cy="600075"/>
          </a:xfrm>
          <a:prstGeom prst="rect">
            <a:avLst/>
          </a:prstGeom>
          <a:solidFill>
            <a:schemeClr val="accent6">
              <a:lumMod val="20000"/>
              <a:lumOff val="80000"/>
            </a:schemeClr>
          </a:solidFill>
        </p:spPr>
        <p:txBody>
          <a:bodyPr>
            <a:spAutoFit/>
          </a:bodyPr>
          <a:lstStyle/>
          <a:p>
            <a:pPr marL="285750" indent="-285750">
              <a:spcBef>
                <a:spcPts val="600"/>
              </a:spcBef>
              <a:buFont typeface="Wingdings" panose="05000000000000000000" pitchFamily="2" charset="2"/>
              <a:buChar char="l"/>
              <a:defRPr/>
            </a:pPr>
            <a:r>
              <a:rPr lang="en-US" altLang="zh-CN" sz="1400" b="1" noProof="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AI+Energy</a:t>
            </a:r>
          </a:p>
          <a:p>
            <a:pPr marL="285750" indent="-285750">
              <a:spcBef>
                <a:spcPts val="600"/>
              </a:spcBef>
              <a:buFont typeface="Wingdings" panose="05000000000000000000" pitchFamily="2" charset="2"/>
              <a:buChar char="l"/>
              <a:defRPr/>
            </a:pPr>
            <a:r>
              <a:rPr lang="en-US" altLang="zh-CN" sz="1400" b="1" noProof="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Hydrogen Energy  </a:t>
            </a:r>
            <a:endParaRPr lang="zh-CN" altLang="en-US" sz="1400" b="1" dirty="0">
              <a:solidFill>
                <a:srgbClr val="0070C0"/>
              </a:solidFill>
            </a:endParaRPr>
          </a:p>
        </p:txBody>
      </p:sp>
      <p:sp>
        <p:nvSpPr>
          <p:cNvPr id="36" name="矩形 35">
            <a:extLst>
              <a:ext uri="{FF2B5EF4-FFF2-40B4-BE49-F238E27FC236}">
                <a16:creationId xmlns:a16="http://schemas.microsoft.com/office/drawing/2014/main" id="{97932B8F-0947-4DEE-129B-06182EDE5A02}"/>
              </a:ext>
            </a:extLst>
          </p:cNvPr>
          <p:cNvSpPr/>
          <p:nvPr/>
        </p:nvSpPr>
        <p:spPr>
          <a:xfrm>
            <a:off x="7310438" y="1724025"/>
            <a:ext cx="3959225" cy="1144588"/>
          </a:xfrm>
          <a:prstGeom prst="rect">
            <a:avLst/>
          </a:prstGeom>
          <a:no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箭头: 右 8">
            <a:extLst>
              <a:ext uri="{FF2B5EF4-FFF2-40B4-BE49-F238E27FC236}">
                <a16:creationId xmlns:a16="http://schemas.microsoft.com/office/drawing/2014/main" id="{9F799ABC-4CA3-B14D-8EB5-4D548F4C0558}"/>
              </a:ext>
            </a:extLst>
          </p:cNvPr>
          <p:cNvSpPr/>
          <p:nvPr/>
        </p:nvSpPr>
        <p:spPr>
          <a:xfrm>
            <a:off x="8788400" y="2046288"/>
            <a:ext cx="134938" cy="503237"/>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7" name="文本框 36">
            <a:extLst>
              <a:ext uri="{FF2B5EF4-FFF2-40B4-BE49-F238E27FC236}">
                <a16:creationId xmlns:a16="http://schemas.microsoft.com/office/drawing/2014/main" id="{0FE5E549-4846-CC98-6D94-BC4BEEEF48E9}"/>
              </a:ext>
            </a:extLst>
          </p:cNvPr>
          <p:cNvSpPr txBox="1"/>
          <p:nvPr/>
        </p:nvSpPr>
        <p:spPr>
          <a:xfrm>
            <a:off x="8980488" y="3521075"/>
            <a:ext cx="2227262" cy="1092200"/>
          </a:xfrm>
          <a:prstGeom prst="rect">
            <a:avLst/>
          </a:prstGeom>
          <a:solidFill>
            <a:schemeClr val="accent6">
              <a:lumMod val="20000"/>
              <a:lumOff val="80000"/>
            </a:schemeClr>
          </a:solidFill>
        </p:spPr>
        <p:txBody>
          <a:bodyPr>
            <a:spAutoFit/>
          </a:bodyPr>
          <a:lstStyle/>
          <a:p>
            <a:pPr marL="285750" indent="-285750">
              <a:spcBef>
                <a:spcPts val="600"/>
              </a:spcBef>
              <a:buFont typeface="Wingdings" panose="05000000000000000000" pitchFamily="2" charset="2"/>
              <a:buChar char="l"/>
              <a:defRPr/>
            </a:pPr>
            <a:r>
              <a:rPr lang="en-US" altLang="zh-CN" sz="1200" b="1" noProof="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Multi-energy Integration</a:t>
            </a:r>
          </a:p>
          <a:p>
            <a:pPr marL="285750" indent="-285750">
              <a:spcBef>
                <a:spcPts val="600"/>
              </a:spcBef>
              <a:buFont typeface="Wingdings" panose="05000000000000000000" pitchFamily="2" charset="2"/>
              <a:buChar char="l"/>
              <a:defRPr/>
            </a:pPr>
            <a:r>
              <a:rPr lang="en-US" altLang="zh-CN" sz="1200" b="1" noProof="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Coordination of Transmission–Distribution-Microgrid Network</a:t>
            </a:r>
          </a:p>
        </p:txBody>
      </p:sp>
      <p:sp>
        <p:nvSpPr>
          <p:cNvPr id="38" name="矩形 37">
            <a:extLst>
              <a:ext uri="{FF2B5EF4-FFF2-40B4-BE49-F238E27FC236}">
                <a16:creationId xmlns:a16="http://schemas.microsoft.com/office/drawing/2014/main" id="{C1328136-703D-290F-F0BF-5160F9295E83}"/>
              </a:ext>
            </a:extLst>
          </p:cNvPr>
          <p:cNvSpPr/>
          <p:nvPr/>
        </p:nvSpPr>
        <p:spPr>
          <a:xfrm>
            <a:off x="7313613" y="3363913"/>
            <a:ext cx="3959225" cy="1368425"/>
          </a:xfrm>
          <a:prstGeom prst="rect">
            <a:avLst/>
          </a:prstGeom>
          <a:no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9" name="箭头: 右 38">
            <a:extLst>
              <a:ext uri="{FF2B5EF4-FFF2-40B4-BE49-F238E27FC236}">
                <a16:creationId xmlns:a16="http://schemas.microsoft.com/office/drawing/2014/main" id="{97D85E01-3536-7D83-97FE-53A4D7C09144}"/>
              </a:ext>
            </a:extLst>
          </p:cNvPr>
          <p:cNvSpPr/>
          <p:nvPr/>
        </p:nvSpPr>
        <p:spPr>
          <a:xfrm>
            <a:off x="8782050" y="3849688"/>
            <a:ext cx="134938" cy="503237"/>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3" name="箭头: 右 42">
            <a:extLst>
              <a:ext uri="{FF2B5EF4-FFF2-40B4-BE49-F238E27FC236}">
                <a16:creationId xmlns:a16="http://schemas.microsoft.com/office/drawing/2014/main" id="{47CA464E-3E60-E23F-0F68-283C014D1CBA}"/>
              </a:ext>
            </a:extLst>
          </p:cNvPr>
          <p:cNvSpPr/>
          <p:nvPr/>
        </p:nvSpPr>
        <p:spPr>
          <a:xfrm>
            <a:off x="8763000" y="5441950"/>
            <a:ext cx="134938" cy="504825"/>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4" name="文本框 43">
            <a:extLst>
              <a:ext uri="{FF2B5EF4-FFF2-40B4-BE49-F238E27FC236}">
                <a16:creationId xmlns:a16="http://schemas.microsoft.com/office/drawing/2014/main" id="{2DDFC2D3-C334-C2E3-E006-066B800FFBBE}"/>
              </a:ext>
            </a:extLst>
          </p:cNvPr>
          <p:cNvSpPr txBox="1"/>
          <p:nvPr/>
        </p:nvSpPr>
        <p:spPr>
          <a:xfrm>
            <a:off x="8961438" y="5343525"/>
            <a:ext cx="2246312" cy="700088"/>
          </a:xfrm>
          <a:prstGeom prst="rect">
            <a:avLst/>
          </a:prstGeom>
          <a:solidFill>
            <a:schemeClr val="accent6">
              <a:lumMod val="20000"/>
              <a:lumOff val="80000"/>
            </a:schemeClr>
          </a:solidFill>
        </p:spPr>
        <p:txBody>
          <a:bodyPr>
            <a:spAutoFit/>
          </a:bodyPr>
          <a:lstStyle/>
          <a:p>
            <a:pPr marL="285750" indent="-285750">
              <a:lnSpc>
                <a:spcPct val="150000"/>
              </a:lnSpc>
              <a:spcBef>
                <a:spcPts val="1200"/>
              </a:spcBef>
              <a:spcAft>
                <a:spcPts val="1200"/>
              </a:spcAft>
              <a:buFont typeface="Wingdings" panose="05000000000000000000" pitchFamily="2" charset="2"/>
              <a:buChar char="l"/>
              <a:defRPr/>
            </a:pPr>
            <a:r>
              <a:rPr lang="en-US" altLang="zh-CN" sz="1400" b="1" noProof="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Cities towards Zero Carbon </a:t>
            </a:r>
          </a:p>
        </p:txBody>
      </p:sp>
      <p:sp>
        <p:nvSpPr>
          <p:cNvPr id="45" name="矩形 44">
            <a:extLst>
              <a:ext uri="{FF2B5EF4-FFF2-40B4-BE49-F238E27FC236}">
                <a16:creationId xmlns:a16="http://schemas.microsoft.com/office/drawing/2014/main" id="{AB176DCA-6D67-48CA-4561-33A4BF8D6372}"/>
              </a:ext>
            </a:extLst>
          </p:cNvPr>
          <p:cNvSpPr/>
          <p:nvPr/>
        </p:nvSpPr>
        <p:spPr>
          <a:xfrm>
            <a:off x="7312025" y="5051425"/>
            <a:ext cx="3957638" cy="1233488"/>
          </a:xfrm>
          <a:prstGeom prst="rect">
            <a:avLst/>
          </a:prstGeom>
          <a:no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6" name="Rectangle 4">
            <a:extLst>
              <a:ext uri="{FF2B5EF4-FFF2-40B4-BE49-F238E27FC236}">
                <a16:creationId xmlns:a16="http://schemas.microsoft.com/office/drawing/2014/main" id="{A0C705A9-14E0-7C6E-6692-166A8888BCDE}"/>
              </a:ext>
            </a:extLst>
          </p:cNvPr>
          <p:cNvSpPr/>
          <p:nvPr/>
        </p:nvSpPr>
        <p:spPr>
          <a:xfrm>
            <a:off x="11423650" y="1989138"/>
            <a:ext cx="569913" cy="36353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zh-CN" altLang="zh-CN" sz="1400" b="1" noProof="1">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2026</a:t>
            </a:r>
            <a:endParaRPr lang="zh-CN" altLang="zh-CN" sz="1000" b="1" noProof="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7" name="Rectangle 4">
            <a:extLst>
              <a:ext uri="{FF2B5EF4-FFF2-40B4-BE49-F238E27FC236}">
                <a16:creationId xmlns:a16="http://schemas.microsoft.com/office/drawing/2014/main" id="{4C6FB8D7-6F41-00D4-774A-56803550F9A2}"/>
              </a:ext>
            </a:extLst>
          </p:cNvPr>
          <p:cNvSpPr/>
          <p:nvPr/>
        </p:nvSpPr>
        <p:spPr>
          <a:xfrm>
            <a:off x="11426825" y="2393950"/>
            <a:ext cx="581025" cy="31273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zh-CN" altLang="zh-CN" sz="1400" b="1" noProof="1">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2027</a:t>
            </a:r>
            <a:endParaRPr lang="zh-CN" altLang="zh-CN" sz="1000" b="1" noProof="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8" name="Rectangle 4">
            <a:extLst>
              <a:ext uri="{FF2B5EF4-FFF2-40B4-BE49-F238E27FC236}">
                <a16:creationId xmlns:a16="http://schemas.microsoft.com/office/drawing/2014/main" id="{BB4F3DA1-7A64-7D40-F7BF-3D7C89FF592E}"/>
              </a:ext>
            </a:extLst>
          </p:cNvPr>
          <p:cNvSpPr/>
          <p:nvPr/>
        </p:nvSpPr>
        <p:spPr>
          <a:xfrm>
            <a:off x="11410950" y="3649663"/>
            <a:ext cx="582613" cy="36353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zh-CN" altLang="zh-CN" sz="1400" b="1" noProof="1">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2028</a:t>
            </a:r>
            <a:endParaRPr lang="zh-CN" altLang="zh-CN" sz="1000" b="1" noProof="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 name="Rectangle 4">
            <a:extLst>
              <a:ext uri="{FF2B5EF4-FFF2-40B4-BE49-F238E27FC236}">
                <a16:creationId xmlns:a16="http://schemas.microsoft.com/office/drawing/2014/main" id="{1FE28666-C24E-5B60-E2BC-A354636B96BC}"/>
              </a:ext>
            </a:extLst>
          </p:cNvPr>
          <p:cNvSpPr/>
          <p:nvPr/>
        </p:nvSpPr>
        <p:spPr>
          <a:xfrm>
            <a:off x="11410950" y="4217988"/>
            <a:ext cx="577850" cy="36353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zh-CN" altLang="zh-CN" sz="1400" b="1" noProof="1">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2029</a:t>
            </a:r>
            <a:endParaRPr lang="zh-CN" altLang="zh-CN" sz="1000" b="1" noProof="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0" name="Rectangle 4">
            <a:extLst>
              <a:ext uri="{FF2B5EF4-FFF2-40B4-BE49-F238E27FC236}">
                <a16:creationId xmlns:a16="http://schemas.microsoft.com/office/drawing/2014/main" id="{9ECC640D-3D49-D196-7B23-F743AA09CDB2}"/>
              </a:ext>
            </a:extLst>
          </p:cNvPr>
          <p:cNvSpPr/>
          <p:nvPr/>
        </p:nvSpPr>
        <p:spPr>
          <a:xfrm>
            <a:off x="11410950" y="5551488"/>
            <a:ext cx="568325" cy="3651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zh-CN" altLang="zh-CN" sz="1400" b="1" noProof="1">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2030</a:t>
            </a:r>
            <a:endParaRPr lang="zh-CN" altLang="zh-CN" sz="1000" b="1" noProof="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1" name="TextBox 34">
            <a:extLst>
              <a:ext uri="{FF2B5EF4-FFF2-40B4-BE49-F238E27FC236}">
                <a16:creationId xmlns:a16="http://schemas.microsoft.com/office/drawing/2014/main" id="{6E9218AF-5150-CFEA-1E13-BE85DDDD954D}"/>
              </a:ext>
            </a:extLst>
          </p:cNvPr>
          <p:cNvSpPr txBox="1"/>
          <p:nvPr/>
        </p:nvSpPr>
        <p:spPr>
          <a:xfrm>
            <a:off x="11426825" y="1430338"/>
            <a:ext cx="581025" cy="407987"/>
          </a:xfrm>
          <a:prstGeom prst="rect">
            <a:avLst/>
          </a:prstGeom>
          <a:solidFill>
            <a:schemeClr val="accent6">
              <a:lumMod val="50000"/>
            </a:schemeClr>
          </a:solidFill>
          <a:ln>
            <a:noFill/>
          </a:ln>
        </p:spPr>
        <p:style>
          <a:lnRef idx="1">
            <a:schemeClr val="accent5"/>
          </a:lnRef>
          <a:fillRef idx="2">
            <a:schemeClr val="accent5"/>
          </a:fillRef>
          <a:effectRef idx="1">
            <a:schemeClr val="accent5"/>
          </a:effectRef>
          <a:fontRef idx="minor">
            <a:schemeClr val="dk1"/>
          </a:fontRef>
        </p:style>
        <p:txBody>
          <a:bodyPr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defRPr/>
            </a:pPr>
            <a:r>
              <a:rPr lang="en-US" altLang="zh-CN" sz="1400" b="1" noProof="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Year</a:t>
            </a:r>
            <a:endParaRPr lang="zh-CN" altLang="en-US" sz="1400" b="1" noProof="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39">
            <a:extLst>
              <a:ext uri="{FF2B5EF4-FFF2-40B4-BE49-F238E27FC236}">
                <a16:creationId xmlns:a16="http://schemas.microsoft.com/office/drawing/2014/main" id="{EBD19D26-B171-7DD7-9E94-A2BA12560A40}"/>
              </a:ext>
            </a:extLst>
          </p:cNvPr>
          <p:cNvSpPr txBox="1"/>
          <p:nvPr/>
        </p:nvSpPr>
        <p:spPr>
          <a:xfrm>
            <a:off x="191344" y="177329"/>
            <a:ext cx="8815631" cy="398780"/>
          </a:xfrm>
          <a:prstGeom prst="rect">
            <a:avLst/>
          </a:prstGeom>
          <a:noFill/>
        </p:spPr>
        <p:txBody>
          <a:bodyPr wrap="square" rtlCol="0">
            <a:spAutoFit/>
          </a:bodyPr>
          <a:lstStyle/>
          <a:p>
            <a:pPr algn="just">
              <a:buClr>
                <a:srgbClr val="002060"/>
              </a:buClr>
              <a:buSzPct val="100000"/>
            </a:pPr>
            <a:r>
              <a:rPr lang="en-US" altLang="zh-CN" sz="2000" b="1" dirty="0">
                <a:solidFill>
                  <a:srgbClr val="002060"/>
                </a:solidFill>
                <a:latin typeface="Arial" panose="020B0604020202020204" pitchFamily="34" charset="0"/>
                <a:ea typeface="Verdana" panose="020B0604030504040204" pitchFamily="34" charset="0"/>
                <a:cs typeface="Arial" panose="020B0604020202020204" pitchFamily="34" charset="0"/>
              </a:rPr>
              <a:t>Research Program for APEC CHINA 2026 and beyond until 2030</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灯片编号占位符 6">
            <a:extLst>
              <a:ext uri="{FF2B5EF4-FFF2-40B4-BE49-F238E27FC236}">
                <a16:creationId xmlns:a16="http://schemas.microsoft.com/office/drawing/2014/main" id="{44E5830E-9F2D-D5EB-9898-7FDF6877C75D}"/>
              </a:ext>
            </a:extLst>
          </p:cNvPr>
          <p:cNvSpPr>
            <a:spLocks noGrp="1" noChangeArrowheads="1"/>
          </p:cNvSpPr>
          <p:nvPr>
            <p:ph type="sldNum" sz="quarter" idx="10"/>
          </p:nvPr>
        </p:nvSpPr>
        <p:spPr bwMode="auto">
          <a:xfrm>
            <a:off x="8194675" y="64071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algn="r" rtl="0" eaLnBrk="1" fontAlgn="base" hangingPunct="1">
              <a:spcBef>
                <a:spcPct val="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fld id="{2401E882-8321-4D3D-85EE-4BBBE2E006D9}" type="slidenum">
              <a:rPr lang="zh-CN" altLang="en-US" smtClean="0"/>
              <a:pPr>
                <a:defRPr/>
              </a:pPr>
              <a:t>26</a:t>
            </a:fld>
            <a:endParaRPr lang="zh-CN" altLang="en-US"/>
          </a:p>
        </p:txBody>
      </p:sp>
      <p:sp>
        <p:nvSpPr>
          <p:cNvPr id="40" name="TextBox 34">
            <a:extLst>
              <a:ext uri="{FF2B5EF4-FFF2-40B4-BE49-F238E27FC236}">
                <a16:creationId xmlns:a16="http://schemas.microsoft.com/office/drawing/2014/main" id="{275CDCD0-0553-F39D-74D2-E6B9231C6797}"/>
              </a:ext>
            </a:extLst>
          </p:cNvPr>
          <p:cNvSpPr txBox="1"/>
          <p:nvPr/>
        </p:nvSpPr>
        <p:spPr>
          <a:xfrm>
            <a:off x="109538" y="5438775"/>
            <a:ext cx="11869737" cy="525463"/>
          </a:xfrm>
          <a:prstGeom prst="rect">
            <a:avLst/>
          </a:prstGeom>
          <a:solidFill>
            <a:srgbClr val="0070C0"/>
          </a:solidFill>
          <a:ln>
            <a:noFill/>
          </a:ln>
        </p:spPr>
        <p:style>
          <a:lnRef idx="1">
            <a:schemeClr val="accent5"/>
          </a:lnRef>
          <a:fillRef idx="2">
            <a:schemeClr val="accent5"/>
          </a:fillRef>
          <a:effectRef idx="1">
            <a:schemeClr val="accent5"/>
          </a:effectRef>
          <a:fontRef idx="minor">
            <a:schemeClr val="dk1"/>
          </a:fontRef>
        </p:style>
        <p:txBody>
          <a:bodyPr anchor="ctr"/>
          <a:lstStyle/>
          <a:p>
            <a:pPr algn="just" fontAlgn="auto">
              <a:defRPr/>
            </a:pPr>
            <a:r>
              <a:rPr lang="en-US" altLang="zh-CN" sz="1600" b="1" noProof="1">
                <a:solidFill>
                  <a:schemeClr val="bg1"/>
                </a:solidFill>
                <a:latin typeface="Arial" panose="020B0604020202020204" pitchFamily="34" charset="0"/>
                <a:ea typeface="Microsoft YaHei UI" panose="020B0503020204020204" pitchFamily="34" charset="-122"/>
                <a:cs typeface="Arial" panose="020B0604020202020204" pitchFamily="34" charset="0"/>
              </a:rPr>
              <a:t>Expected Research Outcomes: </a:t>
            </a:r>
            <a:r>
              <a:rPr lang="en-US" altLang="zh-CN" sz="1600" b="1" i="1" noProof="1">
                <a:solidFill>
                  <a:srgbClr val="FFFF00"/>
                </a:solidFill>
                <a:latin typeface="Times New Roman" panose="02020603050405020304" pitchFamily="18" charset="0"/>
                <a:ea typeface="Microsoft YaHei UI" panose="020B0503020204020204" pitchFamily="34" charset="-122"/>
                <a:cs typeface="Times New Roman" panose="02020603050405020304" pitchFamily="18" charset="0"/>
              </a:rPr>
              <a:t>APEC Urban Energy Report (2026–2030) </a:t>
            </a:r>
            <a:r>
              <a:rPr lang="en-US" altLang="zh-CN" sz="1600" b="1" noProof="1">
                <a:solidFill>
                  <a:srgbClr val="FFFF00"/>
                </a:solidFill>
                <a:latin typeface="Times New Roman" panose="02020603050405020304" pitchFamily="18" charset="0"/>
                <a:ea typeface="Microsoft YaHei UI" panose="020B0503020204020204" pitchFamily="34" charset="-122"/>
                <a:cs typeface="Times New Roman" panose="02020603050405020304" pitchFamily="18" charset="0"/>
              </a:rPr>
              <a:t>and related thematic research reports, and a series of supporting forum activities.</a:t>
            </a:r>
            <a:endParaRPr lang="en-US" altLang="zh-CN" sz="1600" b="1" noProof="1">
              <a:solidFill>
                <a:schemeClr val="bg1"/>
              </a:solidFill>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53" name="TextBox 34">
            <a:extLst>
              <a:ext uri="{FF2B5EF4-FFF2-40B4-BE49-F238E27FC236}">
                <a16:creationId xmlns:a16="http://schemas.microsoft.com/office/drawing/2014/main" id="{3883614C-9BBA-9CB3-DD37-73DA21ABA612}"/>
              </a:ext>
            </a:extLst>
          </p:cNvPr>
          <p:cNvSpPr txBox="1"/>
          <p:nvPr/>
        </p:nvSpPr>
        <p:spPr>
          <a:xfrm>
            <a:off x="1055688" y="1341438"/>
            <a:ext cx="2736850" cy="407987"/>
          </a:xfrm>
          <a:prstGeom prst="rect">
            <a:avLst/>
          </a:prstGeom>
          <a:solidFill>
            <a:schemeClr val="accent6">
              <a:lumMod val="50000"/>
            </a:schemeClr>
          </a:solidFill>
          <a:ln>
            <a:noFill/>
          </a:ln>
        </p:spPr>
        <p:style>
          <a:lnRef idx="1">
            <a:schemeClr val="accent5"/>
          </a:lnRef>
          <a:fillRef idx="2">
            <a:schemeClr val="accent5"/>
          </a:fillRef>
          <a:effectRef idx="1">
            <a:schemeClr val="accent5"/>
          </a:effectRef>
          <a:fontRef idx="minor">
            <a:schemeClr val="dk1"/>
          </a:fontRef>
        </p:style>
        <p:txBody>
          <a:bodyPr anchor="ctr"/>
          <a:lstStyle/>
          <a:p>
            <a:pPr algn="ctr" fontAlgn="auto">
              <a:defRPr/>
            </a:pPr>
            <a:r>
              <a:rPr lang="en-US" altLang="zh-CN" sz="1600" b="1" noProof="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Research Theme </a:t>
            </a:r>
            <a:endParaRPr lang="zh-CN" altLang="en-US" sz="1600" b="1" noProof="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8" name="Rectangle 4">
            <a:extLst>
              <a:ext uri="{FF2B5EF4-FFF2-40B4-BE49-F238E27FC236}">
                <a16:creationId xmlns:a16="http://schemas.microsoft.com/office/drawing/2014/main" id="{C8FFC915-4845-9ABE-CAF2-BDB7FAD40D82}"/>
              </a:ext>
            </a:extLst>
          </p:cNvPr>
          <p:cNvSpPr/>
          <p:nvPr/>
        </p:nvSpPr>
        <p:spPr>
          <a:xfrm>
            <a:off x="112713" y="1804988"/>
            <a:ext cx="706437" cy="66198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zh-CN" altLang="zh-CN" sz="1400" b="1" noProof="1">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2026</a:t>
            </a:r>
            <a:endParaRPr lang="zh-CN" altLang="zh-CN" sz="1000" b="1" noProof="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9" name="Rectangle 4">
            <a:extLst>
              <a:ext uri="{FF2B5EF4-FFF2-40B4-BE49-F238E27FC236}">
                <a16:creationId xmlns:a16="http://schemas.microsoft.com/office/drawing/2014/main" id="{2ABC294A-22AD-ADC4-9A9D-01C6C5F17945}"/>
              </a:ext>
            </a:extLst>
          </p:cNvPr>
          <p:cNvSpPr/>
          <p:nvPr/>
        </p:nvSpPr>
        <p:spPr>
          <a:xfrm>
            <a:off x="112713" y="2525713"/>
            <a:ext cx="720725" cy="66357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zh-CN" altLang="zh-CN" sz="1400" b="1" noProof="1">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2027</a:t>
            </a:r>
            <a:endParaRPr lang="zh-CN" altLang="zh-CN" sz="1000" b="1" noProof="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0" name="Rectangle 4">
            <a:extLst>
              <a:ext uri="{FF2B5EF4-FFF2-40B4-BE49-F238E27FC236}">
                <a16:creationId xmlns:a16="http://schemas.microsoft.com/office/drawing/2014/main" id="{0D34157E-6E1E-D3D1-5DF2-DA07B51B8129}"/>
              </a:ext>
            </a:extLst>
          </p:cNvPr>
          <p:cNvSpPr/>
          <p:nvPr/>
        </p:nvSpPr>
        <p:spPr>
          <a:xfrm>
            <a:off x="112713" y="3254375"/>
            <a:ext cx="720725" cy="64928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zh-CN" altLang="zh-CN" sz="1400" b="1" noProof="1">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2028</a:t>
            </a:r>
            <a:endParaRPr lang="zh-CN" altLang="zh-CN" sz="1000" b="1" noProof="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1" name="Rectangle 4">
            <a:extLst>
              <a:ext uri="{FF2B5EF4-FFF2-40B4-BE49-F238E27FC236}">
                <a16:creationId xmlns:a16="http://schemas.microsoft.com/office/drawing/2014/main" id="{FF324A80-2068-66B2-D4D0-B0CC599CA4E8}"/>
              </a:ext>
            </a:extLst>
          </p:cNvPr>
          <p:cNvSpPr/>
          <p:nvPr/>
        </p:nvSpPr>
        <p:spPr>
          <a:xfrm>
            <a:off x="112713" y="3983038"/>
            <a:ext cx="717550" cy="63341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zh-CN" altLang="zh-CN" sz="1400" b="1" noProof="1">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2029</a:t>
            </a:r>
            <a:endParaRPr lang="zh-CN" altLang="zh-CN" sz="1000" b="1" noProof="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2" name="Rectangle 4">
            <a:extLst>
              <a:ext uri="{FF2B5EF4-FFF2-40B4-BE49-F238E27FC236}">
                <a16:creationId xmlns:a16="http://schemas.microsoft.com/office/drawing/2014/main" id="{109A500C-5448-472C-1CC8-F52186370528}"/>
              </a:ext>
            </a:extLst>
          </p:cNvPr>
          <p:cNvSpPr/>
          <p:nvPr/>
        </p:nvSpPr>
        <p:spPr>
          <a:xfrm>
            <a:off x="112713" y="4681538"/>
            <a:ext cx="706437" cy="70485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zh-CN" altLang="zh-CN" sz="1400" b="1" noProof="1">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2030</a:t>
            </a:r>
            <a:endParaRPr lang="zh-CN" altLang="zh-CN" sz="1000" b="1" noProof="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3" name="TextBox 34">
            <a:extLst>
              <a:ext uri="{FF2B5EF4-FFF2-40B4-BE49-F238E27FC236}">
                <a16:creationId xmlns:a16="http://schemas.microsoft.com/office/drawing/2014/main" id="{05FEB2FA-518C-2896-27D1-D1DD6A21C406}"/>
              </a:ext>
            </a:extLst>
          </p:cNvPr>
          <p:cNvSpPr txBox="1"/>
          <p:nvPr/>
        </p:nvSpPr>
        <p:spPr>
          <a:xfrm>
            <a:off x="109538" y="1349375"/>
            <a:ext cx="722312" cy="407988"/>
          </a:xfrm>
          <a:prstGeom prst="rect">
            <a:avLst/>
          </a:prstGeom>
          <a:solidFill>
            <a:schemeClr val="accent6">
              <a:lumMod val="50000"/>
            </a:schemeClr>
          </a:solidFill>
          <a:ln>
            <a:noFill/>
          </a:ln>
        </p:spPr>
        <p:style>
          <a:lnRef idx="1">
            <a:schemeClr val="accent5"/>
          </a:lnRef>
          <a:fillRef idx="2">
            <a:schemeClr val="accent5"/>
          </a:fillRef>
          <a:effectRef idx="1">
            <a:schemeClr val="accent5"/>
          </a:effectRef>
          <a:fontRef idx="minor">
            <a:schemeClr val="dk1"/>
          </a:fontRef>
        </p:style>
        <p:txBody>
          <a:bodyPr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defRPr/>
            </a:pPr>
            <a:r>
              <a:rPr lang="en-US" altLang="zh-CN" sz="1600" b="1" noProof="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Year</a:t>
            </a:r>
            <a:endParaRPr lang="zh-CN" altLang="en-US" sz="1600" b="1" noProof="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矩形 15">
            <a:extLst>
              <a:ext uri="{FF2B5EF4-FFF2-40B4-BE49-F238E27FC236}">
                <a16:creationId xmlns:a16="http://schemas.microsoft.com/office/drawing/2014/main" id="{39266AAA-421B-C814-D054-394CC52C0DEA}"/>
              </a:ext>
            </a:extLst>
          </p:cNvPr>
          <p:cNvSpPr/>
          <p:nvPr/>
        </p:nvSpPr>
        <p:spPr>
          <a:xfrm>
            <a:off x="1055688" y="1803400"/>
            <a:ext cx="2727325" cy="673100"/>
          </a:xfrm>
          <a:prstGeom prst="rect">
            <a:avLst/>
          </a:prstGeom>
          <a:solidFill>
            <a:schemeClr val="accent4">
              <a:lumMod val="20000"/>
              <a:lumOff val="80000"/>
            </a:schemeClr>
          </a:solidFill>
        </p:spPr>
        <p:txBody>
          <a:bodyPr anchor="ctr"/>
          <a:lstStyle/>
          <a:p>
            <a:pPr algn="ctr" fontAlgn="auto">
              <a:lnSpc>
                <a:spcPts val="2400"/>
              </a:lnSpc>
              <a:defRPr/>
            </a:pPr>
            <a:r>
              <a:rPr lang="en-US" altLang="zh-CN" sz="1400" b="1" noProof="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AI+Energy</a:t>
            </a:r>
            <a:endParaRPr lang="zh-CN" altLang="en-US" sz="1400" b="1" noProof="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矩形 16">
            <a:extLst>
              <a:ext uri="{FF2B5EF4-FFF2-40B4-BE49-F238E27FC236}">
                <a16:creationId xmlns:a16="http://schemas.microsoft.com/office/drawing/2014/main" id="{A99B67D7-CB01-EEC5-3A94-165887F98944}"/>
              </a:ext>
            </a:extLst>
          </p:cNvPr>
          <p:cNvSpPr/>
          <p:nvPr/>
        </p:nvSpPr>
        <p:spPr>
          <a:xfrm>
            <a:off x="1055688" y="2524125"/>
            <a:ext cx="2736850" cy="663575"/>
          </a:xfrm>
          <a:prstGeom prst="rect">
            <a:avLst/>
          </a:prstGeom>
          <a:solidFill>
            <a:schemeClr val="accent4">
              <a:lumMod val="20000"/>
              <a:lumOff val="80000"/>
            </a:schemeClr>
          </a:solidFill>
        </p:spPr>
        <p:txBody>
          <a:bodyPr anchor="ctr"/>
          <a:lstStyle/>
          <a:p>
            <a:pPr algn="ctr" fontAlgn="auto">
              <a:lnSpc>
                <a:spcPts val="2400"/>
              </a:lnSpc>
              <a:defRPr/>
            </a:pPr>
            <a:r>
              <a:rPr lang="en-US" altLang="zh-CN" sz="1400" b="1" noProof="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Hydrogen Energy</a:t>
            </a:r>
          </a:p>
        </p:txBody>
      </p:sp>
      <p:sp>
        <p:nvSpPr>
          <p:cNvPr id="18" name="矩形 17">
            <a:extLst>
              <a:ext uri="{FF2B5EF4-FFF2-40B4-BE49-F238E27FC236}">
                <a16:creationId xmlns:a16="http://schemas.microsoft.com/office/drawing/2014/main" id="{F54CE5B7-F254-590E-3BBC-EA3BA98686AA}"/>
              </a:ext>
            </a:extLst>
          </p:cNvPr>
          <p:cNvSpPr/>
          <p:nvPr/>
        </p:nvSpPr>
        <p:spPr>
          <a:xfrm>
            <a:off x="1055688" y="3960813"/>
            <a:ext cx="2736850" cy="663575"/>
          </a:xfrm>
          <a:prstGeom prst="rect">
            <a:avLst/>
          </a:prstGeom>
          <a:solidFill>
            <a:schemeClr val="accent4">
              <a:lumMod val="20000"/>
              <a:lumOff val="80000"/>
            </a:schemeClr>
          </a:solidFill>
        </p:spPr>
        <p:txBody>
          <a:bodyPr anchor="ctr"/>
          <a:lstStyle/>
          <a:p>
            <a:pPr algn="ctr" fontAlgn="auto">
              <a:lnSpc>
                <a:spcPts val="2400"/>
              </a:lnSpc>
              <a:defRPr/>
            </a:pPr>
            <a:r>
              <a:rPr lang="en-US" altLang="zh-CN" sz="1400" b="1" noProof="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Coordination of Transmission-Distribution-Microgrid Network</a:t>
            </a:r>
            <a:endParaRPr lang="zh-CN" altLang="en-US" sz="1400" b="1" noProof="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矩形 18">
            <a:extLst>
              <a:ext uri="{FF2B5EF4-FFF2-40B4-BE49-F238E27FC236}">
                <a16:creationId xmlns:a16="http://schemas.microsoft.com/office/drawing/2014/main" id="{14922E57-5D84-4F3D-7BBB-C484F7886232}"/>
              </a:ext>
            </a:extLst>
          </p:cNvPr>
          <p:cNvSpPr/>
          <p:nvPr/>
        </p:nvSpPr>
        <p:spPr>
          <a:xfrm>
            <a:off x="1055688" y="4681538"/>
            <a:ext cx="2736850" cy="704850"/>
          </a:xfrm>
          <a:prstGeom prst="rect">
            <a:avLst/>
          </a:prstGeom>
          <a:solidFill>
            <a:schemeClr val="accent4">
              <a:lumMod val="20000"/>
              <a:lumOff val="80000"/>
            </a:schemeClr>
          </a:solidFill>
        </p:spPr>
        <p:txBody>
          <a:bodyPr anchor="ctr"/>
          <a:lstStyle/>
          <a:p>
            <a:pPr algn="ctr" fontAlgn="auto">
              <a:lnSpc>
                <a:spcPts val="2400"/>
              </a:lnSpc>
              <a:defRPr/>
            </a:pPr>
            <a:r>
              <a:rPr lang="en-US" altLang="zh-CN" sz="1400" b="1" noProof="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Cities towards Zero Carbon</a:t>
            </a:r>
            <a:endParaRPr lang="zh-CN" altLang="en-US" sz="1400" b="1" noProof="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矩形 19">
            <a:extLst>
              <a:ext uri="{FF2B5EF4-FFF2-40B4-BE49-F238E27FC236}">
                <a16:creationId xmlns:a16="http://schemas.microsoft.com/office/drawing/2014/main" id="{AE2EF3F5-8912-C1B1-3F97-5E72175709CC}"/>
              </a:ext>
            </a:extLst>
          </p:cNvPr>
          <p:cNvSpPr/>
          <p:nvPr/>
        </p:nvSpPr>
        <p:spPr>
          <a:xfrm>
            <a:off x="1055688" y="3241675"/>
            <a:ext cx="2736850" cy="650875"/>
          </a:xfrm>
          <a:prstGeom prst="rect">
            <a:avLst/>
          </a:prstGeom>
          <a:solidFill>
            <a:schemeClr val="accent4">
              <a:lumMod val="20000"/>
              <a:lumOff val="80000"/>
            </a:schemeClr>
          </a:solidFill>
        </p:spPr>
        <p:txBody>
          <a:bodyPr anchor="ctr"/>
          <a:lstStyle/>
          <a:p>
            <a:pPr algn="ctr" fontAlgn="auto">
              <a:lnSpc>
                <a:spcPts val="2400"/>
              </a:lnSpc>
              <a:defRPr/>
            </a:pPr>
            <a:r>
              <a:rPr lang="en-US" altLang="zh-CN" sz="1400" b="1" noProof="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Multi-energy Integration</a:t>
            </a:r>
            <a:endParaRPr lang="zh-CN" altLang="en-US" sz="1400" b="1" noProof="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矩形 20">
            <a:extLst>
              <a:ext uri="{FF2B5EF4-FFF2-40B4-BE49-F238E27FC236}">
                <a16:creationId xmlns:a16="http://schemas.microsoft.com/office/drawing/2014/main" id="{C4261FFD-8F8B-BB8B-F229-4136D7135F71}"/>
              </a:ext>
            </a:extLst>
          </p:cNvPr>
          <p:cNvSpPr/>
          <p:nvPr/>
        </p:nvSpPr>
        <p:spPr>
          <a:xfrm>
            <a:off x="3863975" y="1803400"/>
            <a:ext cx="8059738" cy="663575"/>
          </a:xfrm>
          <a:prstGeom prst="rect">
            <a:avLst/>
          </a:prstGeom>
          <a:solidFill>
            <a:schemeClr val="accent4">
              <a:lumMod val="20000"/>
              <a:lumOff val="80000"/>
            </a:schemeClr>
          </a:solidFill>
        </p:spPr>
        <p:txBody>
          <a:bodyPr anchor="ctr"/>
          <a:lstStyle/>
          <a:p>
            <a:pPr marL="171450" indent="-171450" algn="just" fontAlgn="auto">
              <a:lnSpc>
                <a:spcPts val="1600"/>
              </a:lnSpc>
              <a:spcBef>
                <a:spcPts val="600"/>
              </a:spcBef>
              <a:buFont typeface="Arial" panose="020B0604020202020204" pitchFamily="34" charset="0"/>
              <a:buChar char="•"/>
              <a:defRPr/>
            </a:pPr>
            <a:r>
              <a:rPr lang="en-US" altLang="zh-CN" sz="1400" noProof="1">
                <a:latin typeface="Times New Roman" panose="02020603050405020304" pitchFamily="18" charset="0"/>
                <a:ea typeface="微软雅黑" panose="020B0503020204020204" pitchFamily="34" charset="-122"/>
                <a:cs typeface="Times New Roman" panose="02020603050405020304" pitchFamily="18" charset="0"/>
              </a:rPr>
              <a:t>Conduct research on the integration of </a:t>
            </a:r>
            <a:r>
              <a:rPr lang="en-US" altLang="zh-CN" sz="1400" noProof="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“AI + Energy” to empower future cities</a:t>
            </a:r>
            <a:r>
              <a:rPr lang="en-US" altLang="zh-CN" sz="1400" noProof="1">
                <a:latin typeface="Times New Roman" panose="02020603050405020304" pitchFamily="18" charset="0"/>
                <a:ea typeface="微软雅黑" panose="020B0503020204020204" pitchFamily="34" charset="-122"/>
                <a:cs typeface="Times New Roman" panose="02020603050405020304" pitchFamily="18" charset="0"/>
              </a:rPr>
              <a:t>, including an </a:t>
            </a:r>
            <a:r>
              <a:rPr lang="en-US" altLang="zh-CN" sz="1400" noProof="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APEC chair economy special chapter (China)</a:t>
            </a:r>
            <a:r>
              <a:rPr lang="en-US" altLang="zh-CN" sz="1400" noProof="1">
                <a:latin typeface="Times New Roman" panose="02020603050405020304" pitchFamily="18" charset="0"/>
                <a:ea typeface="微软雅黑" panose="020B0503020204020204" pitchFamily="34" charset="-122"/>
                <a:cs typeface="Times New Roman" panose="02020603050405020304" pitchFamily="18" charset="0"/>
              </a:rPr>
              <a:t>, and accelerate the digital-intelligent transition of urban energy systems.</a:t>
            </a:r>
            <a:endParaRPr lang="zh-CN" altLang="en-US" sz="1400" noProof="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矩形 21">
            <a:extLst>
              <a:ext uri="{FF2B5EF4-FFF2-40B4-BE49-F238E27FC236}">
                <a16:creationId xmlns:a16="http://schemas.microsoft.com/office/drawing/2014/main" id="{F04791E2-DDE0-B178-77C0-2DD1D8863FFC}"/>
              </a:ext>
            </a:extLst>
          </p:cNvPr>
          <p:cNvSpPr/>
          <p:nvPr/>
        </p:nvSpPr>
        <p:spPr>
          <a:xfrm>
            <a:off x="3852863" y="2520950"/>
            <a:ext cx="8086725" cy="663575"/>
          </a:xfrm>
          <a:prstGeom prst="rect">
            <a:avLst/>
          </a:prstGeom>
          <a:solidFill>
            <a:schemeClr val="accent4">
              <a:lumMod val="20000"/>
              <a:lumOff val="80000"/>
            </a:schemeClr>
          </a:solidFill>
        </p:spPr>
        <p:txBody>
          <a:bodyPr anchor="ctr"/>
          <a:lstStyle/>
          <a:p>
            <a:pPr marL="171450" indent="-171450" algn="just" fontAlgn="auto">
              <a:lnSpc>
                <a:spcPts val="1600"/>
              </a:lnSpc>
              <a:spcBef>
                <a:spcPts val="600"/>
              </a:spcBef>
              <a:buFont typeface="Arial" panose="020B0604020202020204" pitchFamily="34" charset="0"/>
              <a:buChar char="•"/>
              <a:defRPr/>
            </a:pPr>
            <a:r>
              <a:rPr lang="en-US" altLang="zh-CN" sz="1400" noProof="1">
                <a:latin typeface="Times New Roman" panose="02020603050405020304" pitchFamily="18" charset="0"/>
                <a:ea typeface="微软雅黑" panose="020B0503020204020204" pitchFamily="34" charset="-122"/>
                <a:cs typeface="Times New Roman" panose="02020603050405020304" pitchFamily="18" charset="0"/>
              </a:rPr>
              <a:t>Conduct research on the </a:t>
            </a:r>
            <a:r>
              <a:rPr lang="en-US" altLang="zh-CN" sz="1400" noProof="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diversified applications of hydrogen energy in urban contexts</a:t>
            </a:r>
            <a:r>
              <a:rPr lang="en-US" altLang="zh-CN" sz="1400" noProof="1">
                <a:latin typeface="Times New Roman" panose="02020603050405020304" pitchFamily="18" charset="0"/>
                <a:ea typeface="微软雅黑" panose="020B0503020204020204" pitchFamily="34" charset="-122"/>
                <a:cs typeface="Times New Roman" panose="02020603050405020304" pitchFamily="18" charset="0"/>
              </a:rPr>
              <a:t>, including an </a:t>
            </a:r>
            <a:r>
              <a:rPr lang="en-US" altLang="zh-CN" sz="1400" noProof="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APEC chair economy special chapter (Viet Nam), </a:t>
            </a:r>
            <a:r>
              <a:rPr lang="en-US" altLang="zh-CN" sz="1400" noProof="1">
                <a:latin typeface="Times New Roman" panose="02020603050405020304" pitchFamily="18" charset="0"/>
                <a:ea typeface="微软雅黑" panose="020B0503020204020204" pitchFamily="34" charset="-122"/>
                <a:cs typeface="Times New Roman" panose="02020603050405020304" pitchFamily="18" charset="0"/>
              </a:rPr>
              <a:t>and expedite deep decarbonization of urban end-use energy.</a:t>
            </a:r>
            <a:endParaRPr lang="zh-CN" altLang="en-US" sz="1400" noProof="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矩形 22">
            <a:extLst>
              <a:ext uri="{FF2B5EF4-FFF2-40B4-BE49-F238E27FC236}">
                <a16:creationId xmlns:a16="http://schemas.microsoft.com/office/drawing/2014/main" id="{989E3D8E-68B4-A756-1BF6-5B71F5B08C73}"/>
              </a:ext>
            </a:extLst>
          </p:cNvPr>
          <p:cNvSpPr/>
          <p:nvPr/>
        </p:nvSpPr>
        <p:spPr>
          <a:xfrm>
            <a:off x="3829050" y="3970338"/>
            <a:ext cx="8150225" cy="663575"/>
          </a:xfrm>
          <a:prstGeom prst="rect">
            <a:avLst/>
          </a:prstGeom>
          <a:solidFill>
            <a:schemeClr val="accent4">
              <a:lumMod val="20000"/>
              <a:lumOff val="80000"/>
            </a:schemeClr>
          </a:solidFill>
        </p:spPr>
        <p:txBody>
          <a:bodyPr anchor="ctr"/>
          <a:lstStyle/>
          <a:p>
            <a:pPr marL="171450" indent="-171450" algn="just" fontAlgn="auto">
              <a:lnSpc>
                <a:spcPts val="1600"/>
              </a:lnSpc>
              <a:spcBef>
                <a:spcPts val="600"/>
              </a:spcBef>
              <a:buFont typeface="Arial" panose="020B0604020202020204" pitchFamily="34" charset="0"/>
              <a:buChar char="•"/>
              <a:defRPr/>
            </a:pPr>
            <a:r>
              <a:rPr lang="en-US" altLang="zh-CN" sz="1400" noProof="1">
                <a:latin typeface="Times New Roman" panose="02020603050405020304" pitchFamily="18" charset="0"/>
                <a:ea typeface="微软雅黑" panose="020B0503020204020204" pitchFamily="34" charset="-122"/>
                <a:cs typeface="Times New Roman" panose="02020603050405020304" pitchFamily="18" charset="0"/>
                <a:sym typeface="+mn-ea"/>
              </a:rPr>
              <a:t>Conduct research on the </a:t>
            </a:r>
            <a:r>
              <a:rPr lang="en-US" altLang="zh-CN" sz="1400" noProof="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coordination of transmission-distribution-microgrid network for urban power system</a:t>
            </a:r>
            <a:r>
              <a:rPr lang="en-US" altLang="zh-CN" sz="1400" noProof="1">
                <a:latin typeface="Times New Roman" panose="02020603050405020304" pitchFamily="18" charset="0"/>
                <a:ea typeface="微软雅黑" panose="020B0503020204020204" pitchFamily="34" charset="-122"/>
                <a:cs typeface="Times New Roman" panose="02020603050405020304" pitchFamily="18" charset="0"/>
                <a:sym typeface="+mn-ea"/>
              </a:rPr>
              <a:t>, including an </a:t>
            </a:r>
            <a:r>
              <a:rPr lang="en-US" altLang="zh-CN" sz="1400" noProof="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APEC chair economy special chapter (</a:t>
            </a:r>
            <a:r>
              <a:rPr lang="en-US" altLang="zh-CN" sz="1400" noProof="1">
                <a:solidFill>
                  <a:srgbClr val="2806BA"/>
                </a:solidFill>
                <a:latin typeface="Times New Roman" panose="02020603050405020304" pitchFamily="18" charset="0"/>
                <a:ea typeface="微软雅黑" panose="020B0503020204020204" pitchFamily="34" charset="-122"/>
                <a:cs typeface="Times New Roman" panose="02020603050405020304" pitchFamily="18" charset="0"/>
                <a:sym typeface="+mn-ea"/>
              </a:rPr>
              <a:t>TBC</a:t>
            </a:r>
            <a:r>
              <a:rPr lang="en-US" altLang="zh-CN" sz="1400" noProof="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1400" noProof="1">
                <a:latin typeface="Times New Roman" panose="02020603050405020304" pitchFamily="18" charset="0"/>
                <a:ea typeface="微软雅黑" panose="020B0503020204020204" pitchFamily="34" charset="-122"/>
                <a:cs typeface="Times New Roman" panose="02020603050405020304" pitchFamily="18" charset="0"/>
                <a:sym typeface="+mn-ea"/>
              </a:rPr>
              <a:t>, and support urban resilience against high penetration of variable renewable energy (VRE). </a:t>
            </a:r>
            <a:endParaRPr lang="en-US" altLang="zh-CN" sz="1400" noProof="1">
              <a:solidFill>
                <a:srgbClr val="2806BA"/>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4" name="矩形 23">
            <a:extLst>
              <a:ext uri="{FF2B5EF4-FFF2-40B4-BE49-F238E27FC236}">
                <a16:creationId xmlns:a16="http://schemas.microsoft.com/office/drawing/2014/main" id="{C16F783F-651F-DBE0-2706-7E366877DCE1}"/>
              </a:ext>
            </a:extLst>
          </p:cNvPr>
          <p:cNvSpPr/>
          <p:nvPr/>
        </p:nvSpPr>
        <p:spPr>
          <a:xfrm>
            <a:off x="3829050" y="4697413"/>
            <a:ext cx="8150225" cy="692150"/>
          </a:xfrm>
          <a:prstGeom prst="rect">
            <a:avLst/>
          </a:prstGeom>
          <a:solidFill>
            <a:schemeClr val="accent4">
              <a:lumMod val="20000"/>
              <a:lumOff val="80000"/>
            </a:schemeClr>
          </a:solidFill>
        </p:spPr>
        <p:txBody>
          <a:bodyPr anchor="ctr"/>
          <a:lstStyle/>
          <a:p>
            <a:pPr marL="171450" indent="-171450" algn="just" fontAlgn="auto">
              <a:lnSpc>
                <a:spcPts val="1600"/>
              </a:lnSpc>
              <a:spcBef>
                <a:spcPts val="600"/>
              </a:spcBef>
              <a:buFont typeface="Arial" panose="020B0604020202020204" pitchFamily="34" charset="0"/>
              <a:buChar char="•"/>
              <a:defRPr/>
            </a:pPr>
            <a:r>
              <a:rPr lang="en-US" altLang="zh-CN" sz="1400" noProof="1">
                <a:latin typeface="Times New Roman" panose="02020603050405020304" pitchFamily="18" charset="0"/>
                <a:ea typeface="微软雅黑" panose="020B0503020204020204" pitchFamily="34" charset="-122"/>
                <a:cs typeface="Times New Roman" panose="02020603050405020304" pitchFamily="18" charset="0"/>
              </a:rPr>
              <a:t>Conduct research on the </a:t>
            </a:r>
            <a:r>
              <a:rPr lang="en-US" altLang="zh-CN" sz="1400" noProof="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cooperative framework and action plan for zero-carbon cities</a:t>
            </a:r>
            <a:r>
              <a:rPr lang="en-US" altLang="zh-CN" sz="1400" noProof="1">
                <a:latin typeface="Times New Roman" panose="02020603050405020304" pitchFamily="18" charset="0"/>
                <a:ea typeface="微软雅黑" panose="020B0503020204020204" pitchFamily="34" charset="-122"/>
                <a:cs typeface="Times New Roman" panose="02020603050405020304" pitchFamily="18" charset="0"/>
              </a:rPr>
              <a:t>, including an </a:t>
            </a:r>
            <a:r>
              <a:rPr lang="en-US" altLang="zh-CN" sz="1400" noProof="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APEC chair economy special chapter (Singapore)</a:t>
            </a:r>
            <a:r>
              <a:rPr lang="en-US" altLang="zh-CN" sz="1400" noProof="1">
                <a:latin typeface="Times New Roman" panose="02020603050405020304" pitchFamily="18" charset="0"/>
                <a:ea typeface="微软雅黑" panose="020B0503020204020204" pitchFamily="34" charset="-122"/>
                <a:cs typeface="Times New Roman" panose="02020603050405020304" pitchFamily="18" charset="0"/>
              </a:rPr>
              <a:t>, and to accelerate the zero-carbon cities from planning blueprints to practical implementation. </a:t>
            </a:r>
            <a:endParaRPr lang="zh-CN" altLang="en-US" sz="1400" noProof="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5" name="矩形 24">
            <a:extLst>
              <a:ext uri="{FF2B5EF4-FFF2-40B4-BE49-F238E27FC236}">
                <a16:creationId xmlns:a16="http://schemas.microsoft.com/office/drawing/2014/main" id="{5854CE82-7C05-C6A0-2F6C-C31C15FD96BE}"/>
              </a:ext>
            </a:extLst>
          </p:cNvPr>
          <p:cNvSpPr/>
          <p:nvPr/>
        </p:nvSpPr>
        <p:spPr>
          <a:xfrm>
            <a:off x="3852863" y="3244850"/>
            <a:ext cx="8086725" cy="650875"/>
          </a:xfrm>
          <a:prstGeom prst="rect">
            <a:avLst/>
          </a:prstGeom>
          <a:solidFill>
            <a:schemeClr val="accent4">
              <a:lumMod val="20000"/>
              <a:lumOff val="80000"/>
            </a:schemeClr>
          </a:solidFill>
        </p:spPr>
        <p:txBody>
          <a:bodyPr anchor="ctr"/>
          <a:lstStyle/>
          <a:p>
            <a:pPr marL="171450" indent="-171450" algn="just" fontAlgn="auto">
              <a:lnSpc>
                <a:spcPts val="1600"/>
              </a:lnSpc>
              <a:spcBef>
                <a:spcPts val="600"/>
              </a:spcBef>
              <a:buFont typeface="Arial" panose="020B0604020202020204" pitchFamily="34" charset="0"/>
              <a:buChar char="•"/>
              <a:defRPr/>
            </a:pPr>
            <a:r>
              <a:rPr lang="en-US" altLang="zh-CN" sz="1400" noProof="1">
                <a:latin typeface="Times New Roman" panose="02020603050405020304" pitchFamily="18" charset="0"/>
                <a:ea typeface="微软雅黑" panose="020B0503020204020204" pitchFamily="34" charset="-122"/>
                <a:cs typeface="Times New Roman" panose="02020603050405020304" pitchFamily="18" charset="0"/>
              </a:rPr>
              <a:t>Conduct research on the </a:t>
            </a:r>
            <a:r>
              <a:rPr lang="en-US" altLang="zh-CN" sz="1400" noProof="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multi-energy integration for urban energy system</a:t>
            </a:r>
            <a:r>
              <a:rPr lang="en-US" altLang="zh-CN" sz="1400" noProof="1">
                <a:latin typeface="Times New Roman" panose="02020603050405020304" pitchFamily="18" charset="0"/>
                <a:ea typeface="微软雅黑" panose="020B0503020204020204" pitchFamily="34" charset="-122"/>
                <a:cs typeface="Times New Roman" panose="02020603050405020304" pitchFamily="18" charset="0"/>
              </a:rPr>
              <a:t>, including an </a:t>
            </a:r>
            <a:r>
              <a:rPr lang="en-US" altLang="zh-CN" sz="1400" noProof="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APEC chair economy special chapter (Mexico)</a:t>
            </a:r>
            <a:r>
              <a:rPr lang="en-US" altLang="zh-CN" sz="1400" noProof="1">
                <a:latin typeface="Times New Roman" panose="02020603050405020304" pitchFamily="18" charset="0"/>
                <a:ea typeface="微软雅黑" panose="020B0503020204020204" pitchFamily="34" charset="-122"/>
                <a:cs typeface="Times New Roman" panose="02020603050405020304" pitchFamily="18" charset="0"/>
              </a:rPr>
              <a:t>, and facilitate high-quality transition of urban energy systems.</a:t>
            </a:r>
            <a:endParaRPr lang="zh-CN" altLang="en-US" sz="1400" noProof="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6" name="TextBox 34">
            <a:extLst>
              <a:ext uri="{FF2B5EF4-FFF2-40B4-BE49-F238E27FC236}">
                <a16:creationId xmlns:a16="http://schemas.microsoft.com/office/drawing/2014/main" id="{CB43C3A7-E300-AE34-B9A4-2B526E1A1FAE}"/>
              </a:ext>
            </a:extLst>
          </p:cNvPr>
          <p:cNvSpPr txBox="1"/>
          <p:nvPr/>
        </p:nvSpPr>
        <p:spPr>
          <a:xfrm>
            <a:off x="3863975" y="1341438"/>
            <a:ext cx="8059738" cy="407987"/>
          </a:xfrm>
          <a:prstGeom prst="rect">
            <a:avLst/>
          </a:prstGeom>
          <a:solidFill>
            <a:schemeClr val="accent6">
              <a:lumMod val="50000"/>
            </a:schemeClr>
          </a:solidFill>
          <a:ln>
            <a:noFill/>
          </a:ln>
        </p:spPr>
        <p:style>
          <a:lnRef idx="1">
            <a:schemeClr val="accent5"/>
          </a:lnRef>
          <a:fillRef idx="2">
            <a:schemeClr val="accent5"/>
          </a:fillRef>
          <a:effectRef idx="1">
            <a:schemeClr val="accent5"/>
          </a:effectRef>
          <a:fontRef idx="minor">
            <a:schemeClr val="dk1"/>
          </a:fontRef>
        </p:style>
        <p:txBody>
          <a:bodyPr anchor="ctr"/>
          <a:lstStyle/>
          <a:p>
            <a:pPr algn="ctr" fontAlgn="auto">
              <a:defRPr/>
            </a:pPr>
            <a:r>
              <a:rPr lang="en-US" altLang="zh-CN" sz="1600" b="1" noProof="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Key Research Content</a:t>
            </a:r>
            <a:endParaRPr lang="zh-CN" altLang="en-US" sz="1600" b="1" noProof="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18" name="文本框 27">
            <a:extLst>
              <a:ext uri="{FF2B5EF4-FFF2-40B4-BE49-F238E27FC236}">
                <a16:creationId xmlns:a16="http://schemas.microsoft.com/office/drawing/2014/main" id="{DA24D64A-36EB-FAD2-AA9C-AD265834DD19}"/>
              </a:ext>
            </a:extLst>
          </p:cNvPr>
          <p:cNvSpPr txBox="1">
            <a:spLocks noChangeArrowheads="1"/>
          </p:cNvSpPr>
          <p:nvPr/>
        </p:nvSpPr>
        <p:spPr bwMode="auto">
          <a:xfrm>
            <a:off x="115888" y="5992813"/>
            <a:ext cx="11863387"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ts val="3000"/>
              </a:lnSpc>
            </a:pPr>
            <a:r>
              <a:rPr lang="en-US" altLang="zh-CN" b="1">
                <a:solidFill>
                  <a:srgbClr val="002060"/>
                </a:solidFill>
                <a:latin typeface="Arial" panose="020B0604020202020204" pitchFamily="34" charset="0"/>
                <a:cs typeface="Arial" panose="020B0604020202020204" pitchFamily="34" charset="0"/>
              </a:rPr>
              <a:t>APSEC anticipates recommendations and seeks collaborative support from member economies!</a:t>
            </a:r>
          </a:p>
        </p:txBody>
      </p:sp>
      <p:sp>
        <p:nvSpPr>
          <p:cNvPr id="29" name="TextBox 34">
            <a:extLst>
              <a:ext uri="{FF2B5EF4-FFF2-40B4-BE49-F238E27FC236}">
                <a16:creationId xmlns:a16="http://schemas.microsoft.com/office/drawing/2014/main" id="{E1696F1C-C4D1-8B1E-31C7-D6610155D256}"/>
              </a:ext>
            </a:extLst>
          </p:cNvPr>
          <p:cNvSpPr txBox="1"/>
          <p:nvPr/>
        </p:nvSpPr>
        <p:spPr>
          <a:xfrm>
            <a:off x="109538" y="769938"/>
            <a:ext cx="11814175" cy="525462"/>
          </a:xfrm>
          <a:prstGeom prst="rect">
            <a:avLst/>
          </a:prstGeom>
          <a:solidFill>
            <a:srgbClr val="0070C0"/>
          </a:solidFill>
          <a:ln>
            <a:noFill/>
          </a:ln>
        </p:spPr>
        <p:style>
          <a:lnRef idx="1">
            <a:schemeClr val="accent5"/>
          </a:lnRef>
          <a:fillRef idx="2">
            <a:schemeClr val="accent5"/>
          </a:fillRef>
          <a:effectRef idx="1">
            <a:schemeClr val="accent5"/>
          </a:effectRef>
          <a:fontRef idx="minor">
            <a:schemeClr val="dk1"/>
          </a:fontRef>
        </p:style>
        <p:txBody>
          <a:bodyPr anchor="ctr"/>
          <a:lstStyle/>
          <a:p>
            <a:pPr algn="ctr" fontAlgn="auto">
              <a:defRPr/>
            </a:pPr>
            <a:r>
              <a:rPr lang="en-US" altLang="zh-CN" sz="2000" b="1" noProof="1">
                <a:solidFill>
                  <a:srgbClr val="FFFF00"/>
                </a:solidFill>
                <a:latin typeface="Arial" panose="020B0604020202020204" pitchFamily="34" charset="0"/>
                <a:ea typeface="Microsoft YaHei UI" panose="020B0503020204020204" pitchFamily="34" charset="-122"/>
                <a:cs typeface="Arial" panose="020B0604020202020204" pitchFamily="34" charset="0"/>
              </a:rPr>
              <a:t>Planned Research Activities </a:t>
            </a:r>
            <a:r>
              <a:rPr lang="en-US" altLang="zh-CN" sz="2000" b="1" noProof="1">
                <a:solidFill>
                  <a:schemeClr val="bg1"/>
                </a:solidFill>
                <a:latin typeface="Arial" panose="020B0604020202020204" pitchFamily="34" charset="0"/>
                <a:ea typeface="Microsoft YaHei UI" panose="020B0503020204020204" pitchFamily="34" charset="-122"/>
                <a:cs typeface="Arial" panose="020B0604020202020204" pitchFamily="34" charset="0"/>
              </a:rPr>
              <a:t>of APEC Urban Energy Report (2026-2030)</a:t>
            </a:r>
          </a:p>
        </p:txBody>
      </p:sp>
      <p:sp>
        <p:nvSpPr>
          <p:cNvPr id="2" name="文本框 39">
            <a:extLst>
              <a:ext uri="{FF2B5EF4-FFF2-40B4-BE49-F238E27FC236}">
                <a16:creationId xmlns:a16="http://schemas.microsoft.com/office/drawing/2014/main" id="{62D05B3F-4605-5191-1D24-C0825253B10E}"/>
              </a:ext>
            </a:extLst>
          </p:cNvPr>
          <p:cNvSpPr txBox="1"/>
          <p:nvPr/>
        </p:nvSpPr>
        <p:spPr>
          <a:xfrm>
            <a:off x="191344" y="177329"/>
            <a:ext cx="8815631" cy="398780"/>
          </a:xfrm>
          <a:prstGeom prst="rect">
            <a:avLst/>
          </a:prstGeom>
          <a:noFill/>
        </p:spPr>
        <p:txBody>
          <a:bodyPr wrap="square" rtlCol="0">
            <a:spAutoFit/>
          </a:bodyPr>
          <a:lstStyle/>
          <a:p>
            <a:pPr algn="just">
              <a:buClr>
                <a:srgbClr val="002060"/>
              </a:buClr>
              <a:buSzPct val="100000"/>
            </a:pPr>
            <a:r>
              <a:rPr lang="en-US" altLang="zh-CN" sz="2000" b="1" dirty="0">
                <a:solidFill>
                  <a:srgbClr val="002060"/>
                </a:solidFill>
                <a:latin typeface="Arial" panose="020B0604020202020204" pitchFamily="34" charset="0"/>
                <a:ea typeface="Verdana" panose="020B0604030504040204" pitchFamily="34" charset="0"/>
                <a:cs typeface="Arial" panose="020B0604020202020204" pitchFamily="34" charset="0"/>
              </a:rPr>
              <a:t>Research Program for APEC CHINA 2026 and beyond until 2030</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294967295"/>
          </p:nvPr>
        </p:nvSpPr>
        <p:spPr>
          <a:xfrm>
            <a:off x="8195087" y="6406413"/>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ED24AB-161E-4E0B-B512-E5D3858BF887}" type="slidenum">
              <a:rPr lang="zh-CN" altLang="en-US" smtClean="0"/>
              <a:t>27</a:t>
            </a:fld>
            <a:endParaRPr lang="zh-CN" altLang="en-US" dirty="0"/>
          </a:p>
        </p:txBody>
      </p:sp>
      <p:pic>
        <p:nvPicPr>
          <p:cNvPr id="6"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656" y="1425694"/>
            <a:ext cx="4104456" cy="3078343"/>
          </a:xfrm>
          <a:prstGeom prst="rect">
            <a:avLst/>
          </a:prstGeom>
        </p:spPr>
      </p:pic>
      <p:pic>
        <p:nvPicPr>
          <p:cNvPr id="7" name="图片 10"/>
          <p:cNvPicPr>
            <a:picLocks noChangeAspect="1"/>
          </p:cNvPicPr>
          <p:nvPr/>
        </p:nvPicPr>
        <p:blipFill>
          <a:blip r:embed="rId3"/>
          <a:stretch>
            <a:fillRect/>
          </a:stretch>
        </p:blipFill>
        <p:spPr>
          <a:xfrm>
            <a:off x="5879976" y="1412776"/>
            <a:ext cx="5515987" cy="3104178"/>
          </a:xfrm>
          <a:prstGeom prst="rect">
            <a:avLst/>
          </a:prstGeom>
        </p:spPr>
      </p:pic>
      <p:sp>
        <p:nvSpPr>
          <p:cNvPr id="8" name="矩形 2"/>
          <p:cNvSpPr/>
          <p:nvPr/>
        </p:nvSpPr>
        <p:spPr>
          <a:xfrm>
            <a:off x="9328" y="5055072"/>
            <a:ext cx="12203250" cy="834638"/>
          </a:xfrm>
          <a:prstGeom prst="rect">
            <a:avLst/>
          </a:prstGeom>
          <a:solidFill>
            <a:srgbClr val="5BA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Arial" panose="020B0604020202020204" pitchFamily="34" charset="0"/>
              <a:cs typeface="Arial" panose="020B0604020202020204" pitchFamily="34" charset="0"/>
            </a:endParaRPr>
          </a:p>
        </p:txBody>
      </p:sp>
      <p:sp>
        <p:nvSpPr>
          <p:cNvPr id="11" name="文本框 4"/>
          <p:cNvSpPr txBox="1"/>
          <p:nvPr/>
        </p:nvSpPr>
        <p:spPr>
          <a:xfrm>
            <a:off x="-600744" y="5210781"/>
            <a:ext cx="12192000" cy="523220"/>
          </a:xfrm>
          <a:prstGeom prst="rect">
            <a:avLst/>
          </a:prstGeom>
          <a:no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THANK YOU!</a:t>
            </a:r>
            <a:endParaRPr lang="en-US" altLang="zh-CN" sz="28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t="19051"/>
          <a:stretch>
            <a:fillRect/>
          </a:stretch>
        </p:blipFill>
        <p:spPr>
          <a:xfrm>
            <a:off x="10270144" y="144875"/>
            <a:ext cx="1806446" cy="1005710"/>
          </a:xfrm>
          <a:prstGeom prst="rect">
            <a:avLst/>
          </a:prstGeom>
        </p:spPr>
      </p:pic>
      <p:sp>
        <p:nvSpPr>
          <p:cNvPr id="9" name="矩形 14"/>
          <p:cNvSpPr/>
          <p:nvPr/>
        </p:nvSpPr>
        <p:spPr>
          <a:xfrm>
            <a:off x="479376" y="5234876"/>
            <a:ext cx="11111604" cy="1200329"/>
          </a:xfrm>
          <a:prstGeom prst="rect">
            <a:avLst/>
          </a:prstGeom>
        </p:spPr>
        <p:txBody>
          <a:bodyPr wrap="square">
            <a:spAutoFit/>
          </a:bodyPr>
          <a:lstStyle/>
          <a:p>
            <a:pPr marL="285750" indent="-285750" algn="just">
              <a:spcBef>
                <a:spcPts val="600"/>
              </a:spcBef>
              <a:spcAft>
                <a:spcPts val="600"/>
              </a:spcAft>
              <a:buFont typeface="Arial" panose="020B0604020202020204" pitchFamily="34" charset="0"/>
              <a:buChar char="•"/>
            </a:pPr>
            <a:r>
              <a:rPr lang="en-US" b="1" dirty="0">
                <a:solidFill>
                  <a:srgbClr val="002060"/>
                </a:solidFill>
                <a:latin typeface="Arial" panose="020B0604020202020204" pitchFamily="34" charset="0"/>
                <a:ea typeface="Verdana" panose="020B0604030504040204" pitchFamily="34" charset="0"/>
                <a:cs typeface="Arial" panose="020B0604020202020204" pitchFamily="34" charset="0"/>
              </a:rPr>
              <a:t>The 11th Asia-Pacific Energy Sustainability Development Forum and Training for APEC Officials </a:t>
            </a:r>
            <a:r>
              <a:rPr lang="en-US" dirty="0">
                <a:solidFill>
                  <a:srgbClr val="002060"/>
                </a:solidFill>
                <a:latin typeface="Arial" panose="020B0604020202020204" pitchFamily="34" charset="0"/>
                <a:ea typeface="Verdana" panose="020B0604030504040204" pitchFamily="34" charset="0"/>
                <a:cs typeface="Arial" panose="020B0604020202020204" pitchFamily="34" charset="0"/>
              </a:rPr>
              <a:t>was successfully held from </a:t>
            </a:r>
            <a:r>
              <a:rPr lang="en-US" altLang="zh-CN" dirty="0">
                <a:solidFill>
                  <a:srgbClr val="002060"/>
                </a:solidFill>
                <a:latin typeface="Arial" panose="020B0604020202020204" pitchFamily="34" charset="0"/>
                <a:ea typeface="Verdana" panose="020B0604030504040204" pitchFamily="34" charset="0"/>
                <a:cs typeface="Arial" panose="020B0604020202020204" pitchFamily="34" charset="0"/>
              </a:rPr>
              <a:t>16</a:t>
            </a:r>
            <a:r>
              <a:rPr lang="en-US" altLang="zh-CN" baseline="30000" dirty="0">
                <a:solidFill>
                  <a:srgbClr val="002060"/>
                </a:solidFill>
                <a:latin typeface="Arial" panose="020B0604020202020204" pitchFamily="34" charset="0"/>
                <a:ea typeface="Verdana" panose="020B0604030504040204" pitchFamily="34" charset="0"/>
                <a:cs typeface="Arial" panose="020B0604020202020204" pitchFamily="34" charset="0"/>
              </a:rPr>
              <a:t>th</a:t>
            </a:r>
            <a:r>
              <a:rPr lang="en-US" altLang="zh-CN" dirty="0">
                <a:solidFill>
                  <a:srgbClr val="002060"/>
                </a:solidFill>
                <a:latin typeface="Arial" panose="020B0604020202020204" pitchFamily="34" charset="0"/>
                <a:ea typeface="Verdana" panose="020B0604030504040204" pitchFamily="34" charset="0"/>
                <a:cs typeface="Arial" panose="020B0604020202020204" pitchFamily="34" charset="0"/>
              </a:rPr>
              <a:t> to 19</a:t>
            </a:r>
            <a:r>
              <a:rPr lang="en-US" altLang="zh-CN" baseline="30000" dirty="0">
                <a:solidFill>
                  <a:srgbClr val="002060"/>
                </a:solidFill>
                <a:latin typeface="Arial" panose="020B0604020202020204" pitchFamily="34" charset="0"/>
                <a:ea typeface="Verdana" panose="020B0604030504040204" pitchFamily="34" charset="0"/>
                <a:cs typeface="Arial" panose="020B0604020202020204" pitchFamily="34" charset="0"/>
              </a:rPr>
              <a:t>th</a:t>
            </a:r>
            <a:r>
              <a:rPr lang="en-US" altLang="zh-CN" dirty="0">
                <a:solidFill>
                  <a:srgbClr val="002060"/>
                </a:solidFill>
                <a:latin typeface="Arial" panose="020B0604020202020204" pitchFamily="34" charset="0"/>
                <a:ea typeface="Verdana" panose="020B0604030504040204" pitchFamily="34" charset="0"/>
                <a:cs typeface="Arial" panose="020B0604020202020204" pitchFamily="34" charset="0"/>
              </a:rPr>
              <a:t> September</a:t>
            </a:r>
            <a:r>
              <a:rPr lang="zh-CN" altLang="en-US"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altLang="zh-CN" dirty="0">
                <a:solidFill>
                  <a:srgbClr val="002060"/>
                </a:solidFill>
                <a:latin typeface="Arial" panose="020B0604020202020204" pitchFamily="34" charset="0"/>
                <a:ea typeface="Verdana" panose="020B0604030504040204" pitchFamily="34" charset="0"/>
                <a:cs typeface="Arial" panose="020B0604020202020204" pitchFamily="34" charset="0"/>
              </a:rPr>
              <a:t>2025 </a:t>
            </a:r>
            <a:r>
              <a:rPr lang="en-US" dirty="0">
                <a:solidFill>
                  <a:srgbClr val="002060"/>
                </a:solidFill>
                <a:latin typeface="Arial" panose="020B0604020202020204" pitchFamily="34" charset="0"/>
                <a:ea typeface="Verdana" panose="020B0604030504040204" pitchFamily="34" charset="0"/>
                <a:cs typeface="Arial" panose="020B0604020202020204" pitchFamily="34" charset="0"/>
              </a:rPr>
              <a:t>in Yinchuan, China. Over 240 delegates from governments, businesses, research institutes and international organizations participated the event, representing 13 APEC member economies and 5 international organizations.  </a:t>
            </a:r>
            <a:endParaRPr lang="x-none" dirty="0">
              <a:solidFill>
                <a:srgbClr val="002060"/>
              </a:solidFill>
              <a:latin typeface="Arial" panose="020B0604020202020204" pitchFamily="34" charset="0"/>
              <a:ea typeface="Verdana" panose="020B0604030504040204" pitchFamily="34" charset="0"/>
              <a:cs typeface="Arial" panose="020B0604020202020204" pitchFamily="34" charset="0"/>
            </a:endParaRPr>
          </a:p>
        </p:txBody>
      </p:sp>
      <p:sp>
        <p:nvSpPr>
          <p:cNvPr id="2" name="矩形 1"/>
          <p:cNvSpPr/>
          <p:nvPr/>
        </p:nvSpPr>
        <p:spPr>
          <a:xfrm>
            <a:off x="479376" y="750475"/>
            <a:ext cx="9790768" cy="400110"/>
          </a:xfrm>
          <a:prstGeom prst="rect">
            <a:avLst/>
          </a:prstGeom>
        </p:spPr>
        <p:txBody>
          <a:bodyPr wrap="square">
            <a:spAutoFit/>
          </a:bodyPr>
          <a:lstStyle/>
          <a:p>
            <a:r>
              <a:rPr lang="en-US" altLang="zh-CN" sz="2000" b="1" dirty="0">
                <a:solidFill>
                  <a:srgbClr val="002060"/>
                </a:solidFill>
                <a:latin typeface="Arial" panose="020B0604020202020204" pitchFamily="34" charset="0"/>
                <a:ea typeface="Verdana" panose="020B0604030504040204" pitchFamily="34" charset="0"/>
                <a:cs typeface="Arial" panose="020B0604020202020204" pitchFamily="34" charset="0"/>
              </a:rPr>
              <a:t>The 11th Asia-Pacific Energy Sustainability Development Forum (</a:t>
            </a:r>
            <a:r>
              <a:rPr lang="en-US" altLang="zh-CN" sz="2000" b="1" dirty="0" err="1">
                <a:solidFill>
                  <a:srgbClr val="002060"/>
                </a:solidFill>
                <a:latin typeface="Arial" panose="020B0604020202020204" pitchFamily="34" charset="0"/>
                <a:ea typeface="Verdana" panose="020B0604030504040204" pitchFamily="34" charset="0"/>
                <a:cs typeface="Arial" panose="020B0604020202020204" pitchFamily="34" charset="0"/>
              </a:rPr>
              <a:t>ESDF</a:t>
            </a:r>
            <a:r>
              <a:rPr lang="en-US" altLang="zh-CN" sz="2000" b="1" dirty="0">
                <a:solidFill>
                  <a:srgbClr val="002060"/>
                </a:solidFill>
                <a:latin typeface="Arial" panose="020B0604020202020204" pitchFamily="34" charset="0"/>
                <a:ea typeface="Verdana" panose="020B0604030504040204" pitchFamily="34" charset="0"/>
                <a:cs typeface="Arial" panose="020B0604020202020204" pitchFamily="34" charset="0"/>
              </a:rPr>
              <a:t> 11)</a:t>
            </a:r>
          </a:p>
        </p:txBody>
      </p:sp>
      <p:sp>
        <p:nvSpPr>
          <p:cNvPr id="4" name="灯片编号占位符 3"/>
          <p:cNvSpPr>
            <a:spLocks noGrp="1"/>
          </p:cNvSpPr>
          <p:nvPr>
            <p:ph type="sldNum" sz="quarter" idx="4"/>
          </p:nvPr>
        </p:nvSpPr>
        <p:spPr/>
        <p:txBody>
          <a:bodyPr/>
          <a:lstStyle/>
          <a:p>
            <a:fld id="{24ED24AB-161E-4E0B-B512-E5D3858BF887}" type="slidenum">
              <a:rPr lang="zh-CN" altLang="en-US" smtClean="0"/>
              <a:t>3</a:t>
            </a:fld>
            <a:endParaRPr lang="zh-CN" altLang="en-US" dirty="0"/>
          </a:p>
        </p:txBody>
      </p:sp>
      <p:pic>
        <p:nvPicPr>
          <p:cNvPr id="7" name="图片 6" descr="一群人站在一起&#10;&#10;AI 生成的内容可能不正确。"/>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020" y="1195595"/>
            <a:ext cx="9493421" cy="4039281"/>
          </a:xfrm>
          <a:prstGeom prst="rect">
            <a:avLst/>
          </a:prstGeom>
        </p:spPr>
      </p:pic>
      <p:sp>
        <p:nvSpPr>
          <p:cNvPr id="10" name="矩形 13"/>
          <p:cNvSpPr/>
          <p:nvPr/>
        </p:nvSpPr>
        <p:spPr>
          <a:xfrm>
            <a:off x="199123" y="176773"/>
            <a:ext cx="10945216" cy="400110"/>
          </a:xfrm>
          <a:prstGeom prst="rect">
            <a:avLst/>
          </a:prstGeom>
        </p:spPr>
        <p:txBody>
          <a:bodyPr wrap="square">
            <a:spAutoFit/>
          </a:bodyPr>
          <a:lstStyle/>
          <a:p>
            <a:r>
              <a:rPr lang="en-US" altLang="zh-CN" sz="2000" b="1" dirty="0">
                <a:solidFill>
                  <a:srgbClr val="002060"/>
                </a:solidFill>
                <a:latin typeface="Arial" panose="020B0604020202020204" pitchFamily="34" charset="0"/>
                <a:cs typeface="Arial" panose="020B0604020202020204" pitchFamily="34" charset="0"/>
              </a:rPr>
              <a:t>Asia-Pacific Energy Sustainable Development Forum (ESDF)</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19051"/>
          <a:stretch>
            <a:fillRect/>
          </a:stretch>
        </p:blipFill>
        <p:spPr>
          <a:xfrm>
            <a:off x="10270144" y="144875"/>
            <a:ext cx="1806446" cy="1005710"/>
          </a:xfrm>
          <a:prstGeom prst="rect">
            <a:avLst/>
          </a:prstGeom>
        </p:spPr>
      </p:pic>
      <p:sp>
        <p:nvSpPr>
          <p:cNvPr id="9" name="矩形 14"/>
          <p:cNvSpPr/>
          <p:nvPr/>
        </p:nvSpPr>
        <p:spPr>
          <a:xfrm>
            <a:off x="335360" y="1150388"/>
            <a:ext cx="11315128" cy="646331"/>
          </a:xfrm>
          <a:prstGeom prst="rect">
            <a:avLst/>
          </a:prstGeom>
        </p:spPr>
        <p:txBody>
          <a:bodyPr wrap="square">
            <a:spAutoFit/>
          </a:bodyPr>
          <a:lstStyle/>
          <a:p>
            <a:pPr marL="285750" indent="-285750" algn="just">
              <a:spcBef>
                <a:spcPts val="600"/>
              </a:spcBef>
              <a:spcAft>
                <a:spcPts val="600"/>
              </a:spcAft>
              <a:buFont typeface="Arial" panose="020B0604020202020204" pitchFamily="34" charset="0"/>
              <a:buChar char="•"/>
            </a:pPr>
            <a:r>
              <a:rPr lang="en-US" dirty="0">
                <a:solidFill>
                  <a:srgbClr val="002060"/>
                </a:solidFill>
                <a:latin typeface="Arial" panose="020B0604020202020204" pitchFamily="34" charset="0"/>
                <a:ea typeface="Verdana" panose="020B0604030504040204" pitchFamily="34" charset="0"/>
                <a:cs typeface="Arial" panose="020B0604020202020204" pitchFamily="34" charset="0"/>
              </a:rPr>
              <a:t>The theme of the Forum was “Building a Renewable Dominant New Power System to Help Achieve Decarbonization Goals”. The Forum also included four parallel sub-forums:</a:t>
            </a:r>
            <a:endParaRPr lang="x-none" dirty="0">
              <a:solidFill>
                <a:srgbClr val="002060"/>
              </a:solidFill>
              <a:latin typeface="Arial" panose="020B0604020202020204" pitchFamily="34" charset="0"/>
              <a:ea typeface="Verdana" panose="020B0604030504040204" pitchFamily="34" charset="0"/>
              <a:cs typeface="Arial" panose="020B0604020202020204" pitchFamily="34" charset="0"/>
            </a:endParaRPr>
          </a:p>
        </p:txBody>
      </p:sp>
      <p:sp>
        <p:nvSpPr>
          <p:cNvPr id="4" name="灯片编号占位符 3"/>
          <p:cNvSpPr>
            <a:spLocks noGrp="1"/>
          </p:cNvSpPr>
          <p:nvPr>
            <p:ph type="sldNum" sz="quarter" idx="4"/>
          </p:nvPr>
        </p:nvSpPr>
        <p:spPr/>
        <p:txBody>
          <a:bodyPr/>
          <a:lstStyle/>
          <a:p>
            <a:fld id="{24ED24AB-161E-4E0B-B512-E5D3858BF887}" type="slidenum">
              <a:rPr lang="zh-CN" altLang="en-US" smtClean="0"/>
              <a:t>4</a:t>
            </a:fld>
            <a:endParaRPr lang="zh-CN" altLang="en-US" dirty="0"/>
          </a:p>
        </p:txBody>
      </p:sp>
      <p:pic>
        <p:nvPicPr>
          <p:cNvPr id="12" name="图片 11" descr="会议室里的人们&#10;&#10;AI 生成的内容可能不正确。"/>
          <p:cNvPicPr>
            <a:picLocks noChangeAspect="1"/>
          </p:cNvPicPr>
          <p:nvPr/>
        </p:nvPicPr>
        <p:blipFill rotWithShape="1">
          <a:blip r:embed="rId4" cstate="print">
            <a:extLst>
              <a:ext uri="{28A0092B-C50C-407E-A947-70E740481C1C}">
                <a14:useLocalDpi xmlns:a14="http://schemas.microsoft.com/office/drawing/2010/main" val="0"/>
              </a:ext>
            </a:extLst>
          </a:blip>
          <a:srcRect t="10059"/>
          <a:stretch>
            <a:fillRect/>
          </a:stretch>
        </p:blipFill>
        <p:spPr>
          <a:xfrm>
            <a:off x="7965338" y="1818706"/>
            <a:ext cx="3891302" cy="2142049"/>
          </a:xfrm>
          <a:prstGeom prst="rect">
            <a:avLst/>
          </a:prstGeom>
        </p:spPr>
      </p:pic>
      <p:pic>
        <p:nvPicPr>
          <p:cNvPr id="14" name="图片 13" descr="一群人站在一起合影&#10;&#10;AI 生成的内容可能不正确。"/>
          <p:cNvPicPr>
            <a:picLocks noChangeAspect="1"/>
          </p:cNvPicPr>
          <p:nvPr/>
        </p:nvPicPr>
        <p:blipFill rotWithShape="1">
          <a:blip r:embed="rId5" cstate="print">
            <a:extLst>
              <a:ext uri="{28A0092B-C50C-407E-A947-70E740481C1C}">
                <a14:useLocalDpi xmlns:a14="http://schemas.microsoft.com/office/drawing/2010/main" val="0"/>
              </a:ext>
            </a:extLst>
          </a:blip>
          <a:srcRect t="1750" b="6834"/>
          <a:stretch>
            <a:fillRect/>
          </a:stretch>
        </p:blipFill>
        <p:spPr>
          <a:xfrm>
            <a:off x="417548" y="4170352"/>
            <a:ext cx="3703335" cy="2256255"/>
          </a:xfrm>
          <a:prstGeom prst="rect">
            <a:avLst/>
          </a:prstGeom>
        </p:spPr>
      </p:pic>
      <p:pic>
        <p:nvPicPr>
          <p:cNvPr id="16" name="图片 15" descr="一群人站在画前合影&#10;&#10;AI 生成的内容可能不正确。"/>
          <p:cNvPicPr>
            <a:picLocks noChangeAspect="1"/>
          </p:cNvPicPr>
          <p:nvPr/>
        </p:nvPicPr>
        <p:blipFill rotWithShape="1">
          <a:blip r:embed="rId6" cstate="print">
            <a:extLst>
              <a:ext uri="{28A0092B-C50C-407E-A947-70E740481C1C}">
                <a14:useLocalDpi xmlns:a14="http://schemas.microsoft.com/office/drawing/2010/main" val="0"/>
              </a:ext>
            </a:extLst>
          </a:blip>
          <a:srcRect l="4276" t="18021"/>
          <a:stretch>
            <a:fillRect/>
          </a:stretch>
        </p:blipFill>
        <p:spPr>
          <a:xfrm>
            <a:off x="7965337" y="4187800"/>
            <a:ext cx="3891302" cy="2221358"/>
          </a:xfrm>
          <a:prstGeom prst="rect">
            <a:avLst/>
          </a:prstGeom>
        </p:spPr>
      </p:pic>
      <p:pic>
        <p:nvPicPr>
          <p:cNvPr id="18" name="图片 17" descr="一群人站在地上&#10;&#10;AI 生成的内容可能不正确。"/>
          <p:cNvPicPr>
            <a:picLocks noChangeAspect="1"/>
          </p:cNvPicPr>
          <p:nvPr/>
        </p:nvPicPr>
        <p:blipFill rotWithShape="1">
          <a:blip r:embed="rId7" cstate="print">
            <a:extLst>
              <a:ext uri="{28A0092B-C50C-407E-A947-70E740481C1C}">
                <a14:useLocalDpi xmlns:a14="http://schemas.microsoft.com/office/drawing/2010/main" val="0"/>
              </a:ext>
            </a:extLst>
          </a:blip>
          <a:srcRect l="7530" t="17971" r="4675" b="5171"/>
          <a:stretch>
            <a:fillRect/>
          </a:stretch>
        </p:blipFill>
        <p:spPr>
          <a:xfrm>
            <a:off x="407368" y="1800090"/>
            <a:ext cx="3703336" cy="2160665"/>
          </a:xfrm>
          <a:prstGeom prst="rect">
            <a:avLst/>
          </a:prstGeom>
        </p:spPr>
      </p:pic>
      <p:sp>
        <p:nvSpPr>
          <p:cNvPr id="20" name="文本框 19"/>
          <p:cNvSpPr txBox="1"/>
          <p:nvPr/>
        </p:nvSpPr>
        <p:spPr>
          <a:xfrm>
            <a:off x="4300526" y="2287396"/>
            <a:ext cx="1758961" cy="1046440"/>
          </a:xfrm>
          <a:prstGeom prst="rect">
            <a:avLst/>
          </a:prstGeom>
          <a:noFill/>
        </p:spPr>
        <p:txBody>
          <a:bodyPr wrap="square">
            <a:spAutoFit/>
          </a:bodyPr>
          <a:lstStyle/>
          <a:p>
            <a:r>
              <a:rPr lang="en-US" altLang="zh-CN" sz="1400" b="1" dirty="0">
                <a:solidFill>
                  <a:srgbClr val="0070C0"/>
                </a:solidFill>
                <a:latin typeface="Times New Roman" panose="02020603050405020304" pitchFamily="18" charset="0"/>
                <a:cs typeface="Times New Roman" panose="02020603050405020304" pitchFamily="18" charset="0"/>
              </a:rPr>
              <a:t>Sub-forum Ⅰ</a:t>
            </a:r>
          </a:p>
          <a:p>
            <a:r>
              <a:rPr lang="en-US" altLang="zh-CN" sz="1200" b="1" dirty="0">
                <a:latin typeface="Times New Roman" panose="02020603050405020304" pitchFamily="18" charset="0"/>
                <a:cs typeface="Times New Roman" panose="02020603050405020304" pitchFamily="18" charset="0"/>
              </a:rPr>
              <a:t>Energy Transition Drives the High-Quality Development of Fossil Energy Enterprises</a:t>
            </a:r>
            <a:endParaRPr lang="zh-CN" altLang="en-US" sz="1200" b="1" dirty="0">
              <a:latin typeface="Times New Roman" panose="02020603050405020304" pitchFamily="18" charset="0"/>
              <a:cs typeface="Times New Roman" panose="02020603050405020304" pitchFamily="18" charset="0"/>
            </a:endParaRPr>
          </a:p>
        </p:txBody>
      </p:sp>
      <p:sp>
        <p:nvSpPr>
          <p:cNvPr id="22" name="文本框 21"/>
          <p:cNvSpPr txBox="1"/>
          <p:nvPr/>
        </p:nvSpPr>
        <p:spPr>
          <a:xfrm>
            <a:off x="4289803" y="4775259"/>
            <a:ext cx="1769685" cy="1046440"/>
          </a:xfrm>
          <a:prstGeom prst="rect">
            <a:avLst/>
          </a:prstGeom>
          <a:noFill/>
        </p:spPr>
        <p:txBody>
          <a:bodyPr wrap="square">
            <a:spAutoFit/>
          </a:bodyPr>
          <a:lstStyle/>
          <a:p>
            <a:r>
              <a:rPr lang="en-US" altLang="zh-CN" sz="1400" b="1" dirty="0">
                <a:solidFill>
                  <a:srgbClr val="0070C0"/>
                </a:solidFill>
                <a:latin typeface="Times New Roman" panose="02020603050405020304" pitchFamily="18" charset="0"/>
                <a:cs typeface="Times New Roman" panose="02020603050405020304" pitchFamily="18" charset="0"/>
              </a:rPr>
              <a:t>Sub-forum Ⅱ</a:t>
            </a:r>
          </a:p>
          <a:p>
            <a:r>
              <a:rPr lang="en-US" altLang="zh-CN" sz="1200" b="1" dirty="0">
                <a:latin typeface="Times New Roman" panose="02020603050405020304" pitchFamily="18" charset="0"/>
                <a:cs typeface="Times New Roman" panose="02020603050405020304" pitchFamily="18" charset="0"/>
              </a:rPr>
              <a:t>Synergy of Asia-Asia-Pacific Green Energy Systems and Energy Storage Innovation  </a:t>
            </a:r>
          </a:p>
        </p:txBody>
      </p:sp>
      <p:sp>
        <p:nvSpPr>
          <p:cNvPr id="23" name="箭头: 右 22"/>
          <p:cNvSpPr/>
          <p:nvPr/>
        </p:nvSpPr>
        <p:spPr>
          <a:xfrm rot="10800000">
            <a:off x="4161406" y="4988277"/>
            <a:ext cx="164738" cy="646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5974451" y="2287396"/>
            <a:ext cx="1808796" cy="1231106"/>
          </a:xfrm>
          <a:prstGeom prst="rect">
            <a:avLst/>
          </a:prstGeom>
          <a:noFill/>
        </p:spPr>
        <p:txBody>
          <a:bodyPr wrap="square">
            <a:spAutoFit/>
          </a:bodyPr>
          <a:lstStyle/>
          <a:p>
            <a:pPr algn="r"/>
            <a:r>
              <a:rPr lang="en-US" altLang="zh-CN" sz="1400" b="1" dirty="0">
                <a:solidFill>
                  <a:srgbClr val="0070C0"/>
                </a:solidFill>
                <a:latin typeface="Times New Roman" panose="02020603050405020304" pitchFamily="18" charset="0"/>
                <a:cs typeface="Times New Roman" panose="02020603050405020304" pitchFamily="18" charset="0"/>
              </a:rPr>
              <a:t>Sub-forum Ⅲ </a:t>
            </a:r>
          </a:p>
          <a:p>
            <a:pPr algn="r"/>
            <a:r>
              <a:rPr lang="en-US" altLang="zh-CN" sz="1200" b="1" dirty="0">
                <a:latin typeface="Times New Roman" panose="02020603050405020304" pitchFamily="18" charset="0"/>
                <a:cs typeface="Times New Roman" panose="02020603050405020304" pitchFamily="18" charset="0"/>
              </a:rPr>
              <a:t>Digital and Intelligent Empowerment Facilitates Asia-Pacific Energy Transition and Innovative Pathways</a:t>
            </a:r>
          </a:p>
        </p:txBody>
      </p:sp>
      <p:sp>
        <p:nvSpPr>
          <p:cNvPr id="25" name="箭头: 右 24"/>
          <p:cNvSpPr/>
          <p:nvPr/>
        </p:nvSpPr>
        <p:spPr>
          <a:xfrm>
            <a:off x="7783247" y="2579784"/>
            <a:ext cx="164738" cy="646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5996209" y="4682926"/>
            <a:ext cx="1769685" cy="1231106"/>
          </a:xfrm>
          <a:prstGeom prst="rect">
            <a:avLst/>
          </a:prstGeom>
          <a:noFill/>
        </p:spPr>
        <p:txBody>
          <a:bodyPr wrap="square">
            <a:spAutoFit/>
          </a:bodyPr>
          <a:lstStyle/>
          <a:p>
            <a:pPr algn="r"/>
            <a:r>
              <a:rPr lang="en-US" altLang="zh-CN" sz="1400" b="1" dirty="0">
                <a:solidFill>
                  <a:srgbClr val="0070C0"/>
                </a:solidFill>
                <a:latin typeface="Times New Roman" panose="02020603050405020304" pitchFamily="18" charset="0"/>
                <a:cs typeface="Times New Roman" panose="02020603050405020304" pitchFamily="18" charset="0"/>
              </a:rPr>
              <a:t>Sub-forum Ⅳ </a:t>
            </a:r>
          </a:p>
          <a:p>
            <a:pPr algn="r"/>
            <a:r>
              <a:rPr lang="en-US" altLang="zh-CN" sz="1200" b="1" dirty="0">
                <a:latin typeface="Times New Roman" panose="02020603050405020304" pitchFamily="18" charset="0"/>
                <a:cs typeface="Times New Roman" panose="02020603050405020304" pitchFamily="18" charset="0"/>
              </a:rPr>
              <a:t>New Energy Development Accelerating Energy Transition and Regional Industrial Synergy</a:t>
            </a:r>
            <a:endParaRPr lang="zh-CN" altLang="en-US" sz="1200" b="1" dirty="0">
              <a:latin typeface="Times New Roman" panose="02020603050405020304" pitchFamily="18" charset="0"/>
              <a:cs typeface="Times New Roman" panose="02020603050405020304" pitchFamily="18" charset="0"/>
            </a:endParaRPr>
          </a:p>
        </p:txBody>
      </p:sp>
      <p:sp>
        <p:nvSpPr>
          <p:cNvPr id="27" name="箭头: 右 26"/>
          <p:cNvSpPr/>
          <p:nvPr/>
        </p:nvSpPr>
        <p:spPr>
          <a:xfrm>
            <a:off x="7783247" y="4975313"/>
            <a:ext cx="164738" cy="646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箭头: 右 27"/>
          <p:cNvSpPr/>
          <p:nvPr/>
        </p:nvSpPr>
        <p:spPr>
          <a:xfrm rot="10800000">
            <a:off x="4151784" y="2579784"/>
            <a:ext cx="164738" cy="646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479376" y="750475"/>
            <a:ext cx="9790768" cy="400110"/>
          </a:xfrm>
          <a:prstGeom prst="rect">
            <a:avLst/>
          </a:prstGeom>
        </p:spPr>
        <p:txBody>
          <a:bodyPr wrap="square">
            <a:spAutoFit/>
          </a:bodyPr>
          <a:lstStyle/>
          <a:p>
            <a:r>
              <a:rPr lang="en-US" altLang="zh-CN" sz="2000" b="1" dirty="0">
                <a:solidFill>
                  <a:srgbClr val="002060"/>
                </a:solidFill>
                <a:latin typeface="Arial" panose="020B0604020202020204" pitchFamily="34" charset="0"/>
                <a:ea typeface="Verdana" panose="020B0604030504040204" pitchFamily="34" charset="0"/>
                <a:cs typeface="Arial" panose="020B0604020202020204" pitchFamily="34" charset="0"/>
              </a:rPr>
              <a:t>The 11th Asia-Pacific Energy Sustainability Development Forum (</a:t>
            </a:r>
            <a:r>
              <a:rPr lang="en-US" altLang="zh-CN" sz="2000" b="1" dirty="0" err="1">
                <a:solidFill>
                  <a:srgbClr val="002060"/>
                </a:solidFill>
                <a:latin typeface="Arial" panose="020B0604020202020204" pitchFamily="34" charset="0"/>
                <a:ea typeface="Verdana" panose="020B0604030504040204" pitchFamily="34" charset="0"/>
                <a:cs typeface="Arial" panose="020B0604020202020204" pitchFamily="34" charset="0"/>
              </a:rPr>
              <a:t>ESDF</a:t>
            </a:r>
            <a:r>
              <a:rPr lang="en-US" altLang="zh-CN" sz="2000" b="1" dirty="0">
                <a:solidFill>
                  <a:srgbClr val="002060"/>
                </a:solidFill>
                <a:latin typeface="Arial" panose="020B0604020202020204" pitchFamily="34" charset="0"/>
                <a:ea typeface="Verdana" panose="020B0604030504040204" pitchFamily="34" charset="0"/>
                <a:cs typeface="Arial" panose="020B0604020202020204" pitchFamily="34" charset="0"/>
              </a:rPr>
              <a:t> 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t="19051"/>
          <a:stretch>
            <a:fillRect/>
          </a:stretch>
        </p:blipFill>
        <p:spPr>
          <a:xfrm>
            <a:off x="10270144" y="144875"/>
            <a:ext cx="1806446" cy="1005710"/>
          </a:xfrm>
          <a:prstGeom prst="rect">
            <a:avLst/>
          </a:prstGeom>
        </p:spPr>
      </p:pic>
      <p:sp>
        <p:nvSpPr>
          <p:cNvPr id="9" name="矩形 14"/>
          <p:cNvSpPr/>
          <p:nvPr/>
        </p:nvSpPr>
        <p:spPr>
          <a:xfrm>
            <a:off x="263352" y="1268760"/>
            <a:ext cx="11315128" cy="646331"/>
          </a:xfrm>
          <a:prstGeom prst="rect">
            <a:avLst/>
          </a:prstGeom>
        </p:spPr>
        <p:txBody>
          <a:bodyPr wrap="square">
            <a:spAutoFit/>
          </a:bodyPr>
          <a:lstStyle/>
          <a:p>
            <a:pPr marL="285750" indent="-285750" algn="just">
              <a:spcBef>
                <a:spcPts val="600"/>
              </a:spcBef>
              <a:spcAft>
                <a:spcPts val="600"/>
              </a:spcAft>
              <a:buFont typeface="Arial" panose="020B0604020202020204" pitchFamily="34" charset="0"/>
              <a:buChar char="•"/>
            </a:pPr>
            <a:r>
              <a:rPr lang="en-US" b="1" dirty="0">
                <a:solidFill>
                  <a:srgbClr val="002060"/>
                </a:solidFill>
                <a:latin typeface="Arial" panose="020B0604020202020204" pitchFamily="34" charset="0"/>
                <a:ea typeface="Verdana" panose="020B0604030504040204" pitchFamily="34" charset="0"/>
                <a:cs typeface="Arial" panose="020B0604020202020204" pitchFamily="34" charset="0"/>
              </a:rPr>
              <a:t>Training for APEC Officials: </a:t>
            </a:r>
            <a:r>
              <a:rPr lang="en-US" dirty="0">
                <a:solidFill>
                  <a:srgbClr val="002060"/>
                </a:solidFill>
                <a:latin typeface="Arial" panose="020B0604020202020204" pitchFamily="34" charset="0"/>
                <a:ea typeface="Verdana" panose="020B0604030504040204" pitchFamily="34" charset="0"/>
                <a:cs typeface="Arial" panose="020B0604020202020204" pitchFamily="34" charset="0"/>
              </a:rPr>
              <a:t>The theme of the Training Program was ”Renewable Energy Development, Energy Storage and the New Power System”. </a:t>
            </a:r>
            <a:endParaRPr lang="x-none" dirty="0">
              <a:solidFill>
                <a:srgbClr val="002060"/>
              </a:solidFill>
              <a:latin typeface="Arial" panose="020B0604020202020204" pitchFamily="34" charset="0"/>
              <a:ea typeface="Verdana" panose="020B0604030504040204" pitchFamily="34" charset="0"/>
              <a:cs typeface="Arial" panose="020B0604020202020204" pitchFamily="34" charset="0"/>
            </a:endParaRPr>
          </a:p>
        </p:txBody>
      </p:sp>
      <p:sp>
        <p:nvSpPr>
          <p:cNvPr id="4" name="灯片编号占位符 3"/>
          <p:cNvSpPr>
            <a:spLocks noGrp="1"/>
          </p:cNvSpPr>
          <p:nvPr>
            <p:ph type="sldNum" sz="quarter" idx="4"/>
          </p:nvPr>
        </p:nvSpPr>
        <p:spPr/>
        <p:txBody>
          <a:bodyPr/>
          <a:lstStyle/>
          <a:p>
            <a:fld id="{24ED24AB-161E-4E0B-B512-E5D3858BF887}" type="slidenum">
              <a:rPr lang="zh-CN" altLang="en-US" smtClean="0"/>
              <a:t>5</a:t>
            </a:fld>
            <a:endParaRPr lang="zh-CN" altLang="en-US" dirty="0"/>
          </a:p>
        </p:txBody>
      </p:sp>
      <p:pic>
        <p:nvPicPr>
          <p:cNvPr id="6" name="图片 5" descr="一群人站在一起&#10;&#10;AI 生成的内容可能不正确。"/>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6090" y="2258105"/>
            <a:ext cx="4996702" cy="3331135"/>
          </a:xfrm>
          <a:prstGeom prst="rect">
            <a:avLst/>
          </a:prstGeom>
        </p:spPr>
      </p:pic>
      <p:pic>
        <p:nvPicPr>
          <p:cNvPr id="8" name="图片 7" descr="人们在看台上的人在房间里&#10;&#10;AI 生成的内容可能不正确。"/>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747" y="2258105"/>
            <a:ext cx="5921398" cy="3331135"/>
          </a:xfrm>
          <a:prstGeom prst="rect">
            <a:avLst/>
          </a:prstGeom>
        </p:spPr>
      </p:pic>
      <p:sp>
        <p:nvSpPr>
          <p:cNvPr id="10" name="矩形 9"/>
          <p:cNvSpPr/>
          <p:nvPr/>
        </p:nvSpPr>
        <p:spPr>
          <a:xfrm>
            <a:off x="479376" y="750475"/>
            <a:ext cx="9790768" cy="400110"/>
          </a:xfrm>
          <a:prstGeom prst="rect">
            <a:avLst/>
          </a:prstGeom>
        </p:spPr>
        <p:txBody>
          <a:bodyPr wrap="square">
            <a:spAutoFit/>
          </a:bodyPr>
          <a:lstStyle/>
          <a:p>
            <a:r>
              <a:rPr lang="en-US" altLang="zh-CN" sz="2000" b="1" dirty="0">
                <a:solidFill>
                  <a:srgbClr val="002060"/>
                </a:solidFill>
                <a:latin typeface="Arial" panose="020B0604020202020204" pitchFamily="34" charset="0"/>
                <a:ea typeface="Verdana" panose="020B0604030504040204" pitchFamily="34" charset="0"/>
                <a:cs typeface="Arial" panose="020B0604020202020204" pitchFamily="34" charset="0"/>
              </a:rPr>
              <a:t>The 11th Asia-Pacific Energy Sustainability Development Forum (</a:t>
            </a:r>
            <a:r>
              <a:rPr lang="en-US" altLang="zh-CN" sz="2000" b="1" dirty="0" err="1">
                <a:solidFill>
                  <a:srgbClr val="002060"/>
                </a:solidFill>
                <a:latin typeface="Arial" panose="020B0604020202020204" pitchFamily="34" charset="0"/>
                <a:ea typeface="Verdana" panose="020B0604030504040204" pitchFamily="34" charset="0"/>
                <a:cs typeface="Arial" panose="020B0604020202020204" pitchFamily="34" charset="0"/>
              </a:rPr>
              <a:t>ESDF</a:t>
            </a:r>
            <a:r>
              <a:rPr lang="en-US" altLang="zh-CN" sz="2000" b="1" dirty="0">
                <a:solidFill>
                  <a:srgbClr val="002060"/>
                </a:solidFill>
                <a:latin typeface="Arial" panose="020B0604020202020204" pitchFamily="34" charset="0"/>
                <a:ea typeface="Verdana" panose="020B0604030504040204" pitchFamily="34" charset="0"/>
                <a:cs typeface="Arial" panose="020B0604020202020204" pitchFamily="34" charset="0"/>
              </a:rPr>
              <a:t> 11)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t="19051"/>
          <a:stretch>
            <a:fillRect/>
          </a:stretch>
        </p:blipFill>
        <p:spPr>
          <a:xfrm>
            <a:off x="10270144" y="144875"/>
            <a:ext cx="1806446" cy="1005710"/>
          </a:xfrm>
          <a:prstGeom prst="rect">
            <a:avLst/>
          </a:prstGeom>
        </p:spPr>
      </p:pic>
      <p:sp>
        <p:nvSpPr>
          <p:cNvPr id="9" name="矩形 14"/>
          <p:cNvSpPr/>
          <p:nvPr/>
        </p:nvSpPr>
        <p:spPr>
          <a:xfrm>
            <a:off x="263352" y="1268760"/>
            <a:ext cx="11315128" cy="646331"/>
          </a:xfrm>
          <a:prstGeom prst="rect">
            <a:avLst/>
          </a:prstGeom>
        </p:spPr>
        <p:txBody>
          <a:bodyPr wrap="square">
            <a:spAutoFit/>
          </a:bodyPr>
          <a:lstStyle/>
          <a:p>
            <a:pPr marL="285750" indent="-285750" algn="just">
              <a:spcBef>
                <a:spcPts val="600"/>
              </a:spcBef>
              <a:spcAft>
                <a:spcPts val="600"/>
              </a:spcAft>
              <a:buFont typeface="Arial" panose="020B0604020202020204" pitchFamily="34" charset="0"/>
              <a:buChar char="•"/>
            </a:pPr>
            <a:r>
              <a:rPr lang="en-US" b="1" dirty="0">
                <a:solidFill>
                  <a:srgbClr val="002060"/>
                </a:solidFill>
                <a:latin typeface="Arial" panose="020B0604020202020204" pitchFamily="34" charset="0"/>
                <a:ea typeface="Verdana" panose="020B0604030504040204" pitchFamily="34" charset="0"/>
                <a:cs typeface="Arial" panose="020B0604020202020204" pitchFamily="34" charset="0"/>
              </a:rPr>
              <a:t>Technical Visit: </a:t>
            </a:r>
            <a:r>
              <a:rPr lang="en-US" dirty="0">
                <a:solidFill>
                  <a:srgbClr val="002060"/>
                </a:solidFill>
                <a:latin typeface="Arial" panose="020B0604020202020204" pitchFamily="34" charset="0"/>
                <a:ea typeface="Verdana" panose="020B0604030504040204" pitchFamily="34" charset="0"/>
                <a:cs typeface="Arial" panose="020B0604020202020204" pitchFamily="34" charset="0"/>
              </a:rPr>
              <a:t>CHN ENERGY Investment Group's New Energy Practical Demonstration Projects (</a:t>
            </a:r>
            <a:r>
              <a:rPr lang="en-US" dirty="0" err="1">
                <a:solidFill>
                  <a:srgbClr val="002060"/>
                </a:solidFill>
                <a:latin typeface="Arial" panose="020B0604020202020204" pitchFamily="34" charset="0"/>
                <a:ea typeface="Verdana" panose="020B0604030504040204" pitchFamily="34" charset="0"/>
                <a:cs typeface="Arial" panose="020B0604020202020204" pitchFamily="34" charset="0"/>
              </a:rPr>
              <a:t>Ningdong</a:t>
            </a:r>
            <a:r>
              <a:rPr lang="en-US" dirty="0">
                <a:solidFill>
                  <a:srgbClr val="002060"/>
                </a:solidFill>
                <a:latin typeface="Arial" panose="020B0604020202020204" pitchFamily="34" charset="0"/>
                <a:ea typeface="Verdana" panose="020B0604030504040204" pitchFamily="34" charset="0"/>
                <a:cs typeface="Arial" panose="020B0604020202020204" pitchFamily="34" charset="0"/>
              </a:rPr>
              <a:t> New Energy Base)</a:t>
            </a:r>
            <a:endParaRPr lang="x-none" dirty="0">
              <a:solidFill>
                <a:srgbClr val="002060"/>
              </a:solidFill>
              <a:latin typeface="Arial" panose="020B0604020202020204" pitchFamily="34" charset="0"/>
              <a:ea typeface="Verdana" panose="020B0604030504040204" pitchFamily="34" charset="0"/>
              <a:cs typeface="Arial" panose="020B0604020202020204" pitchFamily="34" charset="0"/>
            </a:endParaRPr>
          </a:p>
        </p:txBody>
      </p:sp>
      <p:sp>
        <p:nvSpPr>
          <p:cNvPr id="4" name="灯片编号占位符 3"/>
          <p:cNvSpPr>
            <a:spLocks noGrp="1"/>
          </p:cNvSpPr>
          <p:nvPr>
            <p:ph type="sldNum" sz="quarter" idx="4"/>
          </p:nvPr>
        </p:nvSpPr>
        <p:spPr/>
        <p:txBody>
          <a:bodyPr/>
          <a:lstStyle/>
          <a:p>
            <a:fld id="{24ED24AB-161E-4E0B-B512-E5D3858BF887}" type="slidenum">
              <a:rPr lang="zh-CN" altLang="en-US" smtClean="0"/>
              <a:t>6</a:t>
            </a:fld>
            <a:endParaRPr lang="zh-CN" altLang="en-US" dirty="0"/>
          </a:p>
        </p:txBody>
      </p:sp>
      <p:pic>
        <p:nvPicPr>
          <p:cNvPr id="7" name="图片 6" descr="图片包含 户外, 飞行, 飞机, 大&#10;&#10;AI 生成的内容可能不正确。"/>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9536" y="3679287"/>
            <a:ext cx="4091328" cy="2727126"/>
          </a:xfrm>
          <a:prstGeom prst="rect">
            <a:avLst/>
          </a:prstGeom>
        </p:spPr>
      </p:pic>
      <p:pic>
        <p:nvPicPr>
          <p:cNvPr id="11" name="图片 10" descr="一群人站在一起&#10;&#10;AI 生成的内容可能不正确。"/>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3094" y="3679287"/>
            <a:ext cx="4091328" cy="2727126"/>
          </a:xfrm>
          <a:prstGeom prst="rect">
            <a:avLst/>
          </a:prstGeom>
        </p:spPr>
      </p:pic>
      <p:pic>
        <p:nvPicPr>
          <p:cNvPr id="13" name="图片 12" descr="躺在沙滩上放风筝&#10;&#10;AI 生成的内容可能不正确。"/>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364" y="2004474"/>
            <a:ext cx="3971462" cy="2647228"/>
          </a:xfrm>
          <a:prstGeom prst="rect">
            <a:avLst/>
          </a:prstGeom>
        </p:spPr>
      </p:pic>
      <p:pic>
        <p:nvPicPr>
          <p:cNvPr id="15" name="图片 14" descr="一群人站在室内&#10;&#10;AI 生成的内容可能不正确。"/>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2004474"/>
            <a:ext cx="3871136" cy="2579948"/>
          </a:xfrm>
          <a:prstGeom prst="rect">
            <a:avLst/>
          </a:prstGeom>
        </p:spPr>
      </p:pic>
      <p:sp>
        <p:nvSpPr>
          <p:cNvPr id="16" name="矩形 15"/>
          <p:cNvSpPr/>
          <p:nvPr/>
        </p:nvSpPr>
        <p:spPr>
          <a:xfrm>
            <a:off x="479376" y="750475"/>
            <a:ext cx="9790768" cy="400110"/>
          </a:xfrm>
          <a:prstGeom prst="rect">
            <a:avLst/>
          </a:prstGeom>
        </p:spPr>
        <p:txBody>
          <a:bodyPr wrap="square">
            <a:spAutoFit/>
          </a:bodyPr>
          <a:lstStyle/>
          <a:p>
            <a:r>
              <a:rPr lang="en-US" altLang="zh-CN" sz="2000" b="1" dirty="0">
                <a:solidFill>
                  <a:srgbClr val="002060"/>
                </a:solidFill>
                <a:latin typeface="Arial" panose="020B0604020202020204" pitchFamily="34" charset="0"/>
                <a:ea typeface="Verdana" panose="020B0604030504040204" pitchFamily="34" charset="0"/>
                <a:cs typeface="Arial" panose="020B0604020202020204" pitchFamily="34" charset="0"/>
              </a:rPr>
              <a:t>The 11th Asia-Pacific Energy Sustainability Development Forum (</a:t>
            </a:r>
            <a:r>
              <a:rPr lang="en-US" altLang="zh-CN" sz="2000" b="1" dirty="0" err="1">
                <a:solidFill>
                  <a:srgbClr val="002060"/>
                </a:solidFill>
                <a:latin typeface="Arial" panose="020B0604020202020204" pitchFamily="34" charset="0"/>
                <a:ea typeface="Verdana" panose="020B0604030504040204" pitchFamily="34" charset="0"/>
                <a:cs typeface="Arial" panose="020B0604020202020204" pitchFamily="34" charset="0"/>
              </a:rPr>
              <a:t>ESDF</a:t>
            </a:r>
            <a:r>
              <a:rPr lang="en-US" altLang="zh-CN" sz="2000" b="1" dirty="0">
                <a:solidFill>
                  <a:srgbClr val="002060"/>
                </a:solidFill>
                <a:latin typeface="Arial" panose="020B0604020202020204" pitchFamily="34" charset="0"/>
                <a:ea typeface="Verdana" panose="020B0604030504040204" pitchFamily="34" charset="0"/>
                <a:cs typeface="Arial" panose="020B0604020202020204" pitchFamily="34" charset="0"/>
              </a:rPr>
              <a:t> 11)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8220616" y="6381328"/>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ED24AB-161E-4E0B-B512-E5D3858BF887}" type="slidenum">
              <a:rPr lang="zh-CN" altLang="en-US" smtClean="0">
                <a:latin typeface="Arial" panose="020B0604020202020204" pitchFamily="34" charset="0"/>
                <a:cs typeface="Arial" panose="020B0604020202020204" pitchFamily="34" charset="0"/>
              </a:rPr>
              <a:t>7</a:t>
            </a:fld>
            <a:endParaRPr lang="zh-CN" altLang="en-US" dirty="0">
              <a:latin typeface="Arial" panose="020B0604020202020204" pitchFamily="34" charset="0"/>
              <a:cs typeface="Arial" panose="020B0604020202020204" pitchFamily="34" charset="0"/>
            </a:endParaRPr>
          </a:p>
        </p:txBody>
      </p:sp>
      <p:sp>
        <p:nvSpPr>
          <p:cNvPr id="9" name="文本框 8"/>
          <p:cNvSpPr txBox="1"/>
          <p:nvPr/>
        </p:nvSpPr>
        <p:spPr>
          <a:xfrm>
            <a:off x="407368" y="716912"/>
            <a:ext cx="11593288" cy="493237"/>
          </a:xfrm>
          <a:prstGeom prst="rect">
            <a:avLst/>
          </a:prstGeom>
          <a:noFill/>
        </p:spPr>
        <p:txBody>
          <a:bodyPr wrap="square" rtlCol="0">
            <a:noAutofit/>
          </a:bodyPr>
          <a:lstStyle/>
          <a:p>
            <a:pPr marL="285750" indent="-285750" algn="just">
              <a:lnSpc>
                <a:spcPts val="3000"/>
              </a:lnSpc>
              <a:spcBef>
                <a:spcPts val="600"/>
              </a:spcBef>
              <a:buFont typeface="Wingdings" panose="05000000000000000000" pitchFamily="2" charset="2"/>
              <a:buChar char="l"/>
            </a:pPr>
            <a:r>
              <a:rPr lang="en-US" altLang="zh-CN" sz="2000" b="1" dirty="0">
                <a:solidFill>
                  <a:srgbClr val="002060"/>
                </a:solidFill>
                <a:latin typeface="Arial" panose="020B0604020202020204" pitchFamily="34" charset="0"/>
                <a:cs typeface="Arial" panose="020B0604020202020204" pitchFamily="34" charset="0"/>
              </a:rPr>
              <a:t>Flagship Reports:</a:t>
            </a:r>
            <a:r>
              <a:rPr lang="zh-CN" altLang="en-US" sz="2000" b="1" dirty="0">
                <a:solidFill>
                  <a:srgbClr val="002060"/>
                </a:solidFill>
                <a:latin typeface="Arial" panose="020B0604020202020204" pitchFamily="34" charset="0"/>
                <a:cs typeface="Arial" panose="020B0604020202020204" pitchFamily="34" charset="0"/>
              </a:rPr>
              <a:t> </a:t>
            </a:r>
            <a:r>
              <a:rPr lang="en-US" altLang="zh-CN" sz="2000" b="1" dirty="0">
                <a:solidFill>
                  <a:srgbClr val="002060"/>
                </a:solidFill>
                <a:latin typeface="Arial" panose="020B0604020202020204" pitchFamily="34" charset="0"/>
                <a:cs typeface="Arial" panose="020B0604020202020204" pitchFamily="34" charset="0"/>
              </a:rPr>
              <a:t>APEC Urban Energy Report</a:t>
            </a:r>
          </a:p>
        </p:txBody>
      </p:sp>
      <p:sp>
        <p:nvSpPr>
          <p:cNvPr id="12" name="矩形 14"/>
          <p:cNvSpPr/>
          <p:nvPr/>
        </p:nvSpPr>
        <p:spPr>
          <a:xfrm>
            <a:off x="650281" y="1143177"/>
            <a:ext cx="5661743" cy="3693319"/>
          </a:xfrm>
          <a:prstGeom prst="rect">
            <a:avLst/>
          </a:prstGeom>
        </p:spPr>
        <p:txBody>
          <a:bodyPr wrap="square">
            <a:spAutoFit/>
          </a:bodyPr>
          <a:lstStyle/>
          <a:p>
            <a:pPr marL="285750" indent="-285750" algn="just">
              <a:spcBef>
                <a:spcPts val="600"/>
              </a:spcBef>
              <a:spcAft>
                <a:spcPts val="600"/>
              </a:spcAft>
              <a:buFont typeface="Arial" panose="020B0604020202020204" pitchFamily="34" charset="0"/>
              <a:buChar char="•"/>
            </a:pPr>
            <a:r>
              <a:rPr lang="en-US" altLang="zh-CN" dirty="0">
                <a:solidFill>
                  <a:srgbClr val="002060"/>
                </a:solidFill>
                <a:latin typeface="Arial" panose="020B0604020202020204" pitchFamily="34" charset="0"/>
                <a:ea typeface="Verdana" panose="020B0604030504040204" pitchFamily="34" charset="0"/>
                <a:cs typeface="Arial" panose="020B0604020202020204" pitchFamily="34" charset="0"/>
              </a:rPr>
              <a:t>With the rapid advancement of urbanization, the relationship between urban development and energy transition under the backdrop of carbon neutrality has attracted widespread attention. Conducting research on urban energy within the APEC framework holds significant importance in practically advancing low-carbon transformation, as well as promoting sustainable development of energy and the environment in the APEC region. To this end, </a:t>
            </a:r>
            <a:r>
              <a:rPr lang="en-US" altLang="zh-CN" dirty="0">
                <a:solidFill>
                  <a:srgbClr val="0070C0"/>
                </a:solidFill>
                <a:latin typeface="Arial" panose="020B0604020202020204" pitchFamily="34" charset="0"/>
                <a:ea typeface="Verdana" panose="020B0604030504040204" pitchFamily="34" charset="0"/>
                <a:cs typeface="Arial" panose="020B0604020202020204" pitchFamily="34" charset="0"/>
              </a:rPr>
              <a:t>APSEC proposed in 2022 to initiate APEC urban energy-themed studies starting from 2023, aiming to produce a flagship report titled </a:t>
            </a:r>
            <a:r>
              <a:rPr lang="en-US" altLang="zh-CN" i="1" dirty="0">
                <a:solidFill>
                  <a:srgbClr val="0070C0"/>
                </a:solidFill>
                <a:latin typeface="Arial" panose="020B0604020202020204" pitchFamily="34" charset="0"/>
                <a:ea typeface="Verdana" panose="020B0604030504040204" pitchFamily="34" charset="0"/>
                <a:cs typeface="Arial" panose="020B0604020202020204" pitchFamily="34" charset="0"/>
              </a:rPr>
              <a:t>APEC Urban Energy Report.</a:t>
            </a:r>
          </a:p>
        </p:txBody>
      </p:sp>
      <p:sp>
        <p:nvSpPr>
          <p:cNvPr id="10" name="矩形 13"/>
          <p:cNvSpPr/>
          <p:nvPr/>
        </p:nvSpPr>
        <p:spPr>
          <a:xfrm>
            <a:off x="130931" y="144875"/>
            <a:ext cx="10945216" cy="400110"/>
          </a:xfrm>
          <a:prstGeom prst="rect">
            <a:avLst/>
          </a:prstGeom>
        </p:spPr>
        <p:txBody>
          <a:bodyPr wrap="square">
            <a:spAutoFit/>
          </a:bodyPr>
          <a:lstStyle/>
          <a:p>
            <a:r>
              <a:rPr lang="en-US" altLang="zh-CN" sz="2000" b="1" dirty="0">
                <a:solidFill>
                  <a:srgbClr val="002060"/>
                </a:solidFill>
                <a:latin typeface="Arial" panose="020B0604020202020204" pitchFamily="34" charset="0"/>
                <a:cs typeface="Arial" panose="020B0604020202020204" pitchFamily="34" charset="0"/>
              </a:rPr>
              <a:t>APEC Urban Energy Report (2023-2025)</a:t>
            </a:r>
          </a:p>
        </p:txBody>
      </p:sp>
      <p:pic>
        <p:nvPicPr>
          <p:cNvPr id="11" name="图片 10" descr="图形用户界面, 网站&#10;&#10;AI 生成的内容可能不正确。"/>
          <p:cNvPicPr>
            <a:picLocks noChangeAspect="1"/>
          </p:cNvPicPr>
          <p:nvPr/>
        </p:nvPicPr>
        <p:blipFill rotWithShape="1">
          <a:blip r:embed="rId3" cstate="print">
            <a:extLst>
              <a:ext uri="{28A0092B-C50C-407E-A947-70E740481C1C}">
                <a14:useLocalDpi xmlns:a14="http://schemas.microsoft.com/office/drawing/2010/main" val="0"/>
              </a:ext>
            </a:extLst>
          </a:blip>
          <a:srcRect t="2576" b="17445"/>
          <a:stretch>
            <a:fillRect/>
          </a:stretch>
        </p:blipFill>
        <p:spPr>
          <a:xfrm>
            <a:off x="6456040" y="1257065"/>
            <a:ext cx="5328592" cy="3018247"/>
          </a:xfrm>
          <a:prstGeom prst="rect">
            <a:avLst/>
          </a:prstGeom>
        </p:spPr>
      </p:pic>
      <p:sp>
        <p:nvSpPr>
          <p:cNvPr id="14" name="矩形 14"/>
          <p:cNvSpPr/>
          <p:nvPr/>
        </p:nvSpPr>
        <p:spPr>
          <a:xfrm>
            <a:off x="6456040" y="4284946"/>
            <a:ext cx="5328592" cy="523220"/>
          </a:xfrm>
          <a:prstGeom prst="rect">
            <a:avLst/>
          </a:prstGeom>
        </p:spPr>
        <p:txBody>
          <a:bodyPr wrap="square">
            <a:spAutoFit/>
          </a:bodyPr>
          <a:lstStyle/>
          <a:p>
            <a:pPr algn="ctr">
              <a:spcBef>
                <a:spcPts val="600"/>
              </a:spcBef>
              <a:spcAft>
                <a:spcPts val="600"/>
              </a:spcAft>
            </a:pPr>
            <a:r>
              <a:rPr lang="en-US" altLang="zh-CN" sz="1400" b="1" dirty="0">
                <a:solidFill>
                  <a:srgbClr val="0070C0"/>
                </a:solidFill>
                <a:latin typeface="Times New Roman" panose="02020603050405020304" pitchFamily="18" charset="0"/>
                <a:ea typeface="Verdana" panose="020B0604030504040204" pitchFamily="34" charset="0"/>
                <a:cs typeface="Times New Roman" panose="02020603050405020304" pitchFamily="18" charset="0"/>
              </a:rPr>
              <a:t>Achievements Release Ceremony of </a:t>
            </a:r>
            <a:r>
              <a:rPr lang="en-US" altLang="zh-CN" sz="1400" b="1" i="1" dirty="0">
                <a:solidFill>
                  <a:srgbClr val="0070C0"/>
                </a:solidFill>
                <a:latin typeface="Times New Roman" panose="02020603050405020304" pitchFamily="18" charset="0"/>
                <a:ea typeface="Verdana" panose="020B0604030504040204" pitchFamily="34" charset="0"/>
                <a:cs typeface="Times New Roman" panose="02020603050405020304" pitchFamily="18" charset="0"/>
              </a:rPr>
              <a:t>APEC Urban Energy Report (2023-2025) </a:t>
            </a:r>
            <a:r>
              <a:rPr lang="en-US" altLang="zh-CN" sz="1400" b="1" dirty="0">
                <a:solidFill>
                  <a:srgbClr val="0070C0"/>
                </a:solidFill>
                <a:latin typeface="Times New Roman" panose="02020603050405020304" pitchFamily="18" charset="0"/>
                <a:ea typeface="Verdana" panose="020B0604030504040204" pitchFamily="34" charset="0"/>
                <a:cs typeface="Times New Roman" panose="02020603050405020304" pitchFamily="18" charset="0"/>
              </a:rPr>
              <a:t>was held during </a:t>
            </a:r>
            <a:r>
              <a:rPr lang="en-US" altLang="zh-CN" sz="1400" b="1" dirty="0" err="1">
                <a:solidFill>
                  <a:srgbClr val="0070C0"/>
                </a:solidFill>
                <a:latin typeface="Times New Roman" panose="02020603050405020304" pitchFamily="18" charset="0"/>
                <a:ea typeface="Verdana" panose="020B0604030504040204" pitchFamily="34" charset="0"/>
                <a:cs typeface="Times New Roman" panose="02020603050405020304" pitchFamily="18" charset="0"/>
              </a:rPr>
              <a:t>ESDF</a:t>
            </a:r>
            <a:r>
              <a:rPr lang="en-US" altLang="zh-CN" sz="1400" b="1" dirty="0">
                <a:solidFill>
                  <a:srgbClr val="0070C0"/>
                </a:solidFill>
                <a:latin typeface="Times New Roman" panose="02020603050405020304" pitchFamily="18" charset="0"/>
                <a:ea typeface="Verdana" panose="020B0604030504040204" pitchFamily="34" charset="0"/>
                <a:cs typeface="Times New Roman" panose="02020603050405020304" pitchFamily="18" charset="0"/>
              </a:rPr>
              <a:t> 11 on 16 Sep. 2025</a:t>
            </a:r>
            <a:endParaRPr lang="x-none" sz="1400" b="1" dirty="0">
              <a:solidFill>
                <a:srgbClr val="0070C0"/>
              </a:solidFill>
              <a:ea typeface="Verdana" panose="020B0604030504040204" pitchFamily="34" charset="0"/>
              <a:cs typeface="Times New Roman" panose="02020603050405020304" pitchFamily="18" charset="0"/>
            </a:endParaRPr>
          </a:p>
        </p:txBody>
      </p:sp>
      <p:sp>
        <p:nvSpPr>
          <p:cNvPr id="19" name="文本框 18"/>
          <p:cNvSpPr txBox="1"/>
          <p:nvPr/>
        </p:nvSpPr>
        <p:spPr>
          <a:xfrm>
            <a:off x="650281" y="4941168"/>
            <a:ext cx="11134351" cy="1477328"/>
          </a:xfrm>
          <a:prstGeom prst="rect">
            <a:avLst/>
          </a:prstGeom>
          <a:noFill/>
        </p:spPr>
        <p:txBody>
          <a:bodyPr wrap="square">
            <a:spAutoFit/>
          </a:bodyPr>
          <a:lstStyle/>
          <a:p>
            <a:pPr marL="285750" indent="-285750" algn="just">
              <a:spcBef>
                <a:spcPts val="600"/>
              </a:spcBef>
              <a:spcAft>
                <a:spcPts val="600"/>
              </a:spcAft>
              <a:buFont typeface="Arial" panose="020B0604020202020204" pitchFamily="34" charset="0"/>
              <a:buChar char="•"/>
            </a:pPr>
            <a:r>
              <a:rPr lang="en-US" altLang="zh-CN" dirty="0">
                <a:solidFill>
                  <a:srgbClr val="0070C0"/>
                </a:solidFill>
                <a:latin typeface="Arial" panose="020B0604020202020204" pitchFamily="34" charset="0"/>
                <a:ea typeface="Verdana" panose="020B0604030504040204" pitchFamily="34" charset="0"/>
                <a:cs typeface="Arial" panose="020B0604020202020204" pitchFamily="34" charset="0"/>
              </a:rPr>
              <a:t>The goals of the flagship report are to </a:t>
            </a:r>
            <a:r>
              <a:rPr lang="en-US" altLang="zh-CN" dirty="0">
                <a:solidFill>
                  <a:srgbClr val="002060"/>
                </a:solidFill>
                <a:latin typeface="Arial" panose="020B0604020202020204" pitchFamily="34" charset="0"/>
                <a:cs typeface="Arial" panose="020B0604020202020204" pitchFamily="34" charset="0"/>
              </a:rPr>
              <a:t>provide tailored and highly actionable high-quality urban energy development strategies and pathways for the member economies of APEC, strengthen regional collaboration in the urban energy sector, and offer a systematic theoretical foundation and practical guidance for accelerating the clean, sustainable, equitable, affordable, and inclusive energy transition in the APEC region</a:t>
            </a:r>
            <a:r>
              <a:rPr lang="en-US" altLang="zh-CN" i="1" dirty="0">
                <a:solidFill>
                  <a:srgbClr val="002060"/>
                </a:solidFill>
                <a:latin typeface="Arial" panose="020B0604020202020204" pitchFamily="34" charset="0"/>
                <a:ea typeface="Verdana" panose="020B0604030504040204" pitchFamily="34" charset="0"/>
                <a:cs typeface="Arial" panose="020B0604020202020204" pitchFamily="34" charset="0"/>
              </a:rPr>
              <a:t>.</a:t>
            </a:r>
            <a:endParaRPr lang="x-none" altLang="zh-CN" i="1" dirty="0">
              <a:solidFill>
                <a:srgbClr val="002060"/>
              </a:solidFill>
              <a:ea typeface="Verdana" panose="020B060403050404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t="19051"/>
          <a:stretch>
            <a:fillRect/>
          </a:stretch>
        </p:blipFill>
        <p:spPr>
          <a:xfrm>
            <a:off x="10270144" y="144875"/>
            <a:ext cx="1806446" cy="1005710"/>
          </a:xfrm>
          <a:prstGeom prst="rect">
            <a:avLst/>
          </a:prstGeom>
        </p:spPr>
      </p:pic>
      <p:sp>
        <p:nvSpPr>
          <p:cNvPr id="4" name="灯片编号占位符 3"/>
          <p:cNvSpPr>
            <a:spLocks noGrp="1"/>
          </p:cNvSpPr>
          <p:nvPr>
            <p:ph type="sldNum" sz="quarter" idx="4"/>
          </p:nvPr>
        </p:nvSpPr>
        <p:spPr/>
        <p:txBody>
          <a:bodyPr/>
          <a:lstStyle/>
          <a:p>
            <a:fld id="{24ED24AB-161E-4E0B-B512-E5D3858BF887}" type="slidenum">
              <a:rPr lang="zh-CN" altLang="en-US" smtClean="0"/>
              <a:t>8</a:t>
            </a:fld>
            <a:endParaRPr lang="zh-CN" altLang="en-US" dirty="0"/>
          </a:p>
        </p:txBody>
      </p:sp>
      <p:sp>
        <p:nvSpPr>
          <p:cNvPr id="18" name="矩形 17"/>
          <p:cNvSpPr/>
          <p:nvPr/>
        </p:nvSpPr>
        <p:spPr>
          <a:xfrm>
            <a:off x="115410" y="750475"/>
            <a:ext cx="11813238" cy="400110"/>
          </a:xfrm>
          <a:prstGeom prst="rect">
            <a:avLst/>
          </a:prstGeom>
        </p:spPr>
        <p:txBody>
          <a:bodyPr wrap="square">
            <a:spAutoFit/>
          </a:bodyPr>
          <a:lstStyle/>
          <a:p>
            <a:pPr marL="342900" indent="-342900">
              <a:buFont typeface="Wingdings" panose="05000000000000000000" pitchFamily="2" charset="2"/>
              <a:buChar char="p"/>
            </a:pPr>
            <a:r>
              <a:rPr lang="en-US" altLang="zh-CN" sz="2000" b="1" dirty="0">
                <a:solidFill>
                  <a:srgbClr val="002060"/>
                </a:solidFill>
                <a:latin typeface="Arial" panose="020B0604020202020204" pitchFamily="34" charset="0"/>
                <a:ea typeface="Verdana" panose="020B0604030504040204" pitchFamily="34" charset="0"/>
                <a:cs typeface="Arial" panose="020B0604020202020204" pitchFamily="34" charset="0"/>
              </a:rPr>
              <a:t>APEC Urban Energy Report 2023——</a:t>
            </a:r>
            <a:r>
              <a:rPr lang="en-US" altLang="zh-CN" sz="2000" b="1" dirty="0">
                <a:solidFill>
                  <a:srgbClr val="0070C0"/>
                </a:solidFill>
                <a:latin typeface="Arial" panose="020B0604020202020204" pitchFamily="34" charset="0"/>
                <a:ea typeface="Verdana" panose="020B0604030504040204" pitchFamily="34" charset="0"/>
                <a:cs typeface="Arial" panose="020B0604020202020204" pitchFamily="34" charset="0"/>
              </a:rPr>
              <a:t>Driving Cities Through the Low Carbon Transition</a:t>
            </a:r>
          </a:p>
        </p:txBody>
      </p:sp>
      <p:pic>
        <p:nvPicPr>
          <p:cNvPr id="8" name="图片 7"/>
          <p:cNvPicPr>
            <a:picLocks noChangeAspect="1"/>
          </p:cNvPicPr>
          <p:nvPr/>
        </p:nvPicPr>
        <p:blipFill>
          <a:blip r:embed="rId3"/>
          <a:stretch>
            <a:fillRect/>
          </a:stretch>
        </p:blipFill>
        <p:spPr>
          <a:xfrm>
            <a:off x="7032104" y="1216530"/>
            <a:ext cx="4656348" cy="4536016"/>
          </a:xfrm>
          <a:prstGeom prst="rect">
            <a:avLst/>
          </a:prstGeom>
          <a:ln>
            <a:noFill/>
          </a:ln>
          <a:effectLst>
            <a:outerShdw blurRad="190500" algn="tl" rotWithShape="0">
              <a:srgbClr val="000000">
                <a:alpha val="70000"/>
              </a:srgbClr>
            </a:outerShdw>
          </a:effectLst>
        </p:spPr>
      </p:pic>
      <p:sp>
        <p:nvSpPr>
          <p:cNvPr id="9" name="文本框 8"/>
          <p:cNvSpPr txBox="1"/>
          <p:nvPr/>
        </p:nvSpPr>
        <p:spPr>
          <a:xfrm>
            <a:off x="7032104" y="5827132"/>
            <a:ext cx="4656348" cy="646331"/>
          </a:xfrm>
          <a:prstGeom prst="rect">
            <a:avLst/>
          </a:prstGeom>
          <a:noFill/>
        </p:spPr>
        <p:txBody>
          <a:bodyPr wrap="square">
            <a:spAutoFit/>
          </a:bodyPr>
          <a:lstStyle/>
          <a:p>
            <a:pPr algn="ctr"/>
            <a:r>
              <a:rPr lang="en-US" altLang="zh-CN" sz="1400" b="1" dirty="0">
                <a:solidFill>
                  <a:srgbClr val="0070C0"/>
                </a:solidFill>
                <a:latin typeface="Times New Roman" panose="02020603050405020304" pitchFamily="18" charset="0"/>
                <a:cs typeface="Times New Roman" panose="02020603050405020304" pitchFamily="18" charset="0"/>
              </a:rPr>
              <a:t>APEC Publication Download Access</a:t>
            </a:r>
          </a:p>
          <a:p>
            <a:pPr algn="ctr"/>
            <a:r>
              <a:rPr lang="en-US" altLang="zh-CN" sz="1100" dirty="0">
                <a:solidFill>
                  <a:srgbClr val="0000FF"/>
                </a:solidFill>
                <a:latin typeface="Times New Roman" panose="02020603050405020304" pitchFamily="18" charset="0"/>
                <a:cs typeface="Times New Roman" panose="02020603050405020304" pitchFamily="18" charset="0"/>
              </a:rPr>
              <a:t>https://</a:t>
            </a:r>
            <a:r>
              <a:rPr lang="en-US" altLang="zh-CN" sz="1100" dirty="0" err="1">
                <a:solidFill>
                  <a:srgbClr val="0000FF"/>
                </a:solidFill>
                <a:latin typeface="Times New Roman" panose="02020603050405020304" pitchFamily="18" charset="0"/>
                <a:cs typeface="Times New Roman" panose="02020603050405020304" pitchFamily="18" charset="0"/>
              </a:rPr>
              <a:t>www.apec.org</a:t>
            </a:r>
            <a:r>
              <a:rPr lang="en-US" altLang="zh-CN" sz="1100" dirty="0">
                <a:solidFill>
                  <a:srgbClr val="0000FF"/>
                </a:solidFill>
                <a:latin typeface="Times New Roman" panose="02020603050405020304" pitchFamily="18" charset="0"/>
                <a:cs typeface="Times New Roman" panose="02020603050405020304" pitchFamily="18" charset="0"/>
              </a:rPr>
              <a:t>/publications/2024/06/</a:t>
            </a:r>
            <a:r>
              <a:rPr lang="en-US" altLang="zh-CN" sz="1100" dirty="0" err="1">
                <a:solidFill>
                  <a:srgbClr val="0000FF"/>
                </a:solidFill>
                <a:latin typeface="Times New Roman" panose="02020603050405020304" pitchFamily="18" charset="0"/>
                <a:cs typeface="Times New Roman" panose="02020603050405020304" pitchFamily="18" charset="0"/>
              </a:rPr>
              <a:t>apec</a:t>
            </a:r>
            <a:r>
              <a:rPr lang="en-US" altLang="zh-CN" sz="1100" dirty="0">
                <a:solidFill>
                  <a:srgbClr val="0000FF"/>
                </a:solidFill>
                <a:latin typeface="Times New Roman" panose="02020603050405020304" pitchFamily="18" charset="0"/>
                <a:cs typeface="Times New Roman" panose="02020603050405020304" pitchFamily="18" charset="0"/>
              </a:rPr>
              <a:t>-urban-energy-report-2023---driving-cities-through-the-low-carbon-transition</a:t>
            </a:r>
            <a:endParaRPr lang="zh-CN" altLang="en-US" sz="1100" dirty="0">
              <a:solidFill>
                <a:srgbClr val="0000FF"/>
              </a:solidFill>
              <a:latin typeface="Times New Roman" panose="02020603050405020304" pitchFamily="18" charset="0"/>
              <a:cs typeface="Times New Roman" panose="02020603050405020304" pitchFamily="18" charset="0"/>
            </a:endParaRPr>
          </a:p>
        </p:txBody>
      </p:sp>
      <p:sp>
        <p:nvSpPr>
          <p:cNvPr id="10" name="文本框 39"/>
          <p:cNvSpPr txBox="1"/>
          <p:nvPr/>
        </p:nvSpPr>
        <p:spPr>
          <a:xfrm>
            <a:off x="335361" y="1231445"/>
            <a:ext cx="6374840" cy="584775"/>
          </a:xfrm>
          <a:prstGeom prst="rect">
            <a:avLst/>
          </a:prstGeom>
          <a:noFill/>
        </p:spPr>
        <p:txBody>
          <a:bodyPr wrap="square" rtlCol="0">
            <a:spAutoFit/>
          </a:bodyPr>
          <a:lstStyle/>
          <a:p>
            <a:pPr marL="285750" indent="-285750" algn="just">
              <a:buClr>
                <a:srgbClr val="002060"/>
              </a:buClr>
              <a:buSzPct val="100000"/>
              <a:buFont typeface="Wingdings" panose="05000000000000000000" pitchFamily="2" charset="2"/>
              <a:buChar char="l"/>
            </a:pPr>
            <a:r>
              <a:rPr lang="en-GB" sz="1600" b="1" dirty="0">
                <a:solidFill>
                  <a:srgbClr val="002060"/>
                </a:solidFill>
                <a:effectLst/>
                <a:latin typeface="Helvetica" pitchFamily="2" charset="0"/>
              </a:rPr>
              <a:t>EWG 01 </a:t>
            </a:r>
            <a:r>
              <a:rPr lang="en-GB" sz="1600" b="1" dirty="0" err="1">
                <a:solidFill>
                  <a:srgbClr val="002060"/>
                </a:solidFill>
                <a:effectLst/>
                <a:latin typeface="Helvetica" pitchFamily="2" charset="0"/>
              </a:rPr>
              <a:t>2023S</a:t>
            </a:r>
            <a:r>
              <a:rPr lang="en-GB" sz="1600" b="1" dirty="0">
                <a:solidFill>
                  <a:srgbClr val="002060"/>
                </a:solidFill>
                <a:effectLst/>
                <a:latin typeface="Helvetica" pitchFamily="2" charset="0"/>
              </a:rPr>
              <a:t>: </a:t>
            </a:r>
            <a:r>
              <a:rPr lang="en-US" sz="1600" b="1" dirty="0">
                <a:solidFill>
                  <a:srgbClr val="0070C0"/>
                </a:solidFill>
                <a:effectLst/>
                <a:latin typeface="Helvetica" pitchFamily="2" charset="0"/>
              </a:rPr>
              <a:t>Research on Energy Strategies driving APEC Cities through the Low-Carbon Transition</a:t>
            </a:r>
          </a:p>
        </p:txBody>
      </p:sp>
      <p:sp>
        <p:nvSpPr>
          <p:cNvPr id="11" name="矩形 10"/>
          <p:cNvSpPr/>
          <p:nvPr/>
        </p:nvSpPr>
        <p:spPr>
          <a:xfrm>
            <a:off x="766935" y="1816220"/>
            <a:ext cx="5580112" cy="661720"/>
          </a:xfrm>
          <a:prstGeom prst="rect">
            <a:avLst/>
          </a:prstGeom>
        </p:spPr>
        <p:txBody>
          <a:bodyPr wrap="square">
            <a:spAutoFit/>
          </a:bodyPr>
          <a:lstStyle/>
          <a:p>
            <a:pPr marL="285750" indent="-285750" algn="l">
              <a:spcBef>
                <a:spcPts val="600"/>
              </a:spcBef>
              <a:buFont typeface="Arial" panose="020B0604020202020204" pitchFamily="34" charset="0"/>
              <a:buChar char="•"/>
            </a:pPr>
            <a:r>
              <a:rPr lang="en-US" altLang="zh-CN" sz="1600" dirty="0">
                <a:solidFill>
                  <a:srgbClr val="002060"/>
                </a:solidFill>
                <a:latin typeface="Arial" panose="020B0604020202020204" pitchFamily="34" charset="0"/>
                <a:cs typeface="Arial" panose="020B0604020202020204" pitchFamily="34" charset="0"/>
              </a:rPr>
              <a:t>Start Date:</a:t>
            </a:r>
            <a:r>
              <a:rPr lang="zh-CN" altLang="en-US" sz="1600" dirty="0">
                <a:solidFill>
                  <a:srgbClr val="002060"/>
                </a:solidFill>
                <a:latin typeface="Arial" panose="020B0604020202020204" pitchFamily="34" charset="0"/>
                <a:cs typeface="Arial" panose="020B0604020202020204" pitchFamily="34" charset="0"/>
              </a:rPr>
              <a:t> </a:t>
            </a:r>
            <a:r>
              <a:rPr lang="en-US" altLang="zh-CN" sz="1600" dirty="0">
                <a:solidFill>
                  <a:srgbClr val="0070C0"/>
                </a:solidFill>
                <a:latin typeface="Arial" panose="020B0604020202020204" pitchFamily="34" charset="0"/>
                <a:cs typeface="Arial" panose="020B0604020202020204" pitchFamily="34" charset="0"/>
              </a:rPr>
              <a:t>Jan. 2023</a:t>
            </a:r>
            <a:endParaRPr lang="en-US" altLang="zh-CN" sz="1600" b="1" i="0" dirty="0">
              <a:solidFill>
                <a:srgbClr val="0070C0"/>
              </a:solidFill>
              <a:effectLst/>
              <a:latin typeface="Arial" panose="020B0604020202020204" pitchFamily="34" charset="0"/>
            </a:endParaRPr>
          </a:p>
          <a:p>
            <a:pPr marL="285750" indent="-285750" algn="l">
              <a:spcBef>
                <a:spcPts val="600"/>
              </a:spcBef>
              <a:buFont typeface="Arial" panose="020B0604020202020204" pitchFamily="34" charset="0"/>
              <a:buChar char="•"/>
            </a:pPr>
            <a:r>
              <a:rPr lang="en-US" altLang="zh-CN" sz="1600" dirty="0">
                <a:solidFill>
                  <a:srgbClr val="002060"/>
                </a:solidFill>
                <a:latin typeface="Arial" panose="020B0604020202020204" pitchFamily="34" charset="0"/>
                <a:cs typeface="Arial" panose="020B0604020202020204" pitchFamily="34" charset="0"/>
              </a:rPr>
              <a:t>Completion Date: </a:t>
            </a:r>
            <a:r>
              <a:rPr lang="en-US" altLang="zh-CN" sz="1600" dirty="0">
                <a:solidFill>
                  <a:srgbClr val="0070C0"/>
                </a:solidFill>
                <a:latin typeface="Arial" panose="020B0604020202020204" pitchFamily="34" charset="0"/>
                <a:cs typeface="Arial" panose="020B0604020202020204" pitchFamily="34" charset="0"/>
              </a:rPr>
              <a:t>Jun. 2024</a:t>
            </a:r>
          </a:p>
        </p:txBody>
      </p:sp>
      <p:sp>
        <p:nvSpPr>
          <p:cNvPr id="12" name="矩形 13"/>
          <p:cNvSpPr/>
          <p:nvPr/>
        </p:nvSpPr>
        <p:spPr>
          <a:xfrm>
            <a:off x="664956" y="2395501"/>
            <a:ext cx="4194572" cy="400110"/>
          </a:xfrm>
          <a:prstGeom prst="rect">
            <a:avLst/>
          </a:prstGeom>
        </p:spPr>
        <p:txBody>
          <a:bodyPr wrap="square">
            <a:spAutoFit/>
          </a:bodyPr>
          <a:lstStyle/>
          <a:p>
            <a:r>
              <a:rPr lang="en-US" altLang="zh-CN" sz="2000" b="1" dirty="0">
                <a:solidFill>
                  <a:srgbClr val="002060"/>
                </a:solidFill>
                <a:latin typeface="Calibri" panose="020F0502020204030204" pitchFamily="34" charset="0"/>
                <a:cs typeface="Calibri" panose="020F0502020204030204" pitchFamily="34" charset="0"/>
              </a:rPr>
              <a:t>Project summary</a:t>
            </a:r>
          </a:p>
        </p:txBody>
      </p:sp>
      <p:sp>
        <p:nvSpPr>
          <p:cNvPr id="13" name="TextBox 12"/>
          <p:cNvSpPr txBox="1"/>
          <p:nvPr/>
        </p:nvSpPr>
        <p:spPr>
          <a:xfrm>
            <a:off x="767683" y="2787765"/>
            <a:ext cx="5942518" cy="3046988"/>
          </a:xfrm>
          <a:prstGeom prst="rect">
            <a:avLst/>
          </a:prstGeom>
          <a:noFill/>
        </p:spPr>
        <p:txBody>
          <a:bodyPr wrap="square">
            <a:spAutoFit/>
          </a:bodyPr>
          <a:lstStyle/>
          <a:p>
            <a:pPr marL="285750" indent="-285750" algn="just">
              <a:spcBef>
                <a:spcPts val="600"/>
              </a:spcBef>
              <a:spcAft>
                <a:spcPts val="600"/>
              </a:spcAft>
              <a:buFont typeface="Arial" panose="020B0604020202020204" pitchFamily="34" charset="0"/>
              <a:buChar char="•"/>
            </a:pPr>
            <a:r>
              <a:rPr lang="en-US" altLang="zh-CN" sz="1600" dirty="0">
                <a:solidFill>
                  <a:srgbClr val="002060"/>
                </a:solidFill>
                <a:latin typeface="Arial" panose="020B0604020202020204" pitchFamily="34" charset="0"/>
                <a:ea typeface="Verdana" panose="020B0604030504040204" pitchFamily="34" charset="0"/>
                <a:cs typeface="Arial" panose="020B0604020202020204" pitchFamily="34" charset="0"/>
              </a:rPr>
              <a:t>Cities count for 56% of world population and for more than 70% of global energy consumption and associated emissions but produce more than 80% of global GDP.  Most APEC economies are making plans to become carbon neutral, pulling their cities along this pathway. Dealing with pressures from population, economy and the environment, cities also started to act in response to their own necessities. This project aims at researching challenges and formulating strategies for driving APEC cities through the low-carbon transition. </a:t>
            </a:r>
            <a:r>
              <a:rPr lang="en-US" altLang="zh-CN" sz="1600" dirty="0">
                <a:solidFill>
                  <a:srgbClr val="0070C0"/>
                </a:solidFill>
                <a:latin typeface="Arial" panose="020B0604020202020204" pitchFamily="34" charset="0"/>
                <a:ea typeface="Verdana" panose="020B0604030504040204" pitchFamily="34" charset="0"/>
                <a:cs typeface="Arial" panose="020B0604020202020204" pitchFamily="34" charset="0"/>
              </a:rPr>
              <a:t>This project completed research on challenges and formulation of strategies for driving APEC cities through the low-carbon transition. </a:t>
            </a:r>
          </a:p>
        </p:txBody>
      </p:sp>
      <p:sp>
        <p:nvSpPr>
          <p:cNvPr id="14" name="矩形 13"/>
          <p:cNvSpPr/>
          <p:nvPr/>
        </p:nvSpPr>
        <p:spPr>
          <a:xfrm>
            <a:off x="664956" y="5797111"/>
            <a:ext cx="4194572" cy="400110"/>
          </a:xfrm>
          <a:prstGeom prst="rect">
            <a:avLst/>
          </a:prstGeom>
        </p:spPr>
        <p:txBody>
          <a:bodyPr wrap="square">
            <a:spAutoFit/>
          </a:bodyPr>
          <a:lstStyle/>
          <a:p>
            <a:r>
              <a:rPr lang="en-US" altLang="zh-CN" sz="2000" b="1" dirty="0">
                <a:solidFill>
                  <a:srgbClr val="002060"/>
                </a:solidFill>
                <a:latin typeface="Calibri" panose="020F0502020204030204" pitchFamily="34" charset="0"/>
                <a:cs typeface="Calibri" panose="020F0502020204030204" pitchFamily="34" charset="0"/>
              </a:rPr>
              <a:t>Project output</a:t>
            </a:r>
          </a:p>
        </p:txBody>
      </p:sp>
      <p:sp>
        <p:nvSpPr>
          <p:cNvPr id="15" name="矩形 14"/>
          <p:cNvSpPr/>
          <p:nvPr/>
        </p:nvSpPr>
        <p:spPr>
          <a:xfrm>
            <a:off x="853814" y="6114782"/>
            <a:ext cx="5856388" cy="338554"/>
          </a:xfrm>
          <a:prstGeom prst="rect">
            <a:avLst/>
          </a:prstGeom>
        </p:spPr>
        <p:txBody>
          <a:bodyPr wrap="square">
            <a:spAutoFit/>
          </a:bodyPr>
          <a:lstStyle/>
          <a:p>
            <a:pPr marL="285750" indent="-285750" algn="l">
              <a:spcBef>
                <a:spcPts val="600"/>
              </a:spcBef>
              <a:buFont typeface="Arial" panose="020B0604020202020204" pitchFamily="34" charset="0"/>
              <a:buChar char="•"/>
            </a:pPr>
            <a:r>
              <a:rPr lang="en-US" altLang="zh-CN" sz="1600" dirty="0">
                <a:solidFill>
                  <a:srgbClr val="002060"/>
                </a:solidFill>
                <a:latin typeface="Arial" panose="020B0604020202020204" pitchFamily="34" charset="0"/>
                <a:cs typeface="Arial" panose="020B0604020202020204" pitchFamily="34" charset="0"/>
              </a:rPr>
              <a:t>APEC Publication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t="19051"/>
          <a:stretch>
            <a:fillRect/>
          </a:stretch>
        </p:blipFill>
        <p:spPr>
          <a:xfrm>
            <a:off x="10270144" y="144875"/>
            <a:ext cx="1806446" cy="1005710"/>
          </a:xfrm>
          <a:prstGeom prst="rect">
            <a:avLst/>
          </a:prstGeom>
        </p:spPr>
      </p:pic>
      <p:sp>
        <p:nvSpPr>
          <p:cNvPr id="4" name="灯片编号占位符 3"/>
          <p:cNvSpPr>
            <a:spLocks noGrp="1"/>
          </p:cNvSpPr>
          <p:nvPr>
            <p:ph type="sldNum" sz="quarter" idx="4"/>
          </p:nvPr>
        </p:nvSpPr>
        <p:spPr/>
        <p:txBody>
          <a:bodyPr/>
          <a:lstStyle/>
          <a:p>
            <a:fld id="{24ED24AB-161E-4E0B-B512-E5D3858BF887}" type="slidenum">
              <a:rPr lang="zh-CN" altLang="en-US" smtClean="0"/>
              <a:t>9</a:t>
            </a:fld>
            <a:endParaRPr lang="zh-CN" altLang="en-US" dirty="0"/>
          </a:p>
        </p:txBody>
      </p:sp>
      <p:sp>
        <p:nvSpPr>
          <p:cNvPr id="18" name="矩形 17"/>
          <p:cNvSpPr/>
          <p:nvPr/>
        </p:nvSpPr>
        <p:spPr>
          <a:xfrm>
            <a:off x="115410" y="750475"/>
            <a:ext cx="11813238" cy="400110"/>
          </a:xfrm>
          <a:prstGeom prst="rect">
            <a:avLst/>
          </a:prstGeom>
        </p:spPr>
        <p:txBody>
          <a:bodyPr wrap="square">
            <a:spAutoFit/>
          </a:bodyPr>
          <a:lstStyle/>
          <a:p>
            <a:pPr marL="342900" indent="-342900">
              <a:buFont typeface="Wingdings" panose="05000000000000000000" pitchFamily="2" charset="2"/>
              <a:buChar char="p"/>
            </a:pPr>
            <a:r>
              <a:rPr lang="en-US" altLang="zh-CN" sz="2000" b="1" dirty="0">
                <a:solidFill>
                  <a:srgbClr val="002060"/>
                </a:solidFill>
                <a:latin typeface="Arial" panose="020B0604020202020204" pitchFamily="34" charset="0"/>
                <a:ea typeface="Verdana" panose="020B0604030504040204" pitchFamily="34" charset="0"/>
                <a:cs typeface="Arial" panose="020B0604020202020204" pitchFamily="34" charset="0"/>
              </a:rPr>
              <a:t>APEC Urban Energy Report 2024——</a:t>
            </a:r>
            <a:r>
              <a:rPr lang="en-US" altLang="zh-CN" sz="2000" b="1" dirty="0">
                <a:solidFill>
                  <a:srgbClr val="0070C0"/>
                </a:solidFill>
                <a:latin typeface="Arial" panose="020B0604020202020204" pitchFamily="34" charset="0"/>
                <a:ea typeface="Verdana" panose="020B0604030504040204" pitchFamily="34" charset="0"/>
                <a:cs typeface="Arial" panose="020B0604020202020204" pitchFamily="34" charset="0"/>
              </a:rPr>
              <a:t>Storage to Enable Energy Transition</a:t>
            </a:r>
          </a:p>
        </p:txBody>
      </p:sp>
      <p:sp>
        <p:nvSpPr>
          <p:cNvPr id="9" name="文本框 8"/>
          <p:cNvSpPr txBox="1"/>
          <p:nvPr/>
        </p:nvSpPr>
        <p:spPr>
          <a:xfrm>
            <a:off x="7299453" y="5784359"/>
            <a:ext cx="4434751" cy="646331"/>
          </a:xfrm>
          <a:prstGeom prst="rect">
            <a:avLst/>
          </a:prstGeom>
          <a:noFill/>
        </p:spPr>
        <p:txBody>
          <a:bodyPr wrap="square">
            <a:spAutoFit/>
          </a:bodyPr>
          <a:lstStyle/>
          <a:p>
            <a:pPr algn="ctr"/>
            <a:r>
              <a:rPr lang="en-US" altLang="zh-CN" sz="1400" b="1" dirty="0">
                <a:solidFill>
                  <a:srgbClr val="0070C0"/>
                </a:solidFill>
                <a:latin typeface="Times New Roman" panose="02020603050405020304" pitchFamily="18" charset="0"/>
                <a:cs typeface="Times New Roman" panose="02020603050405020304" pitchFamily="18" charset="0"/>
              </a:rPr>
              <a:t>APEC Publication Download Access</a:t>
            </a:r>
          </a:p>
          <a:p>
            <a:pPr algn="ctr"/>
            <a:r>
              <a:rPr lang="en-US" altLang="zh-CN" sz="1100" dirty="0">
                <a:solidFill>
                  <a:srgbClr val="0000FF"/>
                </a:solidFill>
                <a:latin typeface="Times New Roman" panose="02020603050405020304" pitchFamily="18" charset="0"/>
                <a:cs typeface="Times New Roman" panose="02020603050405020304" pitchFamily="18" charset="0"/>
              </a:rPr>
              <a:t>https://</a:t>
            </a:r>
            <a:r>
              <a:rPr lang="en-US" altLang="zh-CN" sz="1100" dirty="0" err="1">
                <a:solidFill>
                  <a:srgbClr val="0000FF"/>
                </a:solidFill>
                <a:latin typeface="Times New Roman" panose="02020603050405020304" pitchFamily="18" charset="0"/>
                <a:cs typeface="Times New Roman" panose="02020603050405020304" pitchFamily="18" charset="0"/>
              </a:rPr>
              <a:t>www.apec.org</a:t>
            </a:r>
            <a:r>
              <a:rPr lang="en-US" altLang="zh-CN" sz="1100" dirty="0">
                <a:solidFill>
                  <a:srgbClr val="0000FF"/>
                </a:solidFill>
                <a:latin typeface="Times New Roman" panose="02020603050405020304" pitchFamily="18" charset="0"/>
                <a:cs typeface="Times New Roman" panose="02020603050405020304" pitchFamily="18" charset="0"/>
              </a:rPr>
              <a:t>/publications/2025/08/</a:t>
            </a:r>
            <a:r>
              <a:rPr lang="en-US" altLang="zh-CN" sz="1100" dirty="0" err="1">
                <a:solidFill>
                  <a:srgbClr val="0000FF"/>
                </a:solidFill>
                <a:latin typeface="Times New Roman" panose="02020603050405020304" pitchFamily="18" charset="0"/>
                <a:cs typeface="Times New Roman" panose="02020603050405020304" pitchFamily="18" charset="0"/>
              </a:rPr>
              <a:t>apec</a:t>
            </a:r>
            <a:r>
              <a:rPr lang="en-US" altLang="zh-CN" sz="1100" dirty="0">
                <a:solidFill>
                  <a:srgbClr val="0000FF"/>
                </a:solidFill>
                <a:latin typeface="Times New Roman" panose="02020603050405020304" pitchFamily="18" charset="0"/>
                <a:cs typeface="Times New Roman" panose="02020603050405020304" pitchFamily="18" charset="0"/>
              </a:rPr>
              <a:t>-urban-energy-report-2024--storage-to-enable-energy-transition</a:t>
            </a:r>
            <a:endParaRPr lang="zh-CN" altLang="en-US" sz="1100" dirty="0">
              <a:solidFill>
                <a:srgbClr val="0000FF"/>
              </a:solidFill>
              <a:latin typeface="Times New Roman" panose="02020603050405020304" pitchFamily="18" charset="0"/>
              <a:cs typeface="Times New Roman" panose="02020603050405020304" pitchFamily="18" charset="0"/>
            </a:endParaRPr>
          </a:p>
        </p:txBody>
      </p:sp>
      <p:sp>
        <p:nvSpPr>
          <p:cNvPr id="10" name="文本框 39"/>
          <p:cNvSpPr txBox="1"/>
          <p:nvPr/>
        </p:nvSpPr>
        <p:spPr>
          <a:xfrm>
            <a:off x="335361" y="1194056"/>
            <a:ext cx="6374840" cy="584775"/>
          </a:xfrm>
          <a:prstGeom prst="rect">
            <a:avLst/>
          </a:prstGeom>
          <a:noFill/>
        </p:spPr>
        <p:txBody>
          <a:bodyPr wrap="square" rtlCol="0">
            <a:spAutoFit/>
          </a:bodyPr>
          <a:lstStyle/>
          <a:p>
            <a:pPr marL="285750" indent="-285750" algn="just">
              <a:buClr>
                <a:srgbClr val="002060"/>
              </a:buClr>
              <a:buSzPct val="100000"/>
              <a:buFont typeface="Wingdings" panose="05000000000000000000" pitchFamily="2" charset="2"/>
              <a:buChar char="l"/>
            </a:pPr>
            <a:r>
              <a:rPr lang="en-GB" sz="1600" b="1" dirty="0">
                <a:solidFill>
                  <a:srgbClr val="002060"/>
                </a:solidFill>
                <a:effectLst/>
                <a:latin typeface="Helvetica" pitchFamily="2" charset="0"/>
              </a:rPr>
              <a:t>EWG 03 </a:t>
            </a:r>
            <a:r>
              <a:rPr lang="en-GB" sz="1600" b="1" dirty="0" err="1">
                <a:solidFill>
                  <a:srgbClr val="002060"/>
                </a:solidFill>
                <a:effectLst/>
                <a:latin typeface="Helvetica" pitchFamily="2" charset="0"/>
              </a:rPr>
              <a:t>2024S</a:t>
            </a:r>
            <a:r>
              <a:rPr lang="en-GB" sz="1600" b="1" dirty="0">
                <a:solidFill>
                  <a:srgbClr val="002060"/>
                </a:solidFill>
                <a:effectLst/>
                <a:latin typeface="Helvetica" pitchFamily="2" charset="0"/>
              </a:rPr>
              <a:t>: </a:t>
            </a:r>
            <a:r>
              <a:rPr lang="en-US" sz="1600" b="1" dirty="0">
                <a:solidFill>
                  <a:srgbClr val="0070C0"/>
                </a:solidFill>
                <a:latin typeface="Helvetica" pitchFamily="2" charset="0"/>
              </a:rPr>
              <a:t>Research on Energy Storage to Enable Energy Transition in APEC Cities</a:t>
            </a:r>
            <a:endParaRPr lang="en-US" sz="1600" b="1" dirty="0">
              <a:solidFill>
                <a:srgbClr val="0070C0"/>
              </a:solidFill>
              <a:effectLst/>
              <a:latin typeface="Helvetica" pitchFamily="2" charset="0"/>
            </a:endParaRPr>
          </a:p>
        </p:txBody>
      </p:sp>
      <p:sp>
        <p:nvSpPr>
          <p:cNvPr id="11" name="矩形 10"/>
          <p:cNvSpPr/>
          <p:nvPr/>
        </p:nvSpPr>
        <p:spPr>
          <a:xfrm>
            <a:off x="766935" y="1778831"/>
            <a:ext cx="5580112" cy="661720"/>
          </a:xfrm>
          <a:prstGeom prst="rect">
            <a:avLst/>
          </a:prstGeom>
        </p:spPr>
        <p:txBody>
          <a:bodyPr wrap="square">
            <a:spAutoFit/>
          </a:bodyPr>
          <a:lstStyle/>
          <a:p>
            <a:pPr marL="285750" indent="-285750" algn="l">
              <a:spcBef>
                <a:spcPts val="600"/>
              </a:spcBef>
              <a:buFont typeface="Arial" panose="020B0604020202020204" pitchFamily="34" charset="0"/>
              <a:buChar char="•"/>
            </a:pPr>
            <a:r>
              <a:rPr lang="en-US" altLang="zh-CN" sz="1600" dirty="0">
                <a:solidFill>
                  <a:srgbClr val="002060"/>
                </a:solidFill>
                <a:latin typeface="Arial" panose="020B0604020202020204" pitchFamily="34" charset="0"/>
                <a:cs typeface="Arial" panose="020B0604020202020204" pitchFamily="34" charset="0"/>
              </a:rPr>
              <a:t>Start Date:</a:t>
            </a:r>
            <a:r>
              <a:rPr lang="zh-CN" altLang="en-US" sz="1600" dirty="0">
                <a:solidFill>
                  <a:srgbClr val="002060"/>
                </a:solidFill>
                <a:latin typeface="Arial" panose="020B0604020202020204" pitchFamily="34" charset="0"/>
                <a:cs typeface="Arial" panose="020B0604020202020204" pitchFamily="34" charset="0"/>
              </a:rPr>
              <a:t> </a:t>
            </a:r>
            <a:r>
              <a:rPr lang="en-US" altLang="zh-CN" sz="1600" dirty="0">
                <a:solidFill>
                  <a:srgbClr val="0070C0"/>
                </a:solidFill>
                <a:latin typeface="Arial" panose="020B0604020202020204" pitchFamily="34" charset="0"/>
                <a:cs typeface="Arial" panose="020B0604020202020204" pitchFamily="34" charset="0"/>
              </a:rPr>
              <a:t>Mar. 2024</a:t>
            </a:r>
            <a:endParaRPr lang="en-US" altLang="zh-CN" sz="1600" b="1" i="0" dirty="0">
              <a:solidFill>
                <a:srgbClr val="0070C0"/>
              </a:solidFill>
              <a:effectLst/>
              <a:latin typeface="Arial" panose="020B0604020202020204" pitchFamily="34" charset="0"/>
            </a:endParaRPr>
          </a:p>
          <a:p>
            <a:pPr marL="285750" indent="-285750" algn="l">
              <a:spcBef>
                <a:spcPts val="600"/>
              </a:spcBef>
              <a:buFont typeface="Arial" panose="020B0604020202020204" pitchFamily="34" charset="0"/>
              <a:buChar char="•"/>
            </a:pPr>
            <a:r>
              <a:rPr lang="en-US" altLang="zh-CN" sz="1600" dirty="0">
                <a:solidFill>
                  <a:srgbClr val="002060"/>
                </a:solidFill>
                <a:latin typeface="Arial" panose="020B0604020202020204" pitchFamily="34" charset="0"/>
                <a:cs typeface="Arial" panose="020B0604020202020204" pitchFamily="34" charset="0"/>
              </a:rPr>
              <a:t>Completion Date: </a:t>
            </a:r>
            <a:r>
              <a:rPr lang="en-US" altLang="zh-CN" sz="1600" dirty="0">
                <a:solidFill>
                  <a:srgbClr val="0070C0"/>
                </a:solidFill>
                <a:latin typeface="Arial" panose="020B0604020202020204" pitchFamily="34" charset="0"/>
                <a:cs typeface="Arial" panose="020B0604020202020204" pitchFamily="34" charset="0"/>
              </a:rPr>
              <a:t>Aug. 2025</a:t>
            </a:r>
          </a:p>
        </p:txBody>
      </p:sp>
      <p:sp>
        <p:nvSpPr>
          <p:cNvPr id="12" name="矩形 13"/>
          <p:cNvSpPr/>
          <p:nvPr/>
        </p:nvSpPr>
        <p:spPr>
          <a:xfrm>
            <a:off x="664956" y="2358112"/>
            <a:ext cx="4194572" cy="400110"/>
          </a:xfrm>
          <a:prstGeom prst="rect">
            <a:avLst/>
          </a:prstGeom>
        </p:spPr>
        <p:txBody>
          <a:bodyPr wrap="square">
            <a:spAutoFit/>
          </a:bodyPr>
          <a:lstStyle/>
          <a:p>
            <a:r>
              <a:rPr lang="en-US" altLang="zh-CN" sz="2000" b="1" dirty="0">
                <a:solidFill>
                  <a:srgbClr val="002060"/>
                </a:solidFill>
                <a:latin typeface="Calibri" panose="020F0502020204030204" pitchFamily="34" charset="0"/>
                <a:cs typeface="Calibri" panose="020F0502020204030204" pitchFamily="34" charset="0"/>
              </a:rPr>
              <a:t>Project summary</a:t>
            </a:r>
          </a:p>
        </p:txBody>
      </p:sp>
      <p:sp>
        <p:nvSpPr>
          <p:cNvPr id="13" name="TextBox 12"/>
          <p:cNvSpPr txBox="1"/>
          <p:nvPr/>
        </p:nvSpPr>
        <p:spPr>
          <a:xfrm>
            <a:off x="767683" y="2750376"/>
            <a:ext cx="5942518" cy="3046988"/>
          </a:xfrm>
          <a:prstGeom prst="rect">
            <a:avLst/>
          </a:prstGeom>
          <a:noFill/>
        </p:spPr>
        <p:txBody>
          <a:bodyPr wrap="square">
            <a:spAutoFit/>
          </a:bodyPr>
          <a:lstStyle/>
          <a:p>
            <a:pPr marL="285750" indent="-285750" algn="just">
              <a:spcBef>
                <a:spcPts val="600"/>
              </a:spcBef>
              <a:spcAft>
                <a:spcPts val="600"/>
              </a:spcAft>
              <a:buFont typeface="Arial" panose="020B0604020202020204" pitchFamily="34" charset="0"/>
              <a:buChar char="•"/>
            </a:pPr>
            <a:r>
              <a:rPr lang="en-US" altLang="zh-CN" sz="1600" dirty="0">
                <a:solidFill>
                  <a:srgbClr val="002060"/>
                </a:solidFill>
                <a:latin typeface="Arial" panose="020B0604020202020204" pitchFamily="34" charset="0"/>
                <a:ea typeface="Verdana" panose="020B0604030504040204" pitchFamily="34" charset="0"/>
                <a:cs typeface="Arial" panose="020B0604020202020204" pitchFamily="34" charset="0"/>
              </a:rPr>
              <a:t>With the rising proportion of variable and less predicable renewable energy in the energy system, there is a strong need for more flexible and resilient energy system to ensure the security and reliability of system operation and electricity supply. In this regard, the development and deployment of energy storage technologies could play significant roles. </a:t>
            </a:r>
            <a:r>
              <a:rPr lang="en-US" altLang="zh-CN" sz="1600" dirty="0">
                <a:solidFill>
                  <a:srgbClr val="0070C0"/>
                </a:solidFill>
                <a:latin typeface="Arial" panose="020B0604020202020204" pitchFamily="34" charset="0"/>
                <a:ea typeface="Verdana" panose="020B0604030504040204" pitchFamily="34" charset="0"/>
                <a:cs typeface="Arial" panose="020B0604020202020204" pitchFamily="34" charset="0"/>
              </a:rPr>
              <a:t>This project, in the urban settings, completed research on the development and application of energy storage technologies, the approach to support the deployment of storage, and formulating strategies  to enhance resilience of the energy system and accelerate  green energy transition in APEC cities. </a:t>
            </a:r>
          </a:p>
        </p:txBody>
      </p:sp>
      <p:sp>
        <p:nvSpPr>
          <p:cNvPr id="14" name="矩形 13"/>
          <p:cNvSpPr/>
          <p:nvPr/>
        </p:nvSpPr>
        <p:spPr>
          <a:xfrm>
            <a:off x="664956" y="5759722"/>
            <a:ext cx="4194572" cy="400110"/>
          </a:xfrm>
          <a:prstGeom prst="rect">
            <a:avLst/>
          </a:prstGeom>
        </p:spPr>
        <p:txBody>
          <a:bodyPr wrap="square">
            <a:spAutoFit/>
          </a:bodyPr>
          <a:lstStyle/>
          <a:p>
            <a:r>
              <a:rPr lang="en-US" altLang="zh-CN" sz="2000" b="1" dirty="0">
                <a:solidFill>
                  <a:srgbClr val="002060"/>
                </a:solidFill>
                <a:latin typeface="Calibri" panose="020F0502020204030204" pitchFamily="34" charset="0"/>
                <a:cs typeface="Calibri" panose="020F0502020204030204" pitchFamily="34" charset="0"/>
              </a:rPr>
              <a:t>Project output</a:t>
            </a:r>
          </a:p>
        </p:txBody>
      </p:sp>
      <p:sp>
        <p:nvSpPr>
          <p:cNvPr id="15" name="矩形 14"/>
          <p:cNvSpPr/>
          <p:nvPr/>
        </p:nvSpPr>
        <p:spPr>
          <a:xfrm>
            <a:off x="853813" y="6114782"/>
            <a:ext cx="5856388" cy="338554"/>
          </a:xfrm>
          <a:prstGeom prst="rect">
            <a:avLst/>
          </a:prstGeom>
        </p:spPr>
        <p:txBody>
          <a:bodyPr wrap="square">
            <a:spAutoFit/>
          </a:bodyPr>
          <a:lstStyle/>
          <a:p>
            <a:pPr marL="285750" indent="-285750" algn="l">
              <a:spcBef>
                <a:spcPts val="600"/>
              </a:spcBef>
              <a:buFont typeface="Arial" panose="020B0604020202020204" pitchFamily="34" charset="0"/>
              <a:buChar char="•"/>
            </a:pPr>
            <a:r>
              <a:rPr lang="en-US" altLang="zh-CN" sz="1600" dirty="0">
                <a:solidFill>
                  <a:srgbClr val="002060"/>
                </a:solidFill>
                <a:latin typeface="Arial" panose="020B0604020202020204" pitchFamily="34" charset="0"/>
                <a:cs typeface="Arial" panose="020B0604020202020204" pitchFamily="34" charset="0"/>
              </a:rPr>
              <a:t>APEC Publication</a:t>
            </a:r>
          </a:p>
        </p:txBody>
      </p:sp>
      <p:pic>
        <p:nvPicPr>
          <p:cNvPr id="16" name="图片 15"/>
          <p:cNvPicPr>
            <a:picLocks noChangeAspect="1"/>
          </p:cNvPicPr>
          <p:nvPr/>
        </p:nvPicPr>
        <p:blipFill>
          <a:blip r:embed="rId3"/>
          <a:stretch>
            <a:fillRect/>
          </a:stretch>
        </p:blipFill>
        <p:spPr>
          <a:xfrm>
            <a:off x="7299453" y="1228048"/>
            <a:ext cx="4434751" cy="4531674"/>
          </a:xfrm>
          <a:prstGeom prst="rect">
            <a:avLst/>
          </a:prstGeom>
          <a:ln>
            <a:noFill/>
          </a:ln>
          <a:effectLst>
            <a:outerShdw blurRad="190500" algn="tl" rotWithShape="0">
              <a:srgbClr val="000000">
                <a:alpha val="70000"/>
              </a:srgbClr>
            </a:outerShdw>
          </a:effec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DIAGRAM_VIRTUALLY_FRAME" val="{&quot;height&quot;:424.2470533476101,&quot;left&quot;:20.73456692913387,&quot;top&quot;:65.87795275590551,&quot;width&quot;:902.9403937007874}"/>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5166_1*l_h_a*1_2_1"/>
  <p:tag name="KSO_WM_TEMPLATE_CATEGORY" val="diagram"/>
  <p:tag name="KSO_WM_TEMPLATE_INDEX" val="20235166"/>
  <p:tag name="KSO_WM_UNIT_LAYERLEVEL" val="1_1_1"/>
  <p:tag name="KSO_WM_TAG_VERSION" val="3.0"/>
  <p:tag name="KSO_WM_UNIT_VALUE" val="17"/>
  <p:tag name="KSO_WM_DIAGRAM_VERSION" val="3"/>
  <p:tag name="KSO_WM_DIAGRAM_COLOR_TRICK" val="1"/>
  <p:tag name="KSO_WM_DIAGRAM_COLOR_TEXT_CAN_REMOVE" val="n"/>
  <p:tag name="KSO_WM_UNIT_TEXT_TYPE" val="1"/>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标题"/>
  <p:tag name="KSO_WM_UNIT_TEXT_FILL_FORE_SCHEMECOLOR_INDEX" val="1"/>
  <p:tag name="KSO_WM_UNIT_TEXT_FILL_TYPE" val="1"/>
  <p:tag name="KSO_WM_BEAUTIFY_FLAG" val="#wm#"/>
  <p:tag name="KSO_WM_DIAGRAM_USE_COLOR_VALUE" val="{&quot;color_scheme&quot;:1,&quot;color_type&quot;:1,&quot;theme_color_indexes&quot;:[5,6,5,6,5,6]}"/>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424.2470533476101,&quot;left&quot;:20.73456692913387,&quot;top&quot;:65.87795275590551,&quot;width&quot;:902.9403937007874}"/>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5166_1*l_h_a*1_2_1"/>
  <p:tag name="KSO_WM_TEMPLATE_CATEGORY" val="diagram"/>
  <p:tag name="KSO_WM_TEMPLATE_INDEX" val="20235166"/>
  <p:tag name="KSO_WM_UNIT_LAYERLEVEL" val="1_1_1"/>
  <p:tag name="KSO_WM_TAG_VERSION" val="3.0"/>
  <p:tag name="KSO_WM_UNIT_VALUE" val="17"/>
  <p:tag name="KSO_WM_DIAGRAM_VERSION" val="3"/>
  <p:tag name="KSO_WM_DIAGRAM_COLOR_TRICK" val="1"/>
  <p:tag name="KSO_WM_DIAGRAM_COLOR_TEXT_CAN_REMOVE" val="n"/>
  <p:tag name="KSO_WM_UNIT_TEXT_TYPE" val="1"/>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标题"/>
  <p:tag name="KSO_WM_UNIT_TEXT_FILL_FORE_SCHEMECOLOR_INDEX" val="1"/>
  <p:tag name="KSO_WM_UNIT_TEXT_FILL_TYPE" val="1"/>
  <p:tag name="KSO_WM_DIAGRAM_USE_COLOR_VALUE" val="{&quot;color_scheme&quot;:1,&quot;color_type&quot;:1,&quot;theme_color_indexes&quot;:[5,6,5,6,5,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3377</Words>
  <Application>Microsoft Office PowerPoint</Application>
  <PresentationFormat>Grand écran</PresentationFormat>
  <Paragraphs>329</Paragraphs>
  <Slides>27</Slides>
  <Notes>6</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27</vt:i4>
      </vt:variant>
    </vt:vector>
  </HeadingPairs>
  <TitlesOfParts>
    <vt:vector size="38" baseType="lpstr">
      <vt:lpstr>等线</vt:lpstr>
      <vt:lpstr>微软雅黑</vt:lpstr>
      <vt:lpstr>Arial</vt:lpstr>
      <vt:lpstr>Arial Narrow</vt:lpstr>
      <vt:lpstr>Calibri</vt:lpstr>
      <vt:lpstr>Helvetica</vt:lpstr>
      <vt:lpstr>Times New Roman</vt:lpstr>
      <vt:lpstr>Verdana</vt:lpstr>
      <vt:lpstr>Wingdings</vt:lpstr>
      <vt:lpstr>Office 主题</vt:lpstr>
      <vt:lpstr>自定义设计方案</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win10</dc:creator>
  <cp:lastModifiedBy>Steivan Defilla</cp:lastModifiedBy>
  <cp:revision>453</cp:revision>
  <dcterms:created xsi:type="dcterms:W3CDTF">2019-05-05T02:55:00Z</dcterms:created>
  <dcterms:modified xsi:type="dcterms:W3CDTF">2026-04-01T02:08:28Z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BAE776CEF559437BBFE28CC400207721_12</vt:lpwstr>
  </property>
  <property fmtid="{D5CDD505-2E9C-101B-9397-08002B2CF9AE}" pid="3" name="KSOProductBuildVer">
    <vt:lpwstr>2052-12.1.0.24657</vt:lpwstr>
  </property>
</Properties>
</file>