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</p:sldMasterIdLst>
  <p:notesMasterIdLst>
    <p:notesMasterId r:id="rId10"/>
  </p:notesMasterIdLst>
  <p:sldIdLst>
    <p:sldId id="277" r:id="rId3"/>
    <p:sldId id="2623" r:id="rId4"/>
    <p:sldId id="2619" r:id="rId5"/>
    <p:sldId id="2610" r:id="rId6"/>
    <p:sldId id="2621" r:id="rId7"/>
    <p:sldId id="2622" r:id="rId8"/>
    <p:sldId id="2616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FB97B"/>
    <a:srgbClr val="B9DDBF"/>
    <a:srgbClr val="2F5597"/>
    <a:srgbClr val="A2AAE6"/>
    <a:srgbClr val="649C4E"/>
    <a:srgbClr val="E7F3FF"/>
    <a:srgbClr val="EAA322"/>
    <a:srgbClr val="4472C4"/>
    <a:srgbClr val="EFB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3CA8-58CF-4CFE-8169-B9A775F49062}" type="datetimeFigureOut">
              <a:rPr lang="zh-TW" altLang="en-US" smtClean="0"/>
              <a:t>2026/3/20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9848B-8A63-4490-B84F-B0827BA479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01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1984" indent="-285379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1514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598120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4725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1331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67937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4542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1148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7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3693-0D5D-49E2-96B5-480732B3A404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6225" cy="37274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303" indent="-228303"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70394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5" descr="氣球版草地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4" r="11868" b="53528"/>
          <a:stretch>
            <a:fillRect/>
          </a:stretch>
        </p:blipFill>
        <p:spPr bwMode="auto">
          <a:xfrm>
            <a:off x="9734553" y="0"/>
            <a:ext cx="2457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958851" y="2338391"/>
            <a:ext cx="10363200" cy="765175"/>
          </a:xfrm>
        </p:spPr>
        <p:txBody>
          <a:bodyPr/>
          <a:lstStyle>
            <a:lvl1pPr>
              <a:defRPr sz="443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42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958853" y="3598863"/>
            <a:ext cx="9351433" cy="914400"/>
          </a:xfrm>
        </p:spPr>
        <p:txBody>
          <a:bodyPr anchor="ctr"/>
          <a:lstStyle>
            <a:lvl1pPr marL="0" indent="0">
              <a:buFontTx/>
              <a:buNone/>
              <a:defRPr sz="1846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958851" y="5037138"/>
            <a:ext cx="2844800" cy="476250"/>
          </a:xfrm>
        </p:spPr>
        <p:txBody>
          <a:bodyPr anchor="t"/>
          <a:lstStyle>
            <a:lvl1pPr>
              <a:defRPr sz="1292"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1000" y="6381750"/>
            <a:ext cx="3860800" cy="476250"/>
          </a:xfrm>
        </p:spPr>
        <p:txBody>
          <a:bodyPr anchor="t"/>
          <a:lstStyle>
            <a:lvl1pPr algn="ctr">
              <a:defRPr sz="1108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445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14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618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Picture 2" descr="e316c1dl5ugwiom3zbgd.png (400×400)">
            <a:extLst>
              <a:ext uri="{FF2B5EF4-FFF2-40B4-BE49-F238E27FC236}">
                <a16:creationId xmlns:a16="http://schemas.microsoft.com/office/drawing/2014/main" id="{CB86FEAE-9CBD-43C0-8369-366B6F77B2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6162132"/>
            <a:ext cx="1041574" cy="1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E77AF6D-5F96-403C-8393-A690BDFE31E0}"/>
              </a:ext>
            </a:extLst>
          </p:cNvPr>
          <p:cNvSpPr txBox="1"/>
          <p:nvPr userDrawn="1"/>
        </p:nvSpPr>
        <p:spPr>
          <a:xfrm>
            <a:off x="0" y="6559808"/>
            <a:ext cx="116884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工業技術研究院內部資訊，禁止複製、轉載、外流，不再使用請銷毀</a:t>
            </a:r>
            <a:r>
              <a:rPr lang="en-US" altLang="zh-TW" sz="1000" b="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ITRI PROPRIETARY DOCUMENTS, DO NOT COPY OR DISTRIBUTE, PLEASE DESTROY AFTER USE</a:t>
            </a:r>
            <a:endParaRPr lang="zh-TW" altLang="en-US" sz="1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29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732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104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20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87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08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12BF6CE-AAAD-4B06-AEB8-C7F1037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652"/>
            <a:ext cx="10128448" cy="1037084"/>
          </a:xfrm>
        </p:spPr>
        <p:txBody>
          <a:bodyPr rtlCol="0"/>
          <a:lstStyle>
            <a:lvl1pPr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88838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DA0BB7-265A-403C-9275-D587AB510EDC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12BF6CE-AAAD-4B06-AEB8-C7F1037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652"/>
            <a:ext cx="10128448" cy="1037084"/>
          </a:xfrm>
        </p:spPr>
        <p:txBody>
          <a:bodyPr rtlCol="0"/>
          <a:lstStyle>
            <a:lvl1pPr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592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插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32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453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8306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5281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7" name="直線接點 6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7145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EB9096-CB52-4D8C-91EA-D72D3D67B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6C5A1F-8E36-4E32-8D38-E2E9C617A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1553"/>
            <a:ext cx="12192000" cy="5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71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47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A7B2C0F-5A27-43FB-8506-7B334D302D3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34"/>
          <p:cNvSpPr>
            <a:spLocks noChangeArrowheads="1"/>
          </p:cNvSpPr>
          <p:nvPr userDrawn="1"/>
        </p:nvSpPr>
        <p:spPr bwMode="auto">
          <a:xfrm>
            <a:off x="5314178" y="-6675"/>
            <a:ext cx="6863863" cy="57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569" b="1" i="1" dirty="0">
                <a:solidFill>
                  <a:schemeClr val="bg1"/>
                </a:solidFill>
                <a:latin typeface="+mj-lt"/>
              </a:rPr>
              <a:t>Strategy and Roadmap for PV Systems </a:t>
            </a:r>
          </a:p>
          <a:p>
            <a:pPr algn="r" eaLnBrk="1" hangingPunct="1"/>
            <a:r>
              <a:rPr lang="en-US" altLang="zh-TW" sz="1569" b="1" i="1" dirty="0">
                <a:solidFill>
                  <a:schemeClr val="bg1"/>
                </a:solidFill>
                <a:latin typeface="+mj-lt"/>
              </a:rPr>
              <a:t>in Chinese Taipei</a:t>
            </a:r>
          </a:p>
        </p:txBody>
      </p:sp>
      <p:sp>
        <p:nvSpPr>
          <p:cNvPr id="8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12192000" cy="239712"/>
          </a:xfrm>
          <a:prstGeom prst="rect">
            <a:avLst/>
          </a:prstGeom>
          <a:solidFill>
            <a:srgbClr val="00B2B3"/>
          </a:solidFill>
          <a:ln>
            <a:noFill/>
          </a:ln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1662">
              <a:latin typeface="+mj-lt"/>
            </a:endParaRPr>
          </a:p>
        </p:txBody>
      </p:sp>
      <p:sp>
        <p:nvSpPr>
          <p:cNvPr id="10" name="Rectangle 47"/>
          <p:cNvSpPr txBox="1">
            <a:spLocks noChangeArrowheads="1"/>
          </p:cNvSpPr>
          <p:nvPr userDrawn="1"/>
        </p:nvSpPr>
        <p:spPr bwMode="auto">
          <a:xfrm>
            <a:off x="11419132" y="6619877"/>
            <a:ext cx="703384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ctr" hangingPunct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latin typeface="Verdana" pitchFamily="34" charset="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CF627BE3-1269-44D5-A349-82FD5D94EBD8}" type="slidenum">
              <a:rPr lang="en-US" altLang="zh-TW" sz="1108" smtClean="0">
                <a:latin typeface="+mj-lt"/>
              </a:rPr>
              <a:pPr>
                <a:defRPr/>
              </a:pPr>
              <a:t>‹#›</a:t>
            </a:fld>
            <a:endParaRPr lang="en-US" altLang="zh-TW" sz="1108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48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defTabSz="844083" rtl="0" eaLnBrk="1" latinLnBrk="0" hangingPunct="1">
        <a:spcBef>
          <a:spcPct val="0"/>
        </a:spcBef>
        <a:buNone/>
        <a:defRPr sz="3323" b="1" kern="1200">
          <a:solidFill>
            <a:srgbClr val="0000FF"/>
          </a:solidFill>
          <a:latin typeface="+mj-lt"/>
          <a:ea typeface="標楷體" pitchFamily="65" charset="-120"/>
          <a:cs typeface="Times New Roman" pitchFamily="18" charset="0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585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215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477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292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C750E47-FB2F-4421-AB60-B725C522BD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1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978E56-167A-4538-96C9-58801E29A7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2875"/>
            <a:ext cx="12192000" cy="3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emf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46"/>
          <p:cNvSpPr>
            <a:spLocks noChangeArrowheads="1"/>
          </p:cNvSpPr>
          <p:nvPr/>
        </p:nvSpPr>
        <p:spPr bwMode="auto">
          <a:xfrm>
            <a:off x="595702" y="2017811"/>
            <a:ext cx="863622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Economy Update in Chinese Taipei</a:t>
            </a:r>
          </a:p>
          <a:p>
            <a:pPr marL="0" marR="0" lvl="0" indent="0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33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(Transforming the energy landscape: accelerating Bio Circular Economy with clean energy and AI-driven energy efficiency)</a:t>
            </a:r>
          </a:p>
        </p:txBody>
      </p:sp>
      <p:sp>
        <p:nvSpPr>
          <p:cNvPr id="2052" name="Rectangle 1049"/>
          <p:cNvSpPr>
            <a:spLocks noChangeArrowheads="1"/>
          </p:cNvSpPr>
          <p:nvPr/>
        </p:nvSpPr>
        <p:spPr bwMode="auto">
          <a:xfrm>
            <a:off x="2408614" y="432497"/>
            <a:ext cx="6063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The 66</a:t>
            </a:r>
            <a:r>
              <a:rPr kumimoji="1" lang="en-US" altLang="zh-TW" sz="2000" b="1" i="0" u="none" strike="noStrike" kern="1200" cap="none" spc="0" normalizeH="0" baseline="3000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th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Meeting of the APEC Expert Group on Energy Efficiency and Conservation (EGEEC 66) </a:t>
            </a:r>
          </a:p>
        </p:txBody>
      </p:sp>
      <p:pic>
        <p:nvPicPr>
          <p:cNvPr id="9" name="圖片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25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6" r="14286" b="37263"/>
          <a:stretch/>
        </p:blipFill>
        <p:spPr bwMode="auto">
          <a:xfrm>
            <a:off x="932958" y="418984"/>
            <a:ext cx="1475656" cy="780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CFF3816-D9BD-419A-9218-E677C9FB053A}"/>
              </a:ext>
            </a:extLst>
          </p:cNvPr>
          <p:cNvSpPr/>
          <p:nvPr/>
        </p:nvSpPr>
        <p:spPr>
          <a:xfrm>
            <a:off x="2546106" y="5279872"/>
            <a:ext cx="47354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dirty="0">
                <a:solidFill>
                  <a:srgbClr val="236C3B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30</a:t>
            </a:r>
            <a:r>
              <a:rPr lang="zh-TW" altLang="en-US" sz="2400" b="1" dirty="0">
                <a:solidFill>
                  <a:srgbClr val="236C3B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rgbClr val="236C3B"/>
                </a:solidFill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March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236C3B"/>
                </a:solidFill>
                <a:effectLst/>
                <a:uLnTx/>
                <a:uFillTx/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 - 02 April 2026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6CFFA4-22DA-4E5C-8352-8C11808092EB}"/>
              </a:ext>
            </a:extLst>
          </p:cNvPr>
          <p:cNvSpPr/>
          <p:nvPr/>
        </p:nvSpPr>
        <p:spPr>
          <a:xfrm>
            <a:off x="1993813" y="5859996"/>
            <a:ext cx="1809122" cy="303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6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Directed: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FB3F97-4602-40BF-9CD1-93493D52EF88}"/>
              </a:ext>
            </a:extLst>
          </p:cNvPr>
          <p:cNvSpPr/>
          <p:nvPr/>
        </p:nvSpPr>
        <p:spPr>
          <a:xfrm>
            <a:off x="4563486" y="5881290"/>
            <a:ext cx="1717137" cy="30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6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Administrated: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top_logo.png (210×110)">
            <a:extLst>
              <a:ext uri="{FF2B5EF4-FFF2-40B4-BE49-F238E27FC236}">
                <a16:creationId xmlns:a16="http://schemas.microsoft.com/office/drawing/2014/main" id="{3A518C06-579C-40CE-BEA4-AF8241CA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18" y="5689850"/>
            <a:ext cx="1348256" cy="7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316c1dl5ugwiom3zbgd.png (400×400)">
            <a:extLst>
              <a:ext uri="{FF2B5EF4-FFF2-40B4-BE49-F238E27FC236}">
                <a16:creationId xmlns:a16="http://schemas.microsoft.com/office/drawing/2014/main" id="{EE875515-2140-4F08-B1E2-F010A131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90821"/>
            <a:ext cx="1041574" cy="1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2BD2596-9E67-444E-9112-FF6C4631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0DA13C-C443-4C6B-9E17-294CF295A7CF}"/>
              </a:ext>
            </a:extLst>
          </p:cNvPr>
          <p:cNvSpPr txBox="1"/>
          <p:nvPr/>
        </p:nvSpPr>
        <p:spPr>
          <a:xfrm>
            <a:off x="339716" y="-35713"/>
            <a:ext cx="1120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The Core of Commercial Decarbonization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F87DC71-960A-42EA-81E1-CA6839A1E1C6}"/>
              </a:ext>
            </a:extLst>
          </p:cNvPr>
          <p:cNvSpPr txBox="1"/>
          <p:nvPr/>
        </p:nvSpPr>
        <p:spPr>
          <a:xfrm>
            <a:off x="479011" y="721452"/>
            <a:ext cx="1120349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Under the global trend toward Net Zero Emissions by 2050, </a:t>
            </a:r>
            <a:r>
              <a:rPr lang="en-US" altLang="zh-TW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conservation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is the primary goal for achieving net zero and energy transition.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Chinese Taipei introduced a 2026 flagship carbon reduction plan</a:t>
            </a:r>
            <a:r>
              <a:rPr lang="en-US" altLang="zh-TW" sz="1400" baseline="7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[1]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focusing on </a:t>
            </a:r>
            <a:r>
              <a:rPr lang="en-US" altLang="zh-TW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management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, aiming for a 0.465 MtCO</a:t>
            </a:r>
            <a:r>
              <a:rPr lang="en-US" altLang="zh-TW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e reduction by 2030.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B080C8C-01EE-4DE9-B3A2-1248653F6920}"/>
              </a:ext>
            </a:extLst>
          </p:cNvPr>
          <p:cNvGrpSpPr/>
          <p:nvPr/>
        </p:nvGrpSpPr>
        <p:grpSpPr>
          <a:xfrm>
            <a:off x="1845571" y="2521945"/>
            <a:ext cx="6021707" cy="3343068"/>
            <a:chOff x="1540474" y="2370581"/>
            <a:chExt cx="6021707" cy="3343068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8C8719DF-F231-4B6D-9C4E-101AF38A6355}"/>
                </a:ext>
              </a:extLst>
            </p:cNvPr>
            <p:cNvGrpSpPr/>
            <p:nvPr/>
          </p:nvGrpSpPr>
          <p:grpSpPr>
            <a:xfrm>
              <a:off x="1540474" y="2370581"/>
              <a:ext cx="3330930" cy="3343068"/>
              <a:chOff x="5967689" y="2467929"/>
              <a:chExt cx="3330930" cy="3343068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327E42A5-55FC-4C0F-BCDB-F98C5A950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1238" t="1539" r="21166" b="2289"/>
              <a:stretch/>
            </p:blipFill>
            <p:spPr>
              <a:xfrm>
                <a:off x="5967689" y="2467929"/>
                <a:ext cx="3330930" cy="33430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07F62C4-2850-4E86-8C10-336712274156}"/>
                  </a:ext>
                </a:extLst>
              </p:cNvPr>
              <p:cNvSpPr txBox="1"/>
              <p:nvPr/>
            </p:nvSpPr>
            <p:spPr>
              <a:xfrm>
                <a:off x="7573852" y="3095971"/>
                <a:ext cx="151035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1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Residential, </a:t>
                </a:r>
              </a:p>
              <a:p>
                <a:pPr algn="ctr"/>
                <a:r>
                  <a:rPr lang="en-US" altLang="zh-TW" sz="11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Commercial Sectors</a:t>
                </a:r>
              </a:p>
              <a:p>
                <a:pPr algn="ctr"/>
                <a:r>
                  <a:rPr lang="en-US" altLang="zh-TW" sz="16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20.66%</a:t>
                </a:r>
                <a:endParaRPr lang="zh-TW" altLang="en-US" sz="1600" b="1" dirty="0">
                  <a:solidFill>
                    <a:srgbClr val="3333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7EFC36E-30A8-46E9-A379-DF036C333B3A}"/>
                  </a:ext>
                </a:extLst>
              </p:cNvPr>
              <p:cNvSpPr txBox="1"/>
              <p:nvPr/>
            </p:nvSpPr>
            <p:spPr>
              <a:xfrm>
                <a:off x="6197826" y="4480426"/>
                <a:ext cx="28706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2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Energy, Manufacturing, Transportation, </a:t>
                </a:r>
              </a:p>
              <a:p>
                <a:pPr algn="ctr"/>
                <a:r>
                  <a:rPr lang="en-US" altLang="zh-TW" sz="12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Agriculture, and Environment Sectors</a:t>
                </a:r>
              </a:p>
              <a:p>
                <a:pPr algn="ctr"/>
                <a:r>
                  <a:rPr lang="en-US" altLang="zh-TW" sz="1600" b="1" dirty="0">
                    <a:solidFill>
                      <a:srgbClr val="3333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79.34%</a:t>
                </a:r>
                <a:endParaRPr lang="zh-TW" altLang="en-US" sz="1600" b="1" dirty="0">
                  <a:solidFill>
                    <a:srgbClr val="3333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E6C228AC-A3B1-4A6A-AB99-B56FA590E406}"/>
                </a:ext>
              </a:extLst>
            </p:cNvPr>
            <p:cNvCxnSpPr/>
            <p:nvPr/>
          </p:nvCxnSpPr>
          <p:spPr>
            <a:xfrm flipV="1">
              <a:off x="3986674" y="2638370"/>
              <a:ext cx="334107" cy="2709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363426E-D85B-44A3-957A-802F465E3783}"/>
                </a:ext>
              </a:extLst>
            </p:cNvPr>
            <p:cNvSpPr txBox="1"/>
            <p:nvPr/>
          </p:nvSpPr>
          <p:spPr>
            <a:xfrm>
              <a:off x="4320781" y="2370581"/>
              <a:ext cx="3241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Residential Sector</a:t>
              </a:r>
              <a:r>
                <a: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29.718</a:t>
              </a:r>
              <a:r>
                <a: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MtCO</a:t>
              </a:r>
              <a:r>
                <a:rPr lang="en-US" altLang="zh-TW" sz="1400" baseline="-250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</a:t>
              </a:r>
            </a:p>
            <a:p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Commercial Sector</a:t>
              </a:r>
              <a:r>
                <a: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27.835</a:t>
              </a:r>
              <a:r>
                <a:rPr lang="zh-TW" altLang="en-US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MtCO</a:t>
              </a:r>
              <a:r>
                <a:rPr lang="en-US" altLang="zh-TW" sz="1400" baseline="-250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</a:t>
              </a:r>
              <a:endPara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4B0955A-15D7-4EFD-ADB4-50F71AF437DB}"/>
              </a:ext>
            </a:extLst>
          </p:cNvPr>
          <p:cNvGrpSpPr/>
          <p:nvPr/>
        </p:nvGrpSpPr>
        <p:grpSpPr>
          <a:xfrm>
            <a:off x="7618368" y="2473341"/>
            <a:ext cx="3447848" cy="3341592"/>
            <a:chOff x="7912851" y="2877827"/>
            <a:chExt cx="2827409" cy="274743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84453A3-A5BF-42DE-BA6B-F9BD43FC3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18" r="20702"/>
            <a:stretch/>
          </p:blipFill>
          <p:spPr>
            <a:xfrm>
              <a:off x="7912851" y="2877827"/>
              <a:ext cx="2827409" cy="27474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207D852-55FA-4E4D-8945-207B676070CA}"/>
                </a:ext>
              </a:extLst>
            </p:cNvPr>
            <p:cNvSpPr txBox="1"/>
            <p:nvPr/>
          </p:nvSpPr>
          <p:spPr>
            <a:xfrm>
              <a:off x="8793889" y="4022305"/>
              <a:ext cx="1161004" cy="531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Commercial</a:t>
              </a:r>
            </a:p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Sector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ACDF41B0-E374-40EA-90C2-2A3B7EDFA5D1}"/>
                </a:ext>
              </a:extLst>
            </p:cNvPr>
            <p:cNvSpPr txBox="1"/>
            <p:nvPr/>
          </p:nvSpPr>
          <p:spPr>
            <a:xfrm>
              <a:off x="9065110" y="3148350"/>
              <a:ext cx="1444946" cy="41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1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Non-electricity Emissions</a:t>
              </a:r>
            </a:p>
            <a:p>
              <a:pPr algn="ctr"/>
              <a:r>
                <a:rPr lang="en-US" altLang="zh-TW" sz="1600" b="1" dirty="0">
                  <a:solidFill>
                    <a:srgbClr val="3333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14.18%</a:t>
              </a:r>
              <a:endPara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A638634-0879-4ADA-92C1-8A97CDE2FA6F}"/>
                </a:ext>
              </a:extLst>
            </p:cNvPr>
            <p:cNvSpPr txBox="1"/>
            <p:nvPr/>
          </p:nvSpPr>
          <p:spPr>
            <a:xfrm>
              <a:off x="8514829" y="4930563"/>
              <a:ext cx="1724944" cy="430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Electricity-related Emissions</a:t>
              </a:r>
            </a:p>
            <a:p>
              <a:pPr algn="ctr"/>
              <a:r>
                <a:rPr lang="en-US" altLang="zh-TW" sz="1600" b="1" dirty="0">
                  <a:solidFill>
                    <a:srgbClr val="3333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85.82%</a:t>
              </a:r>
              <a:endParaRPr lang="zh-TW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AD51B0-5CD9-4780-AD87-3F01BBC528ED}"/>
              </a:ext>
            </a:extLst>
          </p:cNvPr>
          <p:cNvSpPr txBox="1"/>
          <p:nvPr/>
        </p:nvSpPr>
        <p:spPr>
          <a:xfrm>
            <a:off x="1591249" y="5763236"/>
            <a:ext cx="3731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Greenhouse Gas Emissions Share by Sector </a:t>
            </a:r>
          </a:p>
          <a:p>
            <a:pPr algn="ctr"/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in Chinese Taipei, 2023 </a:t>
            </a:r>
            <a:r>
              <a:rPr lang="en-US" altLang="zh-TW" sz="1100" baseline="7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[2]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3473198-C6AF-46E3-92A2-824219D45797}"/>
              </a:ext>
            </a:extLst>
          </p:cNvPr>
          <p:cNvSpPr txBox="1"/>
          <p:nvPr/>
        </p:nvSpPr>
        <p:spPr>
          <a:xfrm>
            <a:off x="6648040" y="5763236"/>
            <a:ext cx="5388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600"/>
            </a:lvl1pPr>
          </a:lstStyle>
          <a:p>
            <a:pPr algn="ctr"/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Greenhouse Gas Emission Structure of the Commercial Sector</a:t>
            </a:r>
          </a:p>
          <a:p>
            <a:pPr algn="ctr"/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in Chinese Taipei, 2023</a:t>
            </a:r>
            <a:r>
              <a:rPr lang="en-US" altLang="zh-TW" sz="1400" baseline="7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aseline="7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[2]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5CEA99F-CC5A-474E-81DE-144337C77209}"/>
              </a:ext>
            </a:extLst>
          </p:cNvPr>
          <p:cNvSpPr txBox="1"/>
          <p:nvPr/>
        </p:nvSpPr>
        <p:spPr>
          <a:xfrm>
            <a:off x="0" y="6232032"/>
            <a:ext cx="8352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000" b="0" i="0" u="none" strike="noStrike" baseline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zh-TW" altLang="en-US" sz="7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[1] Residential and Commercial Sector Carbon Reduction Action Plan (2025), CT Development Council</a:t>
            </a:r>
          </a:p>
          <a:p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                  [2] NDC Phase III GHG Mitigation Action Plan for Residential &amp; Commercial Sectors (2026), CT Development Council</a:t>
            </a:r>
          </a:p>
        </p:txBody>
      </p:sp>
    </p:spTree>
    <p:extLst>
      <p:ext uri="{BB962C8B-B14F-4D97-AF65-F5344CB8AC3E}">
        <p14:creationId xmlns:p14="http://schemas.microsoft.com/office/powerpoint/2010/main" val="403774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D779822-F5B0-415F-BF7E-6AAA83F9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900EB56-2FD7-474D-A090-D1A0C1942BDB}"/>
              </a:ext>
            </a:extLst>
          </p:cNvPr>
          <p:cNvSpPr txBox="1"/>
          <p:nvPr/>
        </p:nvSpPr>
        <p:spPr>
          <a:xfrm>
            <a:off x="339716" y="-35713"/>
            <a:ext cx="1151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A Strategic Necessity for Retail Stores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400853-B24B-4BCA-9C99-8AD466EF4FD4}"/>
              </a:ext>
            </a:extLst>
          </p:cNvPr>
          <p:cNvSpPr txBox="1"/>
          <p:nvPr/>
        </p:nvSpPr>
        <p:spPr>
          <a:xfrm>
            <a:off x="778168" y="814570"/>
            <a:ext cx="103265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14,236 convenience stores</a:t>
            </a:r>
            <a:r>
              <a:rPr kumimoji="0" lang="en-US" altLang="zh-TW" sz="1400" b="0" i="0" u="none" strike="noStrike" kern="1200" cap="none" spc="0" normalizeH="0" baseline="7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[1]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, Chinese Taipei has the </a:t>
            </a:r>
            <a:r>
              <a:rPr lang="en-US" altLang="zh-TW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3 highest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store density in the world.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Freezers account for about </a:t>
            </a:r>
            <a:r>
              <a:rPr lang="en-US" altLang="zh-TW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50%~70%</a:t>
            </a:r>
            <a:r>
              <a:rPr lang="en-US" altLang="zh-TW" sz="1400" baseline="70000" dirty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kumimoji="0" lang="en-US" altLang="zh-TW" sz="1400" b="0" i="0" u="none" strike="noStrike" kern="1200" cap="none" spc="0" normalizeH="0" baseline="7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of a </a:t>
            </a: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retrail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store's energy use, and frost buildup makes them inefficient.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EMS (Energy Management System) preserves precious workforce by minimizing equipment maintenance and failure workloads.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E12A620D-22AB-4880-ADF4-827DF36C96B3}"/>
              </a:ext>
            </a:extLst>
          </p:cNvPr>
          <p:cNvGrpSpPr/>
          <p:nvPr/>
        </p:nvGrpSpPr>
        <p:grpSpPr>
          <a:xfrm>
            <a:off x="454682" y="3600313"/>
            <a:ext cx="6805232" cy="2536535"/>
            <a:chOff x="5914944" y="2158594"/>
            <a:chExt cx="5785424" cy="2536535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66D7B4A-8F65-4C86-BD5F-5D325854E92D}"/>
                </a:ext>
              </a:extLst>
            </p:cNvPr>
            <p:cNvSpPr/>
            <p:nvPr/>
          </p:nvSpPr>
          <p:spPr bwMode="auto">
            <a:xfrm>
              <a:off x="5914944" y="2162870"/>
              <a:ext cx="5120609" cy="253225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2D15E6A4-2E3F-43A9-A614-A17F199CCADB}"/>
                </a:ext>
              </a:extLst>
            </p:cNvPr>
            <p:cNvGrpSpPr/>
            <p:nvPr/>
          </p:nvGrpSpPr>
          <p:grpSpPr>
            <a:xfrm>
              <a:off x="6181930" y="2638462"/>
              <a:ext cx="2108752" cy="1830626"/>
              <a:chOff x="534114" y="3786232"/>
              <a:chExt cx="6300000" cy="1830626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32125365-9142-4426-86F2-AA794CDC67B4}"/>
                  </a:ext>
                </a:extLst>
              </p:cNvPr>
              <p:cNvSpPr/>
              <p:nvPr/>
            </p:nvSpPr>
            <p:spPr bwMode="auto">
              <a:xfrm>
                <a:off x="534114" y="3786232"/>
                <a:ext cx="684000" cy="1793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BAE48092-3A2B-4AAD-9711-482A64EE4389}"/>
                  </a:ext>
                </a:extLst>
              </p:cNvPr>
              <p:cNvSpPr/>
              <p:nvPr/>
            </p:nvSpPr>
            <p:spPr bwMode="auto">
              <a:xfrm>
                <a:off x="534114" y="4068256"/>
                <a:ext cx="828000" cy="1793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B4D59B6-A134-4F4E-A83A-5437FA2F0BAC}"/>
                  </a:ext>
                </a:extLst>
              </p:cNvPr>
              <p:cNvSpPr/>
              <p:nvPr/>
            </p:nvSpPr>
            <p:spPr bwMode="auto">
              <a:xfrm>
                <a:off x="534114" y="4338934"/>
                <a:ext cx="886076" cy="1793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B174A3F9-948A-4EC7-8508-B6CA565246E9}"/>
                  </a:ext>
                </a:extLst>
              </p:cNvPr>
              <p:cNvSpPr/>
              <p:nvPr/>
            </p:nvSpPr>
            <p:spPr bwMode="auto">
              <a:xfrm>
                <a:off x="534114" y="4887064"/>
                <a:ext cx="2016000" cy="17937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458E08C-DB35-4DD5-8C5C-225B38F3E408}"/>
                  </a:ext>
                </a:extLst>
              </p:cNvPr>
              <p:cNvSpPr/>
              <p:nvPr/>
            </p:nvSpPr>
            <p:spPr bwMode="auto">
              <a:xfrm>
                <a:off x="534114" y="5162272"/>
                <a:ext cx="3924000" cy="17937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4C1744C9-B6A0-43B3-93D5-26E23DD48A80}"/>
                  </a:ext>
                </a:extLst>
              </p:cNvPr>
              <p:cNvSpPr/>
              <p:nvPr/>
            </p:nvSpPr>
            <p:spPr bwMode="auto">
              <a:xfrm>
                <a:off x="534114" y="5437482"/>
                <a:ext cx="6300000" cy="17937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5AEDF88-CF81-4CEE-A301-8DAE80E93289}"/>
                </a:ext>
              </a:extLst>
            </p:cNvPr>
            <p:cNvSpPr/>
            <p:nvPr/>
          </p:nvSpPr>
          <p:spPr>
            <a:xfrm>
              <a:off x="6459080" y="2561424"/>
              <a:ext cx="3592228" cy="143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168        Office</a:t>
              </a:r>
            </a:p>
            <a:p>
              <a:pPr marL="0" marR="0" lvl="0" indent="0" defTabSz="91440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b="1" kern="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        Museum</a:t>
              </a:r>
            </a:p>
            <a:p>
              <a:pPr marL="0" marR="0" lvl="0" indent="0" defTabSz="91440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b="1" kern="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266</a:t>
              </a:r>
              <a:r>
                <a:rPr kumimoji="1" lang="zh-TW" altLang="en-US" b="1" kern="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 store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295       Hotel (5-star)</a:t>
              </a:r>
            </a:p>
            <a:p>
              <a:pPr marL="0" marR="0" lvl="0" indent="0" defTabSz="914400" eaLnBrk="0" fontAlgn="base" latinLnBrk="0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919D5AD5-AA2D-4EA1-91D7-4312B19BA9DF}"/>
                </a:ext>
              </a:extLst>
            </p:cNvPr>
            <p:cNvSpPr txBox="1"/>
            <p:nvPr/>
          </p:nvSpPr>
          <p:spPr>
            <a:xfrm>
              <a:off x="6076331" y="2158594"/>
              <a:ext cx="49323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EUI, Energy Use Intensity</a:t>
              </a:r>
              <a:r>
                <a:rPr lang="en-US" altLang="zh-TW" sz="1400" baseline="700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[3] </a:t>
              </a:r>
              <a:r>
                <a:rPr kumimoji="1" lang="en-US" altLang="zh-TW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kWh/(m</a:t>
              </a:r>
              <a:r>
                <a:rPr kumimoji="1" lang="en-US" altLang="zh-TW" sz="2000" b="1" baseline="30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zh-TW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.yr)</a:t>
              </a:r>
              <a:endParaRPr kumimoji="1" lang="zh-TW" alt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4DEC3DF-A048-49CB-8BC2-7017A59A2043}"/>
                </a:ext>
              </a:extLst>
            </p:cNvPr>
            <p:cNvSpPr/>
            <p:nvPr/>
          </p:nvSpPr>
          <p:spPr>
            <a:xfrm>
              <a:off x="6917998" y="3663479"/>
              <a:ext cx="4782370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351                               Hypermarket</a:t>
              </a:r>
              <a:endParaRPr kumimoji="1" lang="zh-TW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0" fontAlgn="base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891                     Supermarket </a:t>
              </a:r>
            </a:p>
            <a:p>
              <a:pPr eaLnBrk="0" fontAlgn="base" hangingPunct="0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</a:t>
              </a:r>
              <a:r>
                <a:rPr kumimoji="1" lang="zh-TW" altLang="en-US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kumimoji="1" lang="en-US" altLang="zh-TW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1,086   Convenience store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D5274C09-8510-42BC-BA9B-5FBBC3CA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14" y="3589443"/>
            <a:ext cx="3536663" cy="254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2E2622B-BBF1-44EC-A467-EAA4336F9ECB}"/>
              </a:ext>
            </a:extLst>
          </p:cNvPr>
          <p:cNvSpPr/>
          <p:nvPr/>
        </p:nvSpPr>
        <p:spPr bwMode="auto">
          <a:xfrm>
            <a:off x="757756" y="4900643"/>
            <a:ext cx="412370" cy="1793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6204429-9F2E-4481-83D9-8BD47F051665}"/>
              </a:ext>
            </a:extLst>
          </p:cNvPr>
          <p:cNvSpPr txBox="1"/>
          <p:nvPr/>
        </p:nvSpPr>
        <p:spPr>
          <a:xfrm>
            <a:off x="0" y="6140988"/>
            <a:ext cx="835244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000" b="0" i="0" u="none" strike="noStrike" baseline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zh-TW" altLang="en-US" sz="7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[1] Monthly Survey of Wholesale, Retail, and F&amp;B Services (2025), MOEA </a:t>
            </a:r>
          </a:p>
          <a:p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                  [2] Energy Saving Case Studies for Refrigeration and Cold Storage Systems in Small and Medium-sized Food Retailers (2020)</a:t>
            </a:r>
          </a:p>
          <a:p>
            <a:r>
              <a:rPr lang="en-US" altLang="zh-TW" sz="700" dirty="0">
                <a:latin typeface="Arial" panose="020B0604020202020204" pitchFamily="34" charset="0"/>
                <a:cs typeface="Arial" panose="020B0604020202020204" pitchFamily="34" charset="0"/>
              </a:rPr>
              <a:t>                  [3] Building Energy Efficiency Rating System (BERS) Manual (2024), ABRI</a:t>
            </a:r>
          </a:p>
        </p:txBody>
      </p:sp>
    </p:spTree>
    <p:extLst>
      <p:ext uri="{BB962C8B-B14F-4D97-AF65-F5344CB8AC3E}">
        <p14:creationId xmlns:p14="http://schemas.microsoft.com/office/powerpoint/2010/main" val="356829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308DAE7-E0E6-1C41-CE98-3F9A926F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402660B-B1E5-4C0D-AAD7-38712152C54A}"/>
              </a:ext>
            </a:extLst>
          </p:cNvPr>
          <p:cNvSpPr txBox="1"/>
          <p:nvPr/>
        </p:nvSpPr>
        <p:spPr>
          <a:xfrm>
            <a:off x="1205358" y="-33496"/>
            <a:ext cx="978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 err="1"/>
              <a:t>AIoT</a:t>
            </a:r>
            <a:r>
              <a:rPr lang="en-US" altLang="zh-TW" dirty="0"/>
              <a:t> Energy Management System Structure</a:t>
            </a:r>
          </a:p>
        </p:txBody>
      </p:sp>
      <p:sp>
        <p:nvSpPr>
          <p:cNvPr id="26" name="圓角矩形 5">
            <a:extLst>
              <a:ext uri="{FF2B5EF4-FFF2-40B4-BE49-F238E27FC236}">
                <a16:creationId xmlns:a16="http://schemas.microsoft.com/office/drawing/2014/main" id="{6C0B64C6-891D-4526-A97C-5E0C7C2382A8}"/>
              </a:ext>
            </a:extLst>
          </p:cNvPr>
          <p:cNvSpPr/>
          <p:nvPr/>
        </p:nvSpPr>
        <p:spPr>
          <a:xfrm>
            <a:off x="1750613" y="5171176"/>
            <a:ext cx="5303291" cy="1091967"/>
          </a:xfrm>
          <a:prstGeom prst="roundRect">
            <a:avLst>
              <a:gd name="adj" fmla="val 8895"/>
            </a:avLst>
          </a:prstGeom>
          <a:noFill/>
          <a:ln w="25400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8" name="圓角矩形 6">
            <a:extLst>
              <a:ext uri="{FF2B5EF4-FFF2-40B4-BE49-F238E27FC236}">
                <a16:creationId xmlns:a16="http://schemas.microsoft.com/office/drawing/2014/main" id="{9C903BA1-D0EC-49FE-8E61-F9827ACDD3CA}"/>
              </a:ext>
            </a:extLst>
          </p:cNvPr>
          <p:cNvSpPr/>
          <p:nvPr/>
        </p:nvSpPr>
        <p:spPr>
          <a:xfrm>
            <a:off x="1597311" y="4562346"/>
            <a:ext cx="5462017" cy="489020"/>
          </a:xfrm>
          <a:prstGeom prst="roundRect">
            <a:avLst>
              <a:gd name="adj" fmla="val 8895"/>
            </a:avLst>
          </a:prstGeom>
          <a:noFill/>
          <a:ln w="28575" cap="flat" cmpd="sng" algn="ctr">
            <a:solidFill>
              <a:srgbClr val="FF0000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0" name="圓角矩形 7">
            <a:extLst>
              <a:ext uri="{FF2B5EF4-FFF2-40B4-BE49-F238E27FC236}">
                <a16:creationId xmlns:a16="http://schemas.microsoft.com/office/drawing/2014/main" id="{5AA42BCF-DEA0-41AD-9F3E-41981CFD5AAD}"/>
              </a:ext>
            </a:extLst>
          </p:cNvPr>
          <p:cNvSpPr/>
          <p:nvPr/>
        </p:nvSpPr>
        <p:spPr>
          <a:xfrm>
            <a:off x="5073737" y="2491539"/>
            <a:ext cx="1980167" cy="910878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圓角矩形 8">
            <a:extLst>
              <a:ext uri="{FF2B5EF4-FFF2-40B4-BE49-F238E27FC236}">
                <a16:creationId xmlns:a16="http://schemas.microsoft.com/office/drawing/2014/main" id="{86BF9DCA-A9F4-456C-AEC2-1BAF78F4A2CE}"/>
              </a:ext>
            </a:extLst>
          </p:cNvPr>
          <p:cNvSpPr/>
          <p:nvPr/>
        </p:nvSpPr>
        <p:spPr>
          <a:xfrm>
            <a:off x="5057846" y="1092546"/>
            <a:ext cx="1980167" cy="1234421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圓角矩形 9">
            <a:extLst>
              <a:ext uri="{FF2B5EF4-FFF2-40B4-BE49-F238E27FC236}">
                <a16:creationId xmlns:a16="http://schemas.microsoft.com/office/drawing/2014/main" id="{B4027913-B1D9-4676-99B5-810C5F91163D}"/>
              </a:ext>
            </a:extLst>
          </p:cNvPr>
          <p:cNvSpPr/>
          <p:nvPr/>
        </p:nvSpPr>
        <p:spPr>
          <a:xfrm>
            <a:off x="1648622" y="2491539"/>
            <a:ext cx="2083366" cy="928317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4" name="圓角矩形 10">
            <a:extLst>
              <a:ext uri="{FF2B5EF4-FFF2-40B4-BE49-F238E27FC236}">
                <a16:creationId xmlns:a16="http://schemas.microsoft.com/office/drawing/2014/main" id="{A4D15F5F-0D72-424F-881C-741E6B1CFA8F}"/>
              </a:ext>
            </a:extLst>
          </p:cNvPr>
          <p:cNvSpPr/>
          <p:nvPr/>
        </p:nvSpPr>
        <p:spPr>
          <a:xfrm>
            <a:off x="1648621" y="1089123"/>
            <a:ext cx="2095845" cy="1237844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5" name="Picture 4" descr="http://img-asia.electrocomponents.com/largeimages/R509156-01.jpg">
            <a:extLst>
              <a:ext uri="{FF2B5EF4-FFF2-40B4-BE49-F238E27FC236}">
                <a16:creationId xmlns:a16="http://schemas.microsoft.com/office/drawing/2014/main" id="{457AC6BA-B14F-499D-825F-D77EC0F8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90" y="5231911"/>
            <a:ext cx="53459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B924195-5BC5-4B8C-AB08-06BE7811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60" y="5265991"/>
            <a:ext cx="551260" cy="45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05E0BF56-683F-4264-9F5D-3DB3F581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82" y="5207460"/>
            <a:ext cx="438150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42">
            <a:extLst>
              <a:ext uri="{FF2B5EF4-FFF2-40B4-BE49-F238E27FC236}">
                <a16:creationId xmlns:a16="http://schemas.microsoft.com/office/drawing/2014/main" id="{0E027284-452A-4A87-8628-11B8C695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303" y="5781686"/>
            <a:ext cx="987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Open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Refrigerators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9" name="文字方塊 42">
            <a:extLst>
              <a:ext uri="{FF2B5EF4-FFF2-40B4-BE49-F238E27FC236}">
                <a16:creationId xmlns:a16="http://schemas.microsoft.com/office/drawing/2014/main" id="{88D3F781-8E2C-427F-A1D9-AB249DB34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070" y="5858630"/>
            <a:ext cx="7088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Freezers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0" name="文字方塊 42">
            <a:extLst>
              <a:ext uri="{FF2B5EF4-FFF2-40B4-BE49-F238E27FC236}">
                <a16:creationId xmlns:a16="http://schemas.microsoft.com/office/drawing/2014/main" id="{7CA45A6C-0AE1-425E-A623-9356FB96F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913" y="5793236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Smart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Meter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5B4F61B8-FB39-43ED-91EB-E446762D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79" y="5201110"/>
            <a:ext cx="426244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字方塊 42">
            <a:extLst>
              <a:ext uri="{FF2B5EF4-FFF2-40B4-BE49-F238E27FC236}">
                <a16:creationId xmlns:a16="http://schemas.microsoft.com/office/drawing/2014/main" id="{80745A62-B5D2-4B75-97A9-8DCE8F7E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640" y="5856646"/>
            <a:ext cx="6912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000" b="1"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>
                <a:cs typeface="Arial" panose="020B0604020202020204" pitchFamily="34" charset="0"/>
              </a:rPr>
              <a:t>Lighting</a:t>
            </a:r>
            <a:endParaRPr lang="zh-TW" altLang="en-US" dirty="0"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8BF9E2BB-F67F-4C44-878A-858C225DE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97" y="5856645"/>
            <a:ext cx="5485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000" b="1"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>
                <a:cs typeface="Arial" panose="020B0604020202020204" pitchFamily="34" charset="0"/>
              </a:rPr>
              <a:t>HVAC</a:t>
            </a:r>
            <a:endParaRPr lang="zh-TW" altLang="en-US" dirty="0">
              <a:cs typeface="Arial" panose="020B0604020202020204" pitchFamily="34" charset="0"/>
            </a:endParaRPr>
          </a:p>
        </p:txBody>
      </p:sp>
      <p:pic>
        <p:nvPicPr>
          <p:cNvPr id="44" name="Picture 11" descr="C:\Documents and Settings\StarOS\桌面\computer-servers.jpg">
            <a:extLst>
              <a:ext uri="{FF2B5EF4-FFF2-40B4-BE49-F238E27FC236}">
                <a16:creationId xmlns:a16="http://schemas.microsoft.com/office/drawing/2014/main" id="{339905A8-E433-47FF-81A8-256E2CFC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260" r="1260" b="1260"/>
          <a:stretch>
            <a:fillRect/>
          </a:stretch>
        </p:blipFill>
        <p:spPr bwMode="auto">
          <a:xfrm>
            <a:off x="4116714" y="2208855"/>
            <a:ext cx="615844" cy="65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http://www.singfaihong.com/images/aircond.gif">
            <a:extLst>
              <a:ext uri="{FF2B5EF4-FFF2-40B4-BE49-F238E27FC236}">
                <a16:creationId xmlns:a16="http://schemas.microsoft.com/office/drawing/2014/main" id="{AA42D169-EBC1-48F3-84D5-9D64663E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>
            <a:fillRect/>
          </a:stretch>
        </p:blipFill>
        <p:spPr bwMode="auto">
          <a:xfrm>
            <a:off x="6288656" y="5241436"/>
            <a:ext cx="656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54124BFF-4F91-49CA-9E9C-B22F29B4D0A3}"/>
              </a:ext>
            </a:extLst>
          </p:cNvPr>
          <p:cNvCxnSpPr>
            <a:stCxn id="35" idx="0"/>
          </p:cNvCxnSpPr>
          <p:nvPr/>
        </p:nvCxnSpPr>
        <p:spPr>
          <a:xfrm flipV="1">
            <a:off x="3478781" y="5039031"/>
            <a:ext cx="0" cy="192881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C8345C4E-7833-4622-A84B-6AAB6A1A54CC}"/>
              </a:ext>
            </a:extLst>
          </p:cNvPr>
          <p:cNvCxnSpPr>
            <a:stCxn id="37" idx="0"/>
          </p:cNvCxnSpPr>
          <p:nvPr/>
        </p:nvCxnSpPr>
        <p:spPr>
          <a:xfrm flipH="1" flipV="1">
            <a:off x="4269357" y="5025293"/>
            <a:ext cx="0" cy="182166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0A637B32-B517-4E97-9329-52F62A29E5E4}"/>
              </a:ext>
            </a:extLst>
          </p:cNvPr>
          <p:cNvCxnSpPr>
            <a:stCxn id="41" idx="0"/>
          </p:cNvCxnSpPr>
          <p:nvPr/>
        </p:nvCxnSpPr>
        <p:spPr>
          <a:xfrm flipV="1">
            <a:off x="5031999" y="5034422"/>
            <a:ext cx="1191" cy="166688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3C11C615-C96F-456C-BE92-A88137E6F2EB}"/>
              </a:ext>
            </a:extLst>
          </p:cNvPr>
          <p:cNvCxnSpPr/>
          <p:nvPr/>
        </p:nvCxnSpPr>
        <p:spPr>
          <a:xfrm flipH="1" flipV="1">
            <a:off x="5829357" y="5030174"/>
            <a:ext cx="3572" cy="24765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4C2B10F2-5BDA-47AF-A81D-C59FC9FA793D}"/>
              </a:ext>
            </a:extLst>
          </p:cNvPr>
          <p:cNvCxnSpPr/>
          <p:nvPr/>
        </p:nvCxnSpPr>
        <p:spPr>
          <a:xfrm flipH="1" flipV="1">
            <a:off x="6612506" y="5028314"/>
            <a:ext cx="4763" cy="203597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1" name="文字方塊 15">
            <a:extLst>
              <a:ext uri="{FF2B5EF4-FFF2-40B4-BE49-F238E27FC236}">
                <a16:creationId xmlns:a16="http://schemas.microsoft.com/office/drawing/2014/main" id="{09CAC937-3136-4728-8A22-A7764327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311" y="1756375"/>
            <a:ext cx="226905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Energy Consumption Comparison and Efficiency Analysis</a:t>
            </a:r>
            <a:endParaRPr lang="en-US" altLang="zh-TW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24">
            <a:extLst>
              <a:ext uri="{FF2B5EF4-FFF2-40B4-BE49-F238E27FC236}">
                <a16:creationId xmlns:a16="http://schemas.microsoft.com/office/drawing/2014/main" id="{B83603CD-7FC6-4A26-9330-B129ABECF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42" y="3142324"/>
            <a:ext cx="18568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Remote Monitoring</a:t>
            </a:r>
            <a:endParaRPr lang="zh-TW" altLang="en-US" dirty="0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BA921471-8256-4CBE-9DF5-FA3066A34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076" y="1840759"/>
            <a:ext cx="18704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Predictive Maintenance for Equipment</a:t>
            </a:r>
            <a:endParaRPr lang="zh-TW" altLang="en-US" dirty="0"/>
          </a:p>
        </p:txBody>
      </p:sp>
      <p:sp>
        <p:nvSpPr>
          <p:cNvPr id="54" name="文字方塊 34">
            <a:extLst>
              <a:ext uri="{FF2B5EF4-FFF2-40B4-BE49-F238E27FC236}">
                <a16:creationId xmlns:a16="http://schemas.microsoft.com/office/drawing/2014/main" id="{F3E8364B-09CB-4CAB-B39D-468DAD0DB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527" y="2948852"/>
            <a:ext cx="18592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Demand Response in Smart Grid Interaction</a:t>
            </a:r>
            <a:endParaRPr lang="zh-TW" altLang="en-US" dirty="0"/>
          </a:p>
        </p:txBody>
      </p:sp>
      <p:pic>
        <p:nvPicPr>
          <p:cNvPr id="55" name="Picture 96" descr="LoadForecast">
            <a:extLst>
              <a:ext uri="{FF2B5EF4-FFF2-40B4-BE49-F238E27FC236}">
                <a16:creationId xmlns:a16="http://schemas.microsoft.com/office/drawing/2014/main" id="{8AEC502E-0609-4265-AAC4-5B2CFB43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15" y="1149028"/>
            <a:ext cx="871788" cy="6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94" descr="ChartImg_thumb_623E77EC">
            <a:extLst>
              <a:ext uri="{FF2B5EF4-FFF2-40B4-BE49-F238E27FC236}">
                <a16:creationId xmlns:a16="http://schemas.microsoft.com/office/drawing/2014/main" id="{D4973E6F-FB3F-4E44-8009-523036C4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17" y="1158017"/>
            <a:ext cx="871860" cy="6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Object 3">
            <a:extLst>
              <a:ext uri="{FF2B5EF4-FFF2-40B4-BE49-F238E27FC236}">
                <a16:creationId xmlns:a16="http://schemas.microsoft.com/office/drawing/2014/main" id="{5FB1F73D-7009-4438-AD1D-2CD55F5A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03" y="2565543"/>
            <a:ext cx="1613297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6177AD59-B0C7-44EA-A56F-DC1FE247C450}"/>
              </a:ext>
            </a:extLst>
          </p:cNvPr>
          <p:cNvCxnSpPr>
            <a:cxnSpLocks/>
            <a:stCxn id="44" idx="1"/>
            <a:endCxn id="34" idx="3"/>
          </p:cNvCxnSpPr>
          <p:nvPr/>
        </p:nvCxnSpPr>
        <p:spPr>
          <a:xfrm flipH="1" flipV="1">
            <a:off x="3744466" y="1708045"/>
            <a:ext cx="372248" cy="82968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D1EECC31-CF12-44C7-BBD1-AAA13C3C02F7}"/>
              </a:ext>
            </a:extLst>
          </p:cNvPr>
          <p:cNvCxnSpPr>
            <a:cxnSpLocks/>
            <a:stCxn id="44" idx="1"/>
            <a:endCxn id="33" idx="3"/>
          </p:cNvCxnSpPr>
          <p:nvPr/>
        </p:nvCxnSpPr>
        <p:spPr>
          <a:xfrm flipH="1">
            <a:off x="3731988" y="2537725"/>
            <a:ext cx="384726" cy="417973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741C5DA0-32F1-4135-B841-65031DF88741}"/>
              </a:ext>
            </a:extLst>
          </p:cNvPr>
          <p:cNvCxnSpPr>
            <a:cxnSpLocks/>
            <a:stCxn id="44" idx="3"/>
            <a:endCxn id="32" idx="1"/>
          </p:cNvCxnSpPr>
          <p:nvPr/>
        </p:nvCxnSpPr>
        <p:spPr>
          <a:xfrm flipV="1">
            <a:off x="4732558" y="1709757"/>
            <a:ext cx="325288" cy="82796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535287DF-1F9A-4979-A875-22200482E5E0}"/>
              </a:ext>
            </a:extLst>
          </p:cNvPr>
          <p:cNvCxnSpPr>
            <a:cxnSpLocks/>
            <a:stCxn id="44" idx="3"/>
            <a:endCxn id="30" idx="1"/>
          </p:cNvCxnSpPr>
          <p:nvPr/>
        </p:nvCxnSpPr>
        <p:spPr>
          <a:xfrm>
            <a:off x="4732558" y="2537725"/>
            <a:ext cx="341179" cy="409253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62" name="文字方塊 42">
            <a:extLst>
              <a:ext uri="{FF2B5EF4-FFF2-40B4-BE49-F238E27FC236}">
                <a16:creationId xmlns:a16="http://schemas.microsoft.com/office/drawing/2014/main" id="{CC51B50E-BB3E-4AF2-9A41-F3DE86D01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617" y="4609114"/>
            <a:ext cx="17828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WiFi</a:t>
            </a: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Communication Module</a:t>
            </a:r>
            <a:endParaRPr kumimoji="1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285994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3" name="文字方塊 42">
            <a:extLst>
              <a:ext uri="{FF2B5EF4-FFF2-40B4-BE49-F238E27FC236}">
                <a16:creationId xmlns:a16="http://schemas.microsoft.com/office/drawing/2014/main" id="{71896FCD-464A-41E0-AAA0-898023A5E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345" y="1943266"/>
            <a:ext cx="10086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100" dirty="0">
                <a:cs typeface="Arial" panose="020B0604020202020204" pitchFamily="34" charset="0"/>
              </a:rPr>
              <a:t>Cloud Server</a:t>
            </a:r>
            <a:endParaRPr kumimoji="1" lang="zh-TW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2B7B8B96-C6CC-4C89-9EAF-91B694BC339F}"/>
              </a:ext>
            </a:extLst>
          </p:cNvPr>
          <p:cNvCxnSpPr>
            <a:stCxn id="65" idx="0"/>
            <a:endCxn id="44" idx="2"/>
          </p:cNvCxnSpPr>
          <p:nvPr/>
        </p:nvCxnSpPr>
        <p:spPr>
          <a:xfrm flipV="1">
            <a:off x="4422997" y="2866594"/>
            <a:ext cx="1639" cy="738419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pic>
        <p:nvPicPr>
          <p:cNvPr id="65" name="Picture 4" descr="http://www.windowsfordevices.com/files/misc/advantech_tpc68t.jpg">
            <a:extLst>
              <a:ext uri="{FF2B5EF4-FFF2-40B4-BE49-F238E27FC236}">
                <a16:creationId xmlns:a16="http://schemas.microsoft.com/office/drawing/2014/main" id="{52FBD7B8-1B4C-40BF-9994-81E1CF09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84" y="3605013"/>
            <a:ext cx="733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58" descr="3333.png">
            <a:extLst>
              <a:ext uri="{FF2B5EF4-FFF2-40B4-BE49-F238E27FC236}">
                <a16:creationId xmlns:a16="http://schemas.microsoft.com/office/drawing/2014/main" id="{48D2B414-95EC-4776-B06C-F9AE267951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7350" r="23164" b="35699"/>
          <a:stretch>
            <a:fillRect/>
          </a:stretch>
        </p:blipFill>
        <p:spPr bwMode="auto">
          <a:xfrm>
            <a:off x="6063820" y="1141586"/>
            <a:ext cx="527837" cy="5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59" descr="3333.png">
            <a:extLst>
              <a:ext uri="{FF2B5EF4-FFF2-40B4-BE49-F238E27FC236}">
                <a16:creationId xmlns:a16="http://schemas.microsoft.com/office/drawing/2014/main" id="{94047DCD-53DE-44C3-A6F2-B5DEC9718D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5" r="25516" b="25388"/>
          <a:stretch>
            <a:fillRect/>
          </a:stretch>
        </p:blipFill>
        <p:spPr bwMode="auto">
          <a:xfrm>
            <a:off x="5463147" y="1159657"/>
            <a:ext cx="430084" cy="5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圖片 20">
            <a:extLst>
              <a:ext uri="{FF2B5EF4-FFF2-40B4-BE49-F238E27FC236}">
                <a16:creationId xmlns:a16="http://schemas.microsoft.com/office/drawing/2014/main" id="{498BD4D5-D52A-4DEC-BB12-DC41D91157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2536" r="4395" b="5072"/>
          <a:stretch>
            <a:fillRect/>
          </a:stretch>
        </p:blipFill>
        <p:spPr bwMode="auto">
          <a:xfrm>
            <a:off x="2185720" y="2646731"/>
            <a:ext cx="227234" cy="4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">
            <a:extLst>
              <a:ext uri="{FF2B5EF4-FFF2-40B4-BE49-F238E27FC236}">
                <a16:creationId xmlns:a16="http://schemas.microsoft.com/office/drawing/2014/main" id="{34973B7C-4711-46C2-A4DA-F129343A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76" y="2623786"/>
            <a:ext cx="607961" cy="47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圓角矩形 46">
            <a:extLst>
              <a:ext uri="{FF2B5EF4-FFF2-40B4-BE49-F238E27FC236}">
                <a16:creationId xmlns:a16="http://schemas.microsoft.com/office/drawing/2014/main" id="{4C4FDCE7-BC91-428E-B0C1-E04FE9C8990A}"/>
              </a:ext>
            </a:extLst>
          </p:cNvPr>
          <p:cNvSpPr/>
          <p:nvPr/>
        </p:nvSpPr>
        <p:spPr>
          <a:xfrm>
            <a:off x="5206382" y="3481108"/>
            <a:ext cx="1864866" cy="704626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D540CCF1-2BB7-4745-ACEB-0D8C872C0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16" y="4619497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804647B-06A8-4B80-A3AD-08B27E8834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646" y="4726919"/>
            <a:ext cx="380498" cy="307013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E0B84FC2-0594-400C-99B2-56F4C978DD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8444" y="4726919"/>
            <a:ext cx="380498" cy="307013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65B41D85-125C-4BCE-A3E2-ACADE9F152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8243" y="4726919"/>
            <a:ext cx="380498" cy="307013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24E63F0E-8F79-4475-8080-21685D1B8F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8041" y="4726919"/>
            <a:ext cx="380498" cy="307013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89BC916C-C068-4D01-AC4E-DB6F48F92F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27839" y="4726919"/>
            <a:ext cx="380498" cy="307013"/>
          </a:xfrm>
          <a:prstGeom prst="rect">
            <a:avLst/>
          </a:prstGeom>
        </p:spPr>
      </p:pic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18788735-F4B4-42D7-B594-525556246F64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4762936" y="3943969"/>
            <a:ext cx="463533" cy="665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78" name="圖片 70">
            <a:extLst>
              <a:ext uri="{FF2B5EF4-FFF2-40B4-BE49-F238E27FC236}">
                <a16:creationId xmlns:a16="http://schemas.microsoft.com/office/drawing/2014/main" id="{835D6561-0900-44F5-8C5A-6045CCCB33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88" y="4619497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圖片 70">
            <a:extLst>
              <a:ext uri="{FF2B5EF4-FFF2-40B4-BE49-F238E27FC236}">
                <a16:creationId xmlns:a16="http://schemas.microsoft.com/office/drawing/2014/main" id="{DD4F6A45-D751-4120-81E9-4C2694E000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22" y="4619497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圖片 70">
            <a:extLst>
              <a:ext uri="{FF2B5EF4-FFF2-40B4-BE49-F238E27FC236}">
                <a16:creationId xmlns:a16="http://schemas.microsoft.com/office/drawing/2014/main" id="{731400D1-7312-49B1-91B5-981691AFD3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81" y="4619497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圖片 70">
            <a:extLst>
              <a:ext uri="{FF2B5EF4-FFF2-40B4-BE49-F238E27FC236}">
                <a16:creationId xmlns:a16="http://schemas.microsoft.com/office/drawing/2014/main" id="{0A334755-C820-4D1A-8610-EE1A12B447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72" y="4619497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文字方塊 42">
            <a:extLst>
              <a:ext uri="{FF2B5EF4-FFF2-40B4-BE49-F238E27FC236}">
                <a16:creationId xmlns:a16="http://schemas.microsoft.com/office/drawing/2014/main" id="{D67767DE-161A-445B-BDC9-BD5A0E6D0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34" y="5611685"/>
            <a:ext cx="9300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Equipment</a:t>
            </a:r>
            <a:endParaRPr kumimoji="1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285994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3" name="圓角矩形 61">
            <a:extLst>
              <a:ext uri="{FF2B5EF4-FFF2-40B4-BE49-F238E27FC236}">
                <a16:creationId xmlns:a16="http://schemas.microsoft.com/office/drawing/2014/main" id="{694C40E0-72CB-4FB2-8B86-61EF9318889A}"/>
              </a:ext>
            </a:extLst>
          </p:cNvPr>
          <p:cNvSpPr/>
          <p:nvPr/>
        </p:nvSpPr>
        <p:spPr>
          <a:xfrm>
            <a:off x="5098725" y="3481455"/>
            <a:ext cx="1980167" cy="970065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4" name="文字方塊 24">
            <a:extLst>
              <a:ext uri="{FF2B5EF4-FFF2-40B4-BE49-F238E27FC236}">
                <a16:creationId xmlns:a16="http://schemas.microsoft.com/office/drawing/2014/main" id="{18198B3F-5102-4F50-96FF-EB1DF941F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469" y="3479122"/>
            <a:ext cx="186486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TW" dirty="0"/>
              <a:t>Intelligent Energy-Saving Equipment Control :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Refrigeration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HVAC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Lighting</a:t>
            </a:r>
          </a:p>
        </p:txBody>
      </p:sp>
      <p:sp>
        <p:nvSpPr>
          <p:cNvPr id="85" name="上-下雙向箭號 4">
            <a:extLst>
              <a:ext uri="{FF2B5EF4-FFF2-40B4-BE49-F238E27FC236}">
                <a16:creationId xmlns:a16="http://schemas.microsoft.com/office/drawing/2014/main" id="{986D6AAB-9182-4B38-A675-00F8F5E90AD7}"/>
              </a:ext>
            </a:extLst>
          </p:cNvPr>
          <p:cNvSpPr/>
          <p:nvPr/>
        </p:nvSpPr>
        <p:spPr bwMode="auto">
          <a:xfrm>
            <a:off x="7138096" y="1132984"/>
            <a:ext cx="233816" cy="2269433"/>
          </a:xfrm>
          <a:prstGeom prst="upDownArrow">
            <a:avLst/>
          </a:prstGeom>
          <a:solidFill>
            <a:srgbClr val="D7E0F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6" name="上-下雙向箭號 65">
            <a:extLst>
              <a:ext uri="{FF2B5EF4-FFF2-40B4-BE49-F238E27FC236}">
                <a16:creationId xmlns:a16="http://schemas.microsoft.com/office/drawing/2014/main" id="{31809C35-03A0-4E8F-BBE8-6679F382ACA1}"/>
              </a:ext>
            </a:extLst>
          </p:cNvPr>
          <p:cNvSpPr/>
          <p:nvPr/>
        </p:nvSpPr>
        <p:spPr bwMode="auto">
          <a:xfrm>
            <a:off x="7144395" y="3502246"/>
            <a:ext cx="233816" cy="2760897"/>
          </a:xfrm>
          <a:prstGeom prst="upDownArrow">
            <a:avLst/>
          </a:prstGeom>
          <a:solidFill>
            <a:srgbClr val="B9DDB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7C58CCA9-05EA-4B1D-8C25-21985E39D360}"/>
              </a:ext>
            </a:extLst>
          </p:cNvPr>
          <p:cNvSpPr txBox="1"/>
          <p:nvPr/>
        </p:nvSpPr>
        <p:spPr>
          <a:xfrm>
            <a:off x="7381254" y="20830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AI</a:t>
            </a:r>
            <a:endParaRPr kumimoji="1" lang="zh-TW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7E11E663-1308-469C-BC5D-7667F9CBE0AD}"/>
              </a:ext>
            </a:extLst>
          </p:cNvPr>
          <p:cNvSpPr txBox="1"/>
          <p:nvPr/>
        </p:nvSpPr>
        <p:spPr>
          <a:xfrm>
            <a:off x="7323546" y="47443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文字方塊 42">
            <a:extLst>
              <a:ext uri="{FF2B5EF4-FFF2-40B4-BE49-F238E27FC236}">
                <a16:creationId xmlns:a16="http://schemas.microsoft.com/office/drawing/2014/main" id="{09F8CAF8-0656-468B-BB8E-80BDB66DE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111" y="3817348"/>
            <a:ext cx="13035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EMCS Controller</a:t>
            </a:r>
            <a:endParaRPr lang="zh-TW" altLang="en-US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DAA77D2-C76C-4C84-A551-403E4F66D9C3}"/>
              </a:ext>
            </a:extLst>
          </p:cNvPr>
          <p:cNvSpPr/>
          <p:nvPr/>
        </p:nvSpPr>
        <p:spPr bwMode="auto">
          <a:xfrm>
            <a:off x="2531370" y="3525696"/>
            <a:ext cx="2357705" cy="8653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7C5A8CE-CADD-49E4-8DF4-17775697D040}"/>
              </a:ext>
            </a:extLst>
          </p:cNvPr>
          <p:cNvCxnSpPr/>
          <p:nvPr/>
        </p:nvCxnSpPr>
        <p:spPr>
          <a:xfrm>
            <a:off x="7664450" y="3585258"/>
            <a:ext cx="37465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字方塊 42">
            <a:extLst>
              <a:ext uri="{FF2B5EF4-FFF2-40B4-BE49-F238E27FC236}">
                <a16:creationId xmlns:a16="http://schemas.microsoft.com/office/drawing/2014/main" id="{AE83DCC3-7E97-448A-BC9A-45D94C422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183" y="3999837"/>
            <a:ext cx="437881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6FB97B"/>
                </a:solidFill>
              </a:rPr>
              <a:t>99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%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Hardware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cost</a:t>
            </a:r>
          </a:p>
          <a:p>
            <a:pPr marL="59690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Sensor, Communication Module, Controller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6FB97B"/>
                </a:solidFill>
              </a:rPr>
              <a:t>3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%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Energy saving </a:t>
            </a:r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With manual setup on EMCS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6FB97B"/>
                </a:solidFill>
              </a:rPr>
              <a:t>~7 Years of Payback Period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000" dirty="0">
              <a:solidFill>
                <a:srgbClr val="6FB97B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6FB97B"/>
                </a:solidFill>
              </a:rPr>
              <a:t>0</a:t>
            </a:r>
            <a:r>
              <a:rPr lang="zh-TW" altLang="en-US" sz="2000" dirty="0">
                <a:solidFill>
                  <a:srgbClr val="6FB97B"/>
                </a:solidFill>
              </a:rPr>
              <a:t> </a:t>
            </a:r>
            <a:r>
              <a:rPr lang="en-US" altLang="zh-TW" sz="2000" dirty="0">
                <a:solidFill>
                  <a:srgbClr val="6FB97B"/>
                </a:solidFill>
              </a:rPr>
              <a:t>Extra benefit </a:t>
            </a:r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Without remote service  </a:t>
            </a:r>
            <a:endParaRPr lang="en-US" altLang="zh-TW" sz="9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dirty="0"/>
          </a:p>
        </p:txBody>
      </p:sp>
      <p:sp>
        <p:nvSpPr>
          <p:cNvPr id="93" name="文字方塊 42">
            <a:extLst>
              <a:ext uri="{FF2B5EF4-FFF2-40B4-BE49-F238E27FC236}">
                <a16:creationId xmlns:a16="http://schemas.microsoft.com/office/drawing/2014/main" id="{6F764D87-5F74-4950-84C6-4CFAF954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381" y="826495"/>
            <a:ext cx="4527719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~0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%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Hardware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cost</a:t>
            </a:r>
          </a:p>
          <a:p>
            <a:pPr marL="59690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Cloud service fee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&gt;7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%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Energy saving </a:t>
            </a:r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With dynamic analysis &amp; control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&lt;2 Years of Payback Period</a:t>
            </a:r>
          </a:p>
          <a:p>
            <a:pPr marL="1428750" lvl="2">
              <a:buFont typeface="Arial" panose="020B0604020202020204" pitchFamily="34" charset="0"/>
              <a:buChar char="•"/>
            </a:pPr>
            <a:endParaRPr lang="en-US" altLang="zh-TW" sz="9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</a:rPr>
              <a:t>Extra benefits</a:t>
            </a:r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Remote Monitoring &amp; Maintenance</a:t>
            </a:r>
            <a:endParaRPr lang="zh-TW" altLang="en-US" sz="1600" dirty="0"/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Predictive Maintenance </a:t>
            </a:r>
          </a:p>
          <a:p>
            <a:pPr marL="628650" lvl="1" indent="-342900">
              <a:buFont typeface="Wingdings" panose="05000000000000000000" pitchFamily="2" charset="2"/>
              <a:buChar char="Ø"/>
            </a:pPr>
            <a:r>
              <a:rPr lang="en-US" altLang="zh-TW" sz="1600" dirty="0"/>
              <a:t>Demand Response in Smart Grid Interaction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267239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11">
            <a:extLst>
              <a:ext uri="{FF2B5EF4-FFF2-40B4-BE49-F238E27FC236}">
                <a16:creationId xmlns:a16="http://schemas.microsoft.com/office/drawing/2014/main" id="{0017F812-B89E-4DEF-A526-6E8FB062D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051181"/>
              </p:ext>
            </p:extLst>
          </p:nvPr>
        </p:nvGraphicFramePr>
        <p:xfrm>
          <a:off x="387431" y="1787833"/>
          <a:ext cx="7103614" cy="378363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03614">
                  <a:extLst>
                    <a:ext uri="{9D8B030D-6E8A-4147-A177-3AD203B41FA5}">
                      <a16:colId xmlns:a16="http://schemas.microsoft.com/office/drawing/2014/main" val="3291130334"/>
                    </a:ext>
                  </a:extLst>
                </a:gridCol>
              </a:tblGrid>
              <a:tr h="12612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dirty="0"/>
                    </a:p>
                  </a:txBody>
                  <a:tcPr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012038"/>
                  </a:ext>
                </a:extLst>
              </a:tr>
              <a:tr h="1261211"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112640"/>
                  </a:ext>
                </a:extLst>
              </a:tr>
              <a:tr h="12612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0" dirty="0"/>
                    </a:p>
                  </a:txBody>
                  <a:tcPr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595900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51A6D85-D4DD-4F8C-A924-F62A6242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7C7FA0C-987C-43F5-BB75-3B727904AFF9}"/>
              </a:ext>
            </a:extLst>
          </p:cNvPr>
          <p:cNvSpPr txBox="1"/>
          <p:nvPr/>
        </p:nvSpPr>
        <p:spPr>
          <a:xfrm>
            <a:off x="882567" y="0"/>
            <a:ext cx="1042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 err="1"/>
              <a:t>AIoT</a:t>
            </a:r>
            <a:r>
              <a:rPr lang="en-US" altLang="zh-TW" dirty="0"/>
              <a:t> - EMS Field Applications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96990D-13A3-4BC3-828A-A4ABE5305F28}"/>
              </a:ext>
            </a:extLst>
          </p:cNvPr>
          <p:cNvSpPr/>
          <p:nvPr/>
        </p:nvSpPr>
        <p:spPr bwMode="auto">
          <a:xfrm>
            <a:off x="306665" y="1313241"/>
            <a:ext cx="7193173" cy="46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EMS Installation and Applications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5C7C34FF-66FF-4848-BEAA-5B22612886F8}"/>
              </a:ext>
            </a:extLst>
          </p:cNvPr>
          <p:cNvSpPr/>
          <p:nvPr/>
        </p:nvSpPr>
        <p:spPr bwMode="auto">
          <a:xfrm rot="10800000">
            <a:off x="3771296" y="1777393"/>
            <a:ext cx="384082" cy="66695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87DDCB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箭號: 向下 11">
            <a:extLst>
              <a:ext uri="{FF2B5EF4-FFF2-40B4-BE49-F238E27FC236}">
                <a16:creationId xmlns:a16="http://schemas.microsoft.com/office/drawing/2014/main" id="{E8F2F7DB-B231-4BA2-860C-82B4271638A0}"/>
              </a:ext>
            </a:extLst>
          </p:cNvPr>
          <p:cNvSpPr/>
          <p:nvPr/>
        </p:nvSpPr>
        <p:spPr>
          <a:xfrm>
            <a:off x="233292" y="1777393"/>
            <a:ext cx="265875" cy="3783633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4476A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A4B49EB-AA89-46DD-A8D2-CDC4FB01826B}"/>
              </a:ext>
            </a:extLst>
          </p:cNvPr>
          <p:cNvSpPr txBox="1"/>
          <p:nvPr/>
        </p:nvSpPr>
        <p:spPr>
          <a:xfrm>
            <a:off x="534168" y="1930828"/>
            <a:ext cx="6921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Developing an </a:t>
            </a:r>
            <a:r>
              <a:rPr kumimoji="1" lang="en-US" altLang="zh-TW" sz="2000" i="0" u="none" strike="noStrike" kern="1200" cap="none" spc="0" normalizeH="0" baseline="0" noProof="0" dirty="0" err="1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AIoT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-EMS for </a:t>
            </a:r>
            <a:r>
              <a:rPr kumimoji="1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Convenience stores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, and being successfully deployed in more than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3,000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1" lang="en-US" altLang="zh-TW" sz="2000" i="0" u="none" strike="noStrike" kern="1200" cap="none" spc="0" normalizeH="0" baseline="0" noProof="0" dirty="0" err="1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FamilyMart</a:t>
            </a:r>
            <a:r>
              <a:rPr kumimoji="1" lang="en-US" altLang="zh-TW" sz="2000" dirty="0">
                <a:solidFill>
                  <a:srgbClr val="24476A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convenience stores in Chinese Taipei.</a:t>
            </a:r>
            <a:endParaRPr kumimoji="1" lang="zh-TW" altLang="en-US" sz="2000" i="0" u="none" strike="noStrike" kern="1200" cap="none" spc="0" normalizeH="0" baseline="0" noProof="0" dirty="0">
              <a:ln>
                <a:noFill/>
              </a:ln>
              <a:solidFill>
                <a:srgbClr val="24476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9F38CDC-20C8-4777-9E40-AE7B3B81F7D0}"/>
              </a:ext>
            </a:extLst>
          </p:cNvPr>
          <p:cNvSpPr txBox="1"/>
          <p:nvPr/>
        </p:nvSpPr>
        <p:spPr>
          <a:xfrm>
            <a:off x="512271" y="3161377"/>
            <a:ext cx="6965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an </a:t>
            </a:r>
            <a:r>
              <a:rPr kumimoji="1" lang="en-US" altLang="zh-TW" sz="2000" i="0" u="none" strike="noStrike" kern="1200" cap="none" spc="0" normalizeH="0" baseline="0" noProof="0" dirty="0" err="1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AIoT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-EMS under proof of concept test in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1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supermarket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brands.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Installation in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25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Carrefour convenience stores. </a:t>
            </a:r>
            <a:endParaRPr kumimoji="1" lang="zh-TW" altLang="en-US" sz="2000" i="0" u="none" strike="noStrike" kern="1200" cap="none" spc="0" normalizeH="0" baseline="0" noProof="0" dirty="0">
              <a:ln>
                <a:noFill/>
              </a:ln>
              <a:solidFill>
                <a:srgbClr val="24476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4992644-13F1-4B34-A1D8-D7E62BE0D71D}"/>
              </a:ext>
            </a:extLst>
          </p:cNvPr>
          <p:cNvSpPr txBox="1"/>
          <p:nvPr/>
        </p:nvSpPr>
        <p:spPr>
          <a:xfrm>
            <a:off x="534169" y="4594971"/>
            <a:ext cx="6921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Continuously adopt </a:t>
            </a:r>
            <a:r>
              <a:rPr kumimoji="1" lang="en-US" altLang="zh-TW" sz="2000" i="0" u="none" strike="noStrike" kern="1200" cap="none" spc="0" normalizeH="0" baseline="0" noProof="0" dirty="0" err="1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AIoT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-EMS to proof of concept </a:t>
            </a:r>
            <a:r>
              <a:rPr kumimoji="1" lang="en-US" altLang="zh-TW" sz="2000" i="0" u="none" strike="noStrike" kern="1200" cap="none" spc="0" normalizeH="0" baseline="0" noProof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test in </a:t>
            </a:r>
            <a:r>
              <a:rPr kumimoji="1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Hypermarket</a:t>
            </a:r>
            <a:r>
              <a:rPr kumimoji="1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srgbClr val="24476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.</a:t>
            </a:r>
            <a:endParaRPr kumimoji="1" lang="zh-TW" altLang="en-US" sz="2000" i="0" u="none" strike="noStrike" kern="1200" cap="none" spc="0" normalizeH="0" baseline="0" noProof="0" dirty="0">
              <a:ln>
                <a:noFill/>
              </a:ln>
              <a:solidFill>
                <a:srgbClr val="24476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4EAF84B7-D06A-4855-A017-4C5BEA4166CB}"/>
              </a:ext>
            </a:extLst>
          </p:cNvPr>
          <p:cNvGrpSpPr/>
          <p:nvPr/>
        </p:nvGrpSpPr>
        <p:grpSpPr>
          <a:xfrm>
            <a:off x="8031365" y="1375805"/>
            <a:ext cx="3802571" cy="4306538"/>
            <a:chOff x="145390" y="1655179"/>
            <a:chExt cx="2854832" cy="4759988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8A308835-BC7D-4E58-891E-B334F9CA924D}"/>
                </a:ext>
              </a:extLst>
            </p:cNvPr>
            <p:cNvGrpSpPr/>
            <p:nvPr/>
          </p:nvGrpSpPr>
          <p:grpSpPr>
            <a:xfrm>
              <a:off x="145390" y="1655179"/>
              <a:ext cx="2854832" cy="4759988"/>
              <a:chOff x="222892" y="1559929"/>
              <a:chExt cx="2854832" cy="4759988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FB26BB1-ABA0-43B6-BB6F-03FF40BD685A}"/>
                  </a:ext>
                </a:extLst>
              </p:cNvPr>
              <p:cNvSpPr/>
              <p:nvPr/>
            </p:nvSpPr>
            <p:spPr bwMode="auto">
              <a:xfrm>
                <a:off x="222892" y="1559929"/>
                <a:ext cx="2854832" cy="7792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Features and Benefits</a:t>
                </a:r>
                <a:endParaRPr kumimoji="1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4476A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32FA89CA-D944-49CE-ACEB-4CBA08A4EBFC}"/>
                  </a:ext>
                </a:extLst>
              </p:cNvPr>
              <p:cNvSpPr/>
              <p:nvPr/>
            </p:nvSpPr>
            <p:spPr bwMode="auto">
              <a:xfrm>
                <a:off x="222892" y="2339135"/>
                <a:ext cx="2854832" cy="398078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8000" tIns="0" rIns="108000" bIns="72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80975" marR="0" lvl="0" indent="-180975" algn="l" defTabSz="914400" rtl="0" eaLnBrk="0" fontAlgn="base" latinLnBrk="0" hangingPunct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1" lang="en-US" altLang="zh-TW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A95A52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TW" sz="1800" b="1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Wireless</a:t>
                </a:r>
                <a:r>
                  <a:rPr kumimoji="1" lang="en-US" altLang="zh-TW" sz="1800" b="0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 IoT architecture resolves construction difficulties.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TW" sz="1800" b="1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Flexible</a:t>
                </a:r>
                <a:r>
                  <a:rPr kumimoji="1" lang="en-US" altLang="zh-TW" sz="1800" b="0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 to build and expand, and can be replicated in large quantities.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TW" sz="1800" b="1" i="0" u="sng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AI</a:t>
                </a:r>
                <a:r>
                  <a:rPr kumimoji="1" lang="en-US" altLang="zh-TW" sz="1800" b="0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 energy-saving machine learning  and control strategy.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TW" sz="1800" b="0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for a typical store,              </a:t>
                </a:r>
                <a:r>
                  <a:rPr kumimoji="1" lang="en-US" altLang="zh-TW" b="1" kern="1500" dirty="0">
                    <a:solidFill>
                      <a:srgbClr val="3333FF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Energy saving &gt;10</a:t>
                </a:r>
                <a:r>
                  <a:rPr kumimoji="1" lang="en-US" altLang="zh-TW" sz="1800" b="1" i="0" u="none" strike="noStrike" kern="15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%</a:t>
                </a:r>
                <a:r>
                  <a:rPr kumimoji="1" lang="en-US" altLang="zh-TW" sz="1800" b="0" i="0" u="none" strike="noStrike" kern="1500" cap="none" spc="0" normalizeH="0" baseline="0" noProof="0" dirty="0">
                    <a:ln>
                      <a:noFill/>
                    </a:ln>
                    <a:solidFill>
                      <a:srgbClr val="2447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 and </a:t>
                </a:r>
                <a:r>
                  <a:rPr kumimoji="1" lang="en-US" altLang="zh-TW" sz="1800" b="1" i="0" u="none" strike="noStrike" kern="15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 Payback Period &lt; 2 years.</a:t>
                </a:r>
                <a:endParaRPr kumimoji="1" lang="zh-TW" altLang="en-US" sz="1800" b="1" i="0" u="none" strike="noStrike" kern="15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CC6A7E19-2B97-4304-843E-73C76E064660}"/>
                </a:ext>
              </a:extLst>
            </p:cNvPr>
            <p:cNvSpPr/>
            <p:nvPr/>
          </p:nvSpPr>
          <p:spPr bwMode="auto">
            <a:xfrm rot="10800000">
              <a:off x="1388127" y="2434385"/>
              <a:ext cx="257175" cy="11085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7DDCB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50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AD26DC8-6986-4545-846E-3881125C0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10370" r="9722" b="8519"/>
          <a:stretch/>
        </p:blipFill>
        <p:spPr>
          <a:xfrm>
            <a:off x="9572880" y="4689885"/>
            <a:ext cx="2268246" cy="1567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6FF5146-3737-49EF-8682-E28C555C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872864-B4D1-4235-AA6B-E98556586121}"/>
              </a:ext>
            </a:extLst>
          </p:cNvPr>
          <p:cNvSpPr txBox="1"/>
          <p:nvPr/>
        </p:nvSpPr>
        <p:spPr>
          <a:xfrm>
            <a:off x="882567" y="0"/>
            <a:ext cx="1042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 err="1"/>
              <a:t>AIoT</a:t>
            </a:r>
            <a:r>
              <a:rPr lang="en-US" altLang="zh-TW" dirty="0"/>
              <a:t> - EMS Installation in a Supermarket</a:t>
            </a:r>
            <a:endParaRPr lang="zh-TW" altLang="zh-TW" dirty="0"/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534B20B4-8243-4636-A59E-D99BAB238371}"/>
              </a:ext>
            </a:extLst>
          </p:cNvPr>
          <p:cNvSpPr txBox="1">
            <a:spLocks/>
          </p:cNvSpPr>
          <p:nvPr/>
        </p:nvSpPr>
        <p:spPr>
          <a:xfrm>
            <a:off x="350874" y="1037389"/>
            <a:ext cx="5592725" cy="5219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Saving Control Algorithms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Freezers:</a:t>
            </a: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defrost on demand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AC: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Dynamical operation settings 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Site: Small to Medium-Sized Supermarket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Approximately 600 square meters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Period: 15 October ~ 19 November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Saving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：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saving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</a:t>
            </a:r>
            <a:r>
              <a:rPr kumimoji="1" lang="en-US" altLang="zh-TW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Non-energy saving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 Hourly Electricity Consumption During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Saving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Period: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48.23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kWh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 Hourly Electricity Consumption During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Non-Energy Saving </a:t>
            </a: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Period: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53.61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kWh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Store Energy Savings: ~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10.03%</a:t>
            </a:r>
            <a:r>
              <a:rPr kumimoji="1" lang="zh-TW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kumimoji="1" lang="en-US" altLang="zh-TW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508E469-C241-40CA-B894-4BB0C4AA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344" y="2751465"/>
            <a:ext cx="5729782" cy="15735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A6775E0-2C22-4FBD-A3CB-1C534D6056C5}"/>
              </a:ext>
            </a:extLst>
          </p:cNvPr>
          <p:cNvGrpSpPr/>
          <p:nvPr/>
        </p:nvGrpSpPr>
        <p:grpSpPr>
          <a:xfrm>
            <a:off x="6143711" y="4689885"/>
            <a:ext cx="5662245" cy="1567480"/>
            <a:chOff x="1969502" y="757662"/>
            <a:chExt cx="10015554" cy="265638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9F91310-7056-457E-8CA2-3C8FC1EC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6" r="17210" b="4442"/>
            <a:stretch/>
          </p:blipFill>
          <p:spPr>
            <a:xfrm>
              <a:off x="1969502" y="757662"/>
              <a:ext cx="3543300" cy="265638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91AD33B-447B-46E1-8243-E2CA439ADC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3822" y="1200150"/>
              <a:ext cx="2751823" cy="8857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0AE129D-90C0-4D50-882A-B39219127E73}"/>
                </a:ext>
              </a:extLst>
            </p:cNvPr>
            <p:cNvSpPr/>
            <p:nvPr/>
          </p:nvSpPr>
          <p:spPr>
            <a:xfrm>
              <a:off x="9013977" y="2724249"/>
              <a:ext cx="2971079" cy="625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 Controller</a:t>
              </a:r>
              <a:endParaRPr kumimoji="1" lang="zh-TW" alt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2E6DFFB-22B2-44F9-8539-BC24DB2E61A1}"/>
              </a:ext>
            </a:extLst>
          </p:cNvPr>
          <p:cNvSpPr/>
          <p:nvPr/>
        </p:nvSpPr>
        <p:spPr>
          <a:xfrm>
            <a:off x="6775685" y="2812640"/>
            <a:ext cx="21238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showcases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A36EDBE-3D3C-4EC5-ADA1-F29B7A6C5F2E}"/>
              </a:ext>
            </a:extLst>
          </p:cNvPr>
          <p:cNvSpPr/>
          <p:nvPr/>
        </p:nvSpPr>
        <p:spPr>
          <a:xfrm>
            <a:off x="9729692" y="3946929"/>
            <a:ext cx="20514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Controller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D7B0DD3D-E7FD-44AE-9B8D-6DEDD30FA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46" r="38019" b="6560"/>
          <a:stretch/>
        </p:blipFill>
        <p:spPr>
          <a:xfrm>
            <a:off x="9706230" y="820766"/>
            <a:ext cx="2121728" cy="16293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DA11B6D-74D9-4D56-9EC3-22B99ED108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1" b="4979"/>
          <a:stretch/>
        </p:blipFill>
        <p:spPr>
          <a:xfrm>
            <a:off x="6123505" y="820766"/>
            <a:ext cx="2183640" cy="16154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橢圓 30">
            <a:extLst>
              <a:ext uri="{FF2B5EF4-FFF2-40B4-BE49-F238E27FC236}">
                <a16:creationId xmlns:a16="http://schemas.microsoft.com/office/drawing/2014/main" id="{47A00644-9E53-47A9-BAA3-131B22096712}"/>
              </a:ext>
            </a:extLst>
          </p:cNvPr>
          <p:cNvSpPr/>
          <p:nvPr/>
        </p:nvSpPr>
        <p:spPr bwMode="auto">
          <a:xfrm>
            <a:off x="10824396" y="1702670"/>
            <a:ext cx="1044348" cy="6860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24476A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C6825966-E4CC-4AF9-8D5D-40FBAA9A8058}"/>
              </a:ext>
            </a:extLst>
          </p:cNvPr>
          <p:cNvSpPr/>
          <p:nvPr/>
        </p:nvSpPr>
        <p:spPr bwMode="auto">
          <a:xfrm>
            <a:off x="9780048" y="845315"/>
            <a:ext cx="1044348" cy="7975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A1C8B79E-1BAA-4A3A-B29D-5B4D142920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840407" y="1921284"/>
            <a:ext cx="1825037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30651E3C-4F15-41E6-9A90-7A11C9BB16DE}"/>
              </a:ext>
            </a:extLst>
          </p:cNvPr>
          <p:cNvSpPr/>
          <p:nvPr/>
        </p:nvSpPr>
        <p:spPr bwMode="auto">
          <a:xfrm>
            <a:off x="10531291" y="883500"/>
            <a:ext cx="12799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Meter</a:t>
            </a:r>
            <a:endParaRPr kumimoji="1" lang="zh-TW" altLang="en-US" sz="14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F9AD59B-8E1A-4CC6-806A-BB5230FCA836}"/>
              </a:ext>
            </a:extLst>
          </p:cNvPr>
          <p:cNvSpPr/>
          <p:nvPr/>
        </p:nvSpPr>
        <p:spPr bwMode="auto">
          <a:xfrm>
            <a:off x="9799438" y="2120076"/>
            <a:ext cx="13000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Wi-Fi Dongle</a:t>
            </a:r>
            <a:endParaRPr kumimoji="1" lang="zh-TW" altLang="en-US" sz="14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BAA9BC5-D7ED-4F73-9E33-062BEAEE241F}"/>
              </a:ext>
            </a:extLst>
          </p:cNvPr>
          <p:cNvSpPr/>
          <p:nvPr/>
        </p:nvSpPr>
        <p:spPr bwMode="auto">
          <a:xfrm>
            <a:off x="6162477" y="845315"/>
            <a:ext cx="1886148" cy="2923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Panel</a:t>
            </a:r>
            <a:endParaRPr kumimoji="1" lang="zh-TW" altLang="en-US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9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86E2696-0B55-4692-B8A9-5598BF251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74"/>
            <a:ext cx="12192000" cy="582408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F3C17BE-CD49-4B5B-A62B-BAA2918A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7027BC-422C-44EB-9688-F7A797055321}"/>
              </a:ext>
            </a:extLst>
          </p:cNvPr>
          <p:cNvSpPr txBox="1"/>
          <p:nvPr/>
        </p:nvSpPr>
        <p:spPr>
          <a:xfrm>
            <a:off x="598693" y="2921168"/>
            <a:ext cx="1099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b="1" kern="1200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Thank You for Your Attention!</a:t>
            </a:r>
            <a:endParaRPr lang="zh-TW" altLang="en-US" sz="6000" b="1" kern="1200" dirty="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23233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Greener">
      <a:dk1>
        <a:sysClr val="windowText" lastClr="000000"/>
      </a:dk1>
      <a:lt1>
        <a:sysClr val="window" lastClr="FFFFFF"/>
      </a:lt1>
      <a:dk2>
        <a:srgbClr val="003300"/>
      </a:dk2>
      <a:lt2>
        <a:srgbClr val="EEECE1"/>
      </a:lt2>
      <a:accent1>
        <a:srgbClr val="59A80F"/>
      </a:accent1>
      <a:accent2>
        <a:srgbClr val="9ED54C"/>
      </a:accent2>
      <a:accent3>
        <a:srgbClr val="C4ED68"/>
      </a:accent3>
      <a:accent4>
        <a:srgbClr val="31D7C7"/>
      </a:accent4>
      <a:accent5>
        <a:srgbClr val="3BF3E1"/>
      </a:accent5>
      <a:accent6>
        <a:srgbClr val="F0F2DD"/>
      </a:accent6>
      <a:hlink>
        <a:srgbClr val="0000FF"/>
      </a:hlink>
      <a:folHlink>
        <a:srgbClr val="6565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713</Words>
  <Application>Microsoft Office PowerPoint</Application>
  <PresentationFormat>寬螢幕</PresentationFormat>
  <Paragraphs>125</Paragraphs>
  <Slides>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微軟正黑體</vt:lpstr>
      <vt:lpstr>Arial</vt:lpstr>
      <vt:lpstr>Calibri</vt:lpstr>
      <vt:lpstr>Calibri Light</vt:lpstr>
      <vt:lpstr>Times New Roman</vt:lpstr>
      <vt:lpstr>Wingdings</vt:lpstr>
      <vt:lpstr>佈景主題1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邱宇顥</dc:creator>
  <cp:lastModifiedBy>邱宇顥</cp:lastModifiedBy>
  <cp:revision>164</cp:revision>
  <dcterms:created xsi:type="dcterms:W3CDTF">2025-10-15T07:42:12Z</dcterms:created>
  <dcterms:modified xsi:type="dcterms:W3CDTF">2026-03-20T00:18:14Z</dcterms:modified>
</cp:coreProperties>
</file>