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356" r:id="rId5"/>
    <p:sldId id="357" r:id="rId6"/>
    <p:sldId id="358" r:id="rId7"/>
    <p:sldId id="362" r:id="rId8"/>
    <p:sldId id="272" r:id="rId9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F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41576" autoAdjust="0"/>
  </p:normalViewPr>
  <p:slideViewPr>
    <p:cSldViewPr snapToGrid="0">
      <p:cViewPr varScale="1">
        <p:scale>
          <a:sx n="42" d="100"/>
          <a:sy n="42" d="100"/>
        </p:scale>
        <p:origin x="3330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14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347E-903D-48FF-9CFF-9D00CC32028C}" type="datetimeFigureOut">
              <a:rPr lang="en-US" smtClean="0"/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C2DA-BB5E-469B-9E5F-222A4BE284C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2FA02-1211-49A7-B7F3-01962D2A3A52}" type="datetimeFigureOut">
              <a:rPr lang="zh-HK" altLang="en-US" smtClean="0"/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638A-CA38-4A51-8AF1-23BD1ACBE452}" type="slidenum">
              <a:rPr lang="zh-HK" altLang="en-US" smtClean="0"/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afternoon, everyone. I am Liu Ren from the EGEEC Secretariat.  I will provide an update on our APEC projects related to energy efficiency and conservation.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中文</a:t>
            </a:r>
            <a:r>
              <a:rPr lang="en-US" altLang="zh-CN" dirty="0"/>
              <a:t>: </a:t>
            </a:r>
            <a:r>
              <a:rPr lang="zh-CN" altLang="en-US" dirty="0"/>
              <a:t>各位早上好。我是</a:t>
            </a:r>
            <a:r>
              <a:rPr lang="en-US" altLang="zh-CN" dirty="0"/>
              <a:t> EGEEC </a:t>
            </a:r>
            <a:r>
              <a:rPr lang="zh-CN" altLang="en-US" dirty="0"/>
              <a:t>秘书处的刘韧</a:t>
            </a:r>
            <a:r>
              <a:rPr lang="en-US" altLang="zh-CN" dirty="0"/>
              <a:t> </a:t>
            </a:r>
            <a:r>
              <a:rPr lang="zh-CN" altLang="en-US" dirty="0"/>
              <a:t>。今天，我将向大家汇报关于能效与节能相关的</a:t>
            </a:r>
            <a:r>
              <a:rPr lang="en-US" altLang="zh-CN" dirty="0"/>
              <a:t> APEC </a:t>
            </a:r>
            <a:r>
              <a:rPr lang="zh-CN" altLang="en-US" dirty="0"/>
              <a:t>项目进展情况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638A-CA38-4A51-8AF1-23BD1ACBE45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of March of 2026, our project portfolio is quite active: We have 4 completed projects, including 1 from 2023 and 3 from 2024. </a:t>
            </a:r>
            <a:endParaRPr lang="en-US" altLang="zh-CN" dirty="0"/>
          </a:p>
          <a:p>
            <a:r>
              <a:rPr lang="en-US" altLang="zh-CN" dirty="0"/>
              <a:t>There are 6 projects currently under implementation—3 from the 2024 cycle and 3 from 2025</a:t>
            </a:r>
            <a:endParaRPr lang="en-US" altLang="zh-CN" dirty="0"/>
          </a:p>
          <a:p>
            <a:r>
              <a:rPr lang="en-US" altLang="zh-CN" dirty="0"/>
              <a:t>We also had 2 concept notes submitted for Session 1, 2026.</a:t>
            </a:r>
            <a:endParaRPr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638A-CA38-4A51-8AF1-23BD1ACBE45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+mj-lt"/>
              <a:buNone/>
            </a:pPr>
            <a:r>
              <a:rPr lang="en-US" altLang="zh-CN" dirty="0"/>
              <a:t>Let's look at the 4 recently finalized projects:</a:t>
            </a:r>
            <a:endParaRPr lang="en-US" altLang="zh-CN" dirty="0"/>
          </a:p>
          <a:p>
            <a:pPr indent="0">
              <a:buFont typeface="+mj-lt"/>
              <a:buNone/>
            </a:pPr>
            <a:endParaRPr lang="en-US" altLang="zh-CN" dirty="0"/>
          </a:p>
          <a:p>
            <a:pPr indent="0">
              <a:buFont typeface="+mj-lt"/>
              <a:buNone/>
            </a:pPr>
            <a:r>
              <a:rPr lang="en-US" altLang="zh-CN" dirty="0"/>
              <a:t>Hong Kong, China completed a project on promoting energy efficiency in electricity generation (EWG_211_2023A).</a:t>
            </a:r>
            <a:endParaRPr lang="en-US" altLang="zh-CN" dirty="0"/>
          </a:p>
          <a:p>
            <a:pPr indent="0">
              <a:buFont typeface="+mj-lt"/>
              <a:buNone/>
            </a:pPr>
            <a:endParaRPr lang="en-US" altLang="zh-CN" dirty="0"/>
          </a:p>
          <a:p>
            <a:pPr indent="0">
              <a:buFont typeface="+mj-lt"/>
              <a:buNone/>
            </a:pPr>
            <a:r>
              <a:rPr lang="en-US" altLang="zh-CN" dirty="0"/>
              <a:t>Viet Nam successfully held workshops for the manufacturing sector and the garment/textile industry.</a:t>
            </a:r>
            <a:endParaRPr lang="en-US" altLang="zh-CN" dirty="0"/>
          </a:p>
          <a:p>
            <a:pPr indent="0">
              <a:buFont typeface="+mj-lt"/>
              <a:buNone/>
            </a:pPr>
            <a:endParaRPr lang="en-US" altLang="zh-CN" dirty="0"/>
          </a:p>
          <a:p>
            <a:pPr indent="0">
              <a:buFont typeface="+mj-lt"/>
              <a:buNone/>
            </a:pPr>
            <a:r>
              <a:rPr lang="en-US" altLang="zh-CN" dirty="0"/>
              <a:t>Chinese Taipei finished its benchmark study on AMI (Advanced Metering Infrastructure) energy efficiency benefits.</a:t>
            </a:r>
            <a:endParaRPr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638A-CA38-4A51-8AF1-23BD1ACBE45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+mj-lt"/>
              <a:buNone/>
            </a:pPr>
            <a:r>
              <a:rPr lang="en-US" altLang="zh-CN" dirty="0"/>
              <a:t>We have a robust list of on-going initiatives:</a:t>
            </a:r>
            <a:endParaRPr lang="en-US" altLang="zh-CN" dirty="0"/>
          </a:p>
          <a:p>
            <a:pPr indent="0">
              <a:buFont typeface="+mj-lt"/>
              <a:buNone/>
            </a:pPr>
            <a:r>
              <a:rPr lang="en-US" altLang="zh-CN" dirty="0"/>
              <a:t>  Japan is leading two projects: one on cleaner fossil energy operations and another on policy capacity building (Phase 2).</a:t>
            </a:r>
            <a:endParaRPr lang="en-US" altLang="zh-CN" dirty="0"/>
          </a:p>
          <a:p>
            <a:pPr indent="0">
              <a:buFont typeface="+mj-lt"/>
              <a:buNone/>
            </a:pPr>
            <a:r>
              <a:rPr lang="en-US" altLang="zh-CN" dirty="0"/>
              <a:t>  Viet Nam is particularly active with three projects covering AI for sustainable development, lighting products quality infrastructure, and carbon pricing for energy efficiency.</a:t>
            </a:r>
            <a:endParaRPr lang="en-US" altLang="zh-CN" dirty="0"/>
          </a:p>
          <a:p>
            <a:pPr indent="0">
              <a:buFont typeface="+mj-lt"/>
              <a:buNone/>
            </a:pPr>
            <a:r>
              <a:rPr lang="en-US" altLang="zh-CN" dirty="0"/>
              <a:t>  Chinese Taipei is working on electric fan efficiency, and Hong Kong, China is conducting practical training on District Cooling and Heating Systems.</a:t>
            </a:r>
            <a:endParaRPr lang="en-US" altLang="zh-CN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638A-CA38-4A51-8AF1-23BD1ACBE452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+mj-lt"/>
              <a:buNone/>
            </a:pPr>
            <a:r>
              <a:rPr lang="en-US" altLang="zh-CN" baseline="0" dirty="0"/>
              <a:t>Looking ahead to Session 1 of 2026, two new concept notes have been proposed:</a:t>
            </a:r>
            <a:endParaRPr lang="en-US" altLang="zh-CN" baseline="0" dirty="0"/>
          </a:p>
          <a:p>
            <a:pPr marL="228600" indent="-228600">
              <a:buFont typeface="+mj-lt"/>
              <a:buAutoNum type="arabicPeriod"/>
            </a:pPr>
            <a:r>
              <a:rPr lang="en-US" altLang="zh-CN" baseline="0" dirty="0"/>
              <a:t>Viet Nam proposes a workshop on enhancing energy efficiency in the Aquaculture Sector.</a:t>
            </a:r>
            <a:endParaRPr lang="en-US" altLang="zh-CN" baseline="0" dirty="0"/>
          </a:p>
          <a:p>
            <a:pPr marL="228600" indent="-228600">
              <a:buFont typeface="+mj-lt"/>
              <a:buAutoNum type="arabicPeriod"/>
            </a:pPr>
            <a:r>
              <a:rPr lang="en-US" altLang="zh-CN" baseline="0" dirty="0"/>
              <a:t>China is proposing a project to promote high-efficiency, low-carbon Room Air Conditioners, focusing on policies, standards, and best practices.</a:t>
            </a:r>
            <a:endParaRPr lang="en-US" altLang="zh-CN" baseline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That concludes the project update from the EGEEC Secretariat. Thank you for your continued support in advancing our energy efficiency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5E9-D77A-4B53-B858-0F80BA8127CE}" type="datetimeFigureOut">
              <a:rPr lang="en-US" smtClean="0"/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815699" y="5798114"/>
            <a:ext cx="2743200" cy="365125"/>
          </a:xfrm>
        </p:spPr>
        <p:txBody>
          <a:bodyPr/>
          <a:lstStyle/>
          <a:p>
            <a:fld id="{21BC7C48-4AFF-4B5F-926F-189777B877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  <a:endParaRPr lang="zh-TW" altLang="en-US" dirty="0"/>
          </a:p>
          <a:p>
            <a:pPr lvl="3"/>
            <a:r>
              <a:rPr lang="zh-TW" altLang="en-US" dirty="0"/>
              <a:t>第四層</a:t>
            </a:r>
            <a:endParaRPr lang="zh-TW" altLang="en-US" dirty="0"/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5E9-D77A-4B53-B858-0F80BA8127CE}" type="datetimeFigureOut">
              <a:rPr lang="en-US" smtClean="0"/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35E9-D77A-4B53-B858-0F80BA8127CE}" type="datetimeFigureOut">
              <a:rPr lang="en-US" smtClean="0"/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815699" y="6350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C7C48-4AFF-4B5F-926F-189777B877C2}" type="slidenum">
              <a:rPr lang="en-US" smtClean="0"/>
            </a:fld>
            <a:endParaRPr 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6366617" y="6255109"/>
            <a:ext cx="562313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1600" b="1" baseline="0" dirty="0">
                <a:solidFill>
                  <a:schemeClr val="tx1"/>
                </a:solidFill>
              </a:rPr>
              <a:t> </a:t>
            </a:r>
            <a:endParaRPr lang="en-US" altLang="zh-HK" sz="16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投影片編號版面配置區 3"/>
          <p:cNvSpPr txBox="1"/>
          <p:nvPr userDrawn="1"/>
        </p:nvSpPr>
        <p:spPr>
          <a:xfrm>
            <a:off x="5848708" y="6367816"/>
            <a:ext cx="458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BC7C48-4AFF-4B5F-926F-189777B877C2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6852" y="1027473"/>
            <a:ext cx="9144000" cy="2004885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EGEEC Projects</a:t>
            </a:r>
            <a:br>
              <a:rPr lang="en-US" sz="4400" b="1" dirty="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6852" y="3507148"/>
            <a:ext cx="9144000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EGEEC Secretariat</a:t>
            </a:r>
            <a:endParaRPr lang="en-US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Ren</a:t>
            </a:r>
            <a:endParaRPr lang="en-US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zh-HK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EEC-related APEC Projects </a:t>
            </a:r>
            <a:r>
              <a:rPr lang="en-US" altLang="zh-TW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of March 2026)</a:t>
            </a:r>
            <a:endParaRPr lang="en-US" sz="36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965201" y="1325563"/>
          <a:ext cx="10095903" cy="3247670"/>
        </p:xfrm>
        <a:graphic>
          <a:graphicData uri="http://schemas.openxmlformats.org/drawingml/2006/table">
            <a:tbl>
              <a:tblPr firstRow="1" firstCol="1" bandRow="1"/>
              <a:tblGrid>
                <a:gridCol w="4969613"/>
                <a:gridCol w="2306831"/>
                <a:gridCol w="2819459"/>
              </a:tblGrid>
              <a:tr h="402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Description</a:t>
                      </a:r>
                      <a:endParaRPr lang="zh-TW" sz="2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585" marR="5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No. of Projects</a:t>
                      </a:r>
                      <a:endParaRPr lang="zh-TW" sz="2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585" marR="5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Remarks</a:t>
                      </a:r>
                      <a:endParaRPr lang="zh-TW" sz="2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585" marR="5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424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HK" sz="2100" spc="-5" dirty="0">
                          <a:latin typeface="Arial" panose="020B0604020202020204"/>
                          <a:cs typeface="Arial" panose="020B0604020202020204"/>
                        </a:rPr>
                        <a:t>Completed APEC Projects</a:t>
                      </a:r>
                      <a:endParaRPr lang="en-GB" altLang="zh-HK" sz="21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spc="-5" dirty="0">
                          <a:latin typeface="Arial" panose="020B0604020202020204"/>
                          <a:cs typeface="Arial" panose="020B0604020202020204"/>
                        </a:rPr>
                        <a:t>4</a:t>
                      </a:r>
                      <a:endParaRPr sz="21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3 projects (2024)</a:t>
                      </a:r>
                      <a:endParaRPr lang="en-GB" sz="2100" b="0" i="0" u="none" strike="noStrike" kern="1200" cap="none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en-US"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1</a:t>
                      </a:r>
                      <a:r>
                        <a:rPr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 </a:t>
                      </a:r>
                      <a:r>
                        <a:rPr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  <a:sym typeface="Arial" panose="020B0604020202020204"/>
                        </a:rPr>
                        <a:t>project</a:t>
                      </a:r>
                      <a:r>
                        <a:rPr lang="en-US"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s</a:t>
                      </a:r>
                      <a:r>
                        <a:rPr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 (202</a:t>
                      </a:r>
                      <a:r>
                        <a:rPr lang="en-US"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3</a:t>
                      </a:r>
                      <a:r>
                        <a:rPr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)</a:t>
                      </a:r>
                      <a:endParaRPr sz="2100" b="0" i="0" u="none" strike="noStrike" kern="1200" cap="none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</a:txBody>
                  <a:tcPr marL="0" marR="0" marT="146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0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altLang="zh-HK" sz="2100" spc="-5" dirty="0">
                          <a:latin typeface="Arial" panose="020B0604020202020204"/>
                          <a:cs typeface="Arial" panose="020B0604020202020204"/>
                        </a:rPr>
                        <a:t>APEC Projects under</a:t>
                      </a:r>
                      <a:r>
                        <a:rPr lang="en-GB" altLang="zh-HK" sz="2100" spc="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GB" altLang="zh-HK" sz="2100" spc="-5" dirty="0">
                          <a:latin typeface="Arial" panose="020B0604020202020204"/>
                          <a:cs typeface="Arial" panose="020B0604020202020204"/>
                        </a:rPr>
                        <a:t>Implementation</a:t>
                      </a:r>
                      <a:endParaRPr lang="en-GB" altLang="zh-HK" sz="21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100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endParaRPr sz="21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3 </a:t>
                      </a:r>
                      <a:r>
                        <a:rPr lang="en-US"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  <a:sym typeface="Arial" panose="020B0604020202020204"/>
                        </a:rPr>
                        <a:t>project</a:t>
                      </a:r>
                      <a:r>
                        <a:rPr lang="en-US"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s (2024)</a:t>
                      </a:r>
                      <a:endParaRPr lang="en-US" sz="2100" b="0" i="0" u="none" strike="noStrike" kern="1200" cap="none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3 </a:t>
                      </a:r>
                      <a:r>
                        <a:rPr lang="en-US" altLang="zh-HK"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  <a:sym typeface="Arial" panose="020B0604020202020204"/>
                        </a:rPr>
                        <a:t>project</a:t>
                      </a:r>
                      <a:r>
                        <a:rPr lang="en-US" altLang="zh-HK" sz="2100" b="0" i="0" u="none" strike="noStrike" kern="1200" cap="none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s (2025)</a:t>
                      </a:r>
                      <a:endParaRPr lang="en-US" sz="2100" b="0" i="0" u="none" strike="noStrike" kern="1200" cap="none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2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2100" spc="-5" dirty="0">
                          <a:latin typeface="Arial" panose="020B0604020202020204"/>
                          <a:cs typeface="Arial" panose="020B0604020202020204"/>
                        </a:rPr>
                        <a:t>Concept Notes (Session </a:t>
                      </a:r>
                      <a:r>
                        <a:rPr lang="en-US" sz="2100" spc="-5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2100" spc="-5" dirty="0">
                          <a:latin typeface="Arial" panose="020B0604020202020204"/>
                          <a:cs typeface="Arial" panose="020B0604020202020204"/>
                        </a:rPr>
                        <a:t>,</a:t>
                      </a:r>
                      <a:r>
                        <a:rPr sz="2100" spc="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100" spc="-5" dirty="0">
                          <a:latin typeface="Arial" panose="020B0604020202020204"/>
                          <a:cs typeface="Arial" panose="020B0604020202020204"/>
                        </a:rPr>
                        <a:t>202</a:t>
                      </a:r>
                      <a:r>
                        <a:rPr lang="en-US" sz="2100" spc="-5" dirty="0">
                          <a:latin typeface="Arial" panose="020B0604020202020204"/>
                          <a:cs typeface="Arial" panose="020B0604020202020204"/>
                        </a:rPr>
                        <a:t>6</a:t>
                      </a:r>
                      <a:r>
                        <a:rPr sz="2100" spc="-5" dirty="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sz="21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en-US" sz="210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21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1504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endParaRPr sz="2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zh-HK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 Completed Projects</a:t>
            </a:r>
            <a:endParaRPr lang="en-GB" altLang="zh-HK" sz="36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2089" y="1181169"/>
          <a:ext cx="11129552" cy="306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49"/>
                <a:gridCol w="6753497"/>
                <a:gridCol w="2116183"/>
                <a:gridCol w="1854923"/>
              </a:tblGrid>
              <a:tr h="232267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/>
                        <a:t>#</a:t>
                      </a:r>
                      <a:endParaRPr lang="zh-HK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Project Title</a:t>
                      </a:r>
                      <a:endParaRPr lang="zh-HK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Project Number</a:t>
                      </a:r>
                      <a:endParaRPr lang="zh-HK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Proposed Economy</a:t>
                      </a:r>
                      <a:endParaRPr lang="zh-HK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060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HK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Promoting Energy Efficiency Enhancement in Electricity Generation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EWG_211_2023A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Hong Kong, China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0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HK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APEC Workshop on Promoting Energy Efficiency in the Manufacturing Sector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EWG_102_2024A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Viet Nam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0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HK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Benchmark of Facilitated Actions to Fulfill the Energy Efficiency Benefit of AMI in the APEC Region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EWG_103_2024A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Chinese Taipei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0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HK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APEC Workshop on Promoting Sustainable Energy Development in Garment and Textile Industry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EWG_204_2024A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Viet Nam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zh-HK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 Projects</a:t>
            </a:r>
            <a:endParaRPr lang="en-GB" altLang="zh-HK" sz="36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42089" y="1522813"/>
          <a:ext cx="11129645" cy="571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49"/>
                <a:gridCol w="6753497"/>
                <a:gridCol w="2116183"/>
                <a:gridCol w="1854923"/>
              </a:tblGrid>
              <a:tr h="232267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/>
                        <a:t>#</a:t>
                      </a:r>
                      <a:endParaRPr lang="zh-HK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Project Title</a:t>
                      </a:r>
                      <a:endParaRPr lang="zh-HK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Project Number</a:t>
                      </a:r>
                      <a:endParaRPr lang="zh-HK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Proposed Economy</a:t>
                      </a:r>
                      <a:endParaRPr lang="zh-HK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060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HK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Electric Fans Energy Efficiency Improvement in APEC Region: Review of Experience and Best Practices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EWG_206_2024A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Chinese Taipei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0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HK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APEC Workshop on Cleaner and More Efficient Operation of the Fossil Energy Industry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EWG_202_2024A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Japan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0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HK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Capacity Building Workshop for Energy Efficiency and Conservation Policy </a:t>
                      </a:r>
                      <a:r>
                        <a:rPr lang="en-US" sz="18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(Phase 2)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EWG_208_2025A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Japan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0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HK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APEC Practical Training on District Cooling and Heating Systems (DCHS)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EWG 101 2025A</a:t>
                      </a:r>
                      <a:endParaRPr lang="en-GB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Hong Kong, China</a:t>
                      </a:r>
                      <a:endParaRPr lang="en-GB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0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HK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APEC Workshop on Promoting the Application of Artificial Intelligence (AI) for Future Energy and Sustainable Development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EWG 103 2025A</a:t>
                      </a:r>
                      <a:endParaRPr lang="en-GB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Viet Nam</a:t>
                      </a:r>
                      <a:endParaRPr lang="en-GB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0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HK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Reaction to COVID-19: Strengthening Quality Infrastructure for Energy Efficiency of Lighting Products in Residential in the APEC region (First Follow-Up Workshop)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SMEWG 101 2025A</a:t>
                      </a:r>
                      <a:endParaRPr lang="en-GB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Viet Nam</a:t>
                      </a:r>
                      <a:endParaRPr lang="en-GB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024">
                <a:tc>
                  <a:txBody>
                    <a:bodyPr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H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altLang="zh-HK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18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APEC Workshop on Promoting Carbon Pricing for Energy Efficiency </a:t>
                      </a:r>
                      <a:endParaRPr lang="en-US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t">
                        <a:buNone/>
                      </a:pPr>
                      <a:r>
                        <a:rPr lang="en-SG" sz="18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EWG 206 2025A</a:t>
                      </a:r>
                      <a:endParaRPr lang="en-SG" sz="1800" kern="1200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  <a:p>
                      <a:pPr algn="l" fontAlgn="t">
                        <a:buNone/>
                      </a:pPr>
                      <a:endParaRPr lang="en-GB" alt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 fontAlgn="t">
                        <a:buNone/>
                      </a:pPr>
                      <a:r>
                        <a:rPr lang="en-SG" sz="1800" spc="-5" dirty="0">
                          <a:solidFill>
                            <a:schemeClr val="tx1"/>
                          </a:solidFill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Viet Nam</a:t>
                      </a:r>
                      <a:endParaRPr lang="en-SG" sz="1800" kern="1200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  <a:p>
                      <a:pPr algn="l" fontAlgn="t">
                        <a:buNone/>
                      </a:pPr>
                      <a:endParaRPr lang="en-GB" alt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55172" y="1055410"/>
            <a:ext cx="1035733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n-US" altLang="zh-CN" sz="1800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APEC Projects related to Energy Efficiency &amp; Conservation</a:t>
            </a:r>
            <a:endParaRPr lang="en-US" altLang="zh-CN" sz="18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altLang="zh-HK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Notes (Session </a:t>
            </a:r>
            <a:r>
              <a:rPr lang="en-US" altLang="fr-FR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zh-HK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</a:t>
            </a:r>
            <a:r>
              <a:rPr lang="en-US" altLang="fr-FR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altLang="zh-HK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altLang="zh-HK" sz="36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56771" y="1951510"/>
          <a:ext cx="10896600" cy="2499995"/>
        </p:xfrm>
        <a:graphic>
          <a:graphicData uri="http://schemas.openxmlformats.org/drawingml/2006/table">
            <a:tbl>
              <a:tblPr firstRow="1" firstCol="1" bandRow="1"/>
              <a:tblGrid>
                <a:gridCol w="523065"/>
                <a:gridCol w="1030605"/>
                <a:gridCol w="7632109"/>
                <a:gridCol w="1710820"/>
              </a:tblGrid>
              <a:tr h="68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5585" marR="5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Serial</a:t>
                      </a:r>
                      <a:endParaRPr lang="en-US" altLang="zh-TW" sz="1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Number</a:t>
                      </a:r>
                      <a:endParaRPr lang="zh-TW" sz="1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5585" marR="5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APEC Project Title</a:t>
                      </a:r>
                      <a:endParaRPr lang="zh-TW" altLang="zh-HK" sz="1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5585" marR="5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Proposing Economy</a:t>
                      </a:r>
                      <a:endParaRPr lang="zh-TW" sz="1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5585" marR="55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710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1</a:t>
                      </a:r>
                      <a:endParaRPr lang="en-GB" sz="1900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900" kern="12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EWG </a:t>
                      </a:r>
                      <a:r>
                        <a:rPr lang="en-US" altLang="en-SG" sz="1900" kern="12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01</a:t>
                      </a:r>
                      <a:r>
                        <a:rPr lang="en-SG" sz="1900" kern="12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 </a:t>
                      </a:r>
                      <a:endParaRPr lang="en-SG" sz="1900" kern="1200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900" kern="12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APEC Workshop on Enhancing Energy Efficiency in the Aquaculture Sector</a:t>
                      </a:r>
                      <a:r>
                        <a:rPr lang="en-US" sz="1900" kern="12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 </a:t>
                      </a:r>
                      <a:endParaRPr lang="en-SG" sz="1900" kern="1200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SG" sz="1900" kern="12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Viet Nam</a:t>
                      </a:r>
                      <a:endParaRPr lang="en-SG" sz="1900" kern="1200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799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2</a:t>
                      </a:r>
                      <a:endParaRPr lang="en-GB" sz="1900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1900" kern="12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EWG </a:t>
                      </a:r>
                      <a:r>
                        <a:rPr lang="en-US" altLang="en-SG" sz="1900" kern="12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03</a:t>
                      </a:r>
                      <a:endParaRPr lang="en-US" altLang="en-SG" sz="1900" kern="1200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900" kern="12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Promotion and Deployment of High-Efficiency, Low-Carbon Room Air Conditioners in the APEC Region: Policies, Standards, and Best Practices</a:t>
                      </a:r>
                      <a:endParaRPr lang="en-US" altLang="zh-CN" sz="1900" kern="1200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en-SG" sz="1900" kern="1200" spc="-5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/>
                        </a:rPr>
                        <a:t>China</a:t>
                      </a:r>
                      <a:endParaRPr lang="en-US" altLang="en-SG" sz="1900" kern="1200" spc="-5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55172" y="1385082"/>
            <a:ext cx="1035733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n-US" altLang="zh-CN" sz="1800" b="1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APEC Project Concept Notes related to Energy Efficiency &amp; Conservation</a:t>
            </a:r>
            <a:endParaRPr lang="en-US" altLang="zh-CN" sz="18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744887" y="2397697"/>
            <a:ext cx="2657399" cy="1371600"/>
          </a:xfrm>
        </p:spPr>
        <p:txBody>
          <a:bodyPr>
            <a:normAutofit/>
          </a:bodyPr>
          <a:lstStyle/>
          <a:p>
            <a:r>
              <a:rPr lang="en-US" altLang="zh-HK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HK" altLang="en-US" sz="32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投影片編號版面配置區 3"/>
          <p:cNvSpPr txBox="1"/>
          <p:nvPr/>
        </p:nvSpPr>
        <p:spPr>
          <a:xfrm>
            <a:off x="5848708" y="6367817"/>
            <a:ext cx="370937" cy="317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C7C48-4AFF-4B5F-926F-189777B877C2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mIyNjA1YTNkOTRjMDc4MzE0MGRjOTI0NWNiYWM1NTcifQ==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2132</Words>
  <Application>WPS 演示</Application>
  <PresentationFormat>寬螢幕</PresentationFormat>
  <Paragraphs>176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宋体</vt:lpstr>
      <vt:lpstr>Wingdings</vt:lpstr>
      <vt:lpstr>PMingLiU</vt:lpstr>
      <vt:lpstr>PMingLiU-ExtB</vt:lpstr>
      <vt:lpstr>Times New Roman</vt:lpstr>
      <vt:lpstr>MS Mincho</vt:lpstr>
      <vt:lpstr>Arial</vt:lpstr>
      <vt:lpstr>Times New Roman</vt:lpstr>
      <vt:lpstr>微软雅黑</vt:lpstr>
      <vt:lpstr>Segoe Print</vt:lpstr>
      <vt:lpstr>Calibri</vt:lpstr>
      <vt:lpstr>Arial Unicode MS</vt:lpstr>
      <vt:lpstr>PMingLiU</vt:lpstr>
      <vt:lpstr>Calibri Light</vt:lpstr>
      <vt:lpstr>等线</vt:lpstr>
      <vt:lpstr>PMingLiU</vt:lpstr>
      <vt:lpstr>Office 佈景主題</vt:lpstr>
      <vt:lpstr>EGEEC Projects  </vt:lpstr>
      <vt:lpstr>EEC-related APEC Projects (as of Nov 2025)</vt:lpstr>
      <vt:lpstr>Recently Completed Projects</vt:lpstr>
      <vt:lpstr>On-going Projects</vt:lpstr>
      <vt:lpstr>Concept Notes (Session 1, 2026)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Instructions: How to use this template slide deck?</dc:title>
  <dc:creator>Ricky Lau</dc:creator>
  <cp:lastModifiedBy>刘韧</cp:lastModifiedBy>
  <cp:revision>444</cp:revision>
  <dcterms:created xsi:type="dcterms:W3CDTF">2020-11-06T02:20:00Z</dcterms:created>
  <dcterms:modified xsi:type="dcterms:W3CDTF">2026-03-31T10:40:32Z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656222D1D0D84D6CA29A78E7425DD560_12</vt:lpwstr>
  </property>
  <property fmtid="{D5CDD505-2E9C-101B-9397-08002B2CF9AE}" pid="3" name="KSOProductBuildVer">
    <vt:lpwstr>2052-12.1.0.25225</vt:lpwstr>
  </property>
</Properties>
</file>