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9" r:id="rId2"/>
    <p:sldId id="424" r:id="rId3"/>
    <p:sldId id="297" r:id="rId4"/>
    <p:sldId id="299" r:id="rId5"/>
    <p:sldId id="301" r:id="rId6"/>
    <p:sldId id="270" r:id="rId7"/>
    <p:sldId id="428" r:id="rId8"/>
    <p:sldId id="344" r:id="rId9"/>
    <p:sldId id="347" r:id="rId10"/>
    <p:sldId id="346" r:id="rId11"/>
    <p:sldId id="456" r:id="rId12"/>
    <p:sldId id="445" r:id="rId13"/>
    <p:sldId id="455" r:id="rId14"/>
    <p:sldId id="439" r:id="rId15"/>
    <p:sldId id="438" r:id="rId16"/>
    <p:sldId id="443" r:id="rId17"/>
    <p:sldId id="441" r:id="rId18"/>
    <p:sldId id="440" r:id="rId19"/>
    <p:sldId id="444" r:id="rId20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E172BED-0753-4492-A9E2-7CFA618ED7EB}">
          <p14:sldIdLst>
            <p14:sldId id="259"/>
            <p14:sldId id="424"/>
            <p14:sldId id="297"/>
            <p14:sldId id="299"/>
            <p14:sldId id="301"/>
            <p14:sldId id="270"/>
            <p14:sldId id="428"/>
            <p14:sldId id="344"/>
            <p14:sldId id="347"/>
            <p14:sldId id="346"/>
            <p14:sldId id="456"/>
            <p14:sldId id="445"/>
            <p14:sldId id="455"/>
            <p14:sldId id="439"/>
            <p14:sldId id="438"/>
            <p14:sldId id="443"/>
            <p14:sldId id="441"/>
            <p14:sldId id="440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FFCC"/>
    <a:srgbClr val="F2F2F2"/>
    <a:srgbClr val="1C334E"/>
    <a:srgbClr val="FFFF00"/>
    <a:srgbClr val="FFFF99"/>
    <a:srgbClr val="DBEEF4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A4FCA-495D-4602-B63B-F7CB392D3373}" v="113" dt="2025-11-19T03:48:50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6"/>
    <p:restoredTop sz="88806" autoAdjust="0"/>
  </p:normalViewPr>
  <p:slideViewPr>
    <p:cSldViewPr snapToGrid="0">
      <p:cViewPr varScale="1">
        <p:scale>
          <a:sx n="96" d="100"/>
          <a:sy n="96" d="100"/>
        </p:scale>
        <p:origin x="1182" y="72"/>
      </p:cViewPr>
      <p:guideLst>
        <p:guide orient="horz" pos="2160"/>
        <p:guide pos="3840"/>
      </p:guideLst>
    </p:cSldViewPr>
  </p:slideViewPr>
  <p:notesTextViewPr>
    <p:cViewPr>
      <p:scale>
        <a:sx n="165" d="100"/>
        <a:sy n="16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3f6da995457f1/&#25991;&#20214;/ITRI/07_&#20986;&#22283;&#20844;&#24046;/2025_&#38867;&#22283;/03_&#20986;&#22283;&#31777;&#22577;/01_CT%20Workshop%20intro/20251115_Electric%20fan%20data%20and%20polic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03f6da995457f1/&#25991;&#20214;/ITRI/07_&#20986;&#22283;&#20844;&#24046;/2025_&#38867;&#22283;/03_&#20986;&#22283;&#31777;&#22577;/01_CT%20Workshop%20intro/20251115_Electric%20fan%20data%20and%20polic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wnloads\20251115_Electric%20fan%20data%20and%20policy_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wnloads\&#12304;EWG_206_2024A&#12305;apec-event-attendance-list-for-completion-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wnloads\&#12304;EWG_206_2024A&#12305;apec-event-attendance-list-for-completion-repo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wnloads\&#12304;EWG_206_2024A&#12305;apec-event-attendance-list-for-completion-repo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工作表2!$D$13</c:f>
              <c:strCache>
                <c:ptCount val="1"/>
                <c:pt idx="0">
                  <c:v>15-23%CAGR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151325883363195E-3"/>
                  <c:y val="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CF-49A2-AC30-C59BD9211667}"/>
                </c:ext>
              </c:extLst>
            </c:dLbl>
            <c:dLbl>
              <c:idx val="1"/>
              <c:layout>
                <c:manualLayout>
                  <c:x val="-9.945397765008978E-3"/>
                  <c:y val="1.129943502824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CF-49A2-AC30-C59BD9211667}"/>
                </c:ext>
              </c:extLst>
            </c:dLbl>
            <c:dLbl>
              <c:idx val="2"/>
              <c:layout>
                <c:manualLayout>
                  <c:x val="-9.9453977650089589E-3"/>
                  <c:y val="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CF-49A2-AC30-C59BD9211667}"/>
                </c:ext>
              </c:extLst>
            </c:dLbl>
            <c:dLbl>
              <c:idx val="4"/>
              <c:layout>
                <c:manualLayout>
                  <c:x val="-5.5252209805605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CF-49A2-AC30-C59BD9211667}"/>
                </c:ext>
              </c:extLst>
            </c:dLbl>
            <c:dLbl>
              <c:idx val="5"/>
              <c:layout>
                <c:manualLayout>
                  <c:x val="-4.420176784448426E-3"/>
                  <c:y val="-5.6497175141243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CF-49A2-AC30-C59BD9211667}"/>
                </c:ext>
              </c:extLst>
            </c:dLbl>
            <c:dLbl>
              <c:idx val="6"/>
              <c:layout>
                <c:manualLayout>
                  <c:x val="-6.630265176672639E-3"/>
                  <c:y val="-2.8248587570621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CF-49A2-AC30-C59BD9211667}"/>
                </c:ext>
              </c:extLst>
            </c:dLbl>
            <c:dLbl>
              <c:idx val="7"/>
              <c:layout>
                <c:manualLayout>
                  <c:x val="-4.4201767844485066E-3"/>
                  <c:y val="-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CF-49A2-AC30-C59BD9211667}"/>
                </c:ext>
              </c:extLst>
            </c:dLbl>
            <c:dLbl>
              <c:idx val="8"/>
              <c:layout>
                <c:manualLayout>
                  <c:x val="-1.1050441961121064E-2"/>
                  <c:y val="5.6497175141242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CF-49A2-AC30-C59BD9211667}"/>
                </c:ext>
              </c:extLst>
            </c:dLbl>
            <c:dLbl>
              <c:idx val="9"/>
              <c:layout>
                <c:manualLayout>
                  <c:x val="-1.4365574549457546E-2"/>
                  <c:y val="-2.8248587570620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CF-49A2-AC30-C59BD9211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工作表2!$F$2:$O$2</c:f>
              <c:strCache>
                <c:ptCount val="10"/>
                <c:pt idx="0">
                  <c:v>US</c:v>
                </c:pt>
                <c:pt idx="1">
                  <c:v>CDA</c:v>
                </c:pt>
                <c:pt idx="2">
                  <c:v>JPN</c:v>
                </c:pt>
                <c:pt idx="3">
                  <c:v>PRC</c:v>
                </c:pt>
                <c:pt idx="4">
                  <c:v>EU</c:v>
                </c:pt>
                <c:pt idx="5">
                  <c:v>APAC</c:v>
                </c:pt>
                <c:pt idx="6">
                  <c:v>LATAM</c:v>
                </c:pt>
                <c:pt idx="7">
                  <c:v>ME</c:v>
                </c:pt>
                <c:pt idx="8">
                  <c:v>AFR</c:v>
                </c:pt>
                <c:pt idx="9">
                  <c:v>Total</c:v>
                </c:pt>
              </c:strCache>
            </c:strRef>
          </c:cat>
          <c:val>
            <c:numRef>
              <c:f>工作表2!$F$13:$O$13</c:f>
              <c:numCache>
                <c:formatCode>0.0%</c:formatCode>
                <c:ptCount val="10"/>
                <c:pt idx="0">
                  <c:v>2.9941758038769528E-2</c:v>
                </c:pt>
                <c:pt idx="1">
                  <c:v>2.8780947824436742E-2</c:v>
                </c:pt>
                <c:pt idx="2">
                  <c:v>2.6402147519619223E-2</c:v>
                </c:pt>
                <c:pt idx="3">
                  <c:v>4.2796263963209791E-2</c:v>
                </c:pt>
                <c:pt idx="4">
                  <c:v>2.7616418088954209E-2</c:v>
                </c:pt>
                <c:pt idx="5">
                  <c:v>4.030445951886219E-2</c:v>
                </c:pt>
                <c:pt idx="6">
                  <c:v>3.4898269306373964E-2</c:v>
                </c:pt>
                <c:pt idx="7">
                  <c:v>3.3367458164702102E-2</c:v>
                </c:pt>
                <c:pt idx="8">
                  <c:v>3.1688842191576638E-2</c:v>
                </c:pt>
                <c:pt idx="9">
                  <c:v>3.3910744974720908E-2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F-49A2-AC30-C59BD9211667}"/>
            </c:ext>
          </c:extLst>
        </c:ser>
        <c:ser>
          <c:idx val="1"/>
          <c:order val="1"/>
          <c:tx>
            <c:strRef>
              <c:f>工作表2!$D$21</c:f>
              <c:strCache>
                <c:ptCount val="1"/>
                <c:pt idx="0">
                  <c:v>24-30%CAGR-e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工作表2!$F$2:$O$2</c:f>
              <c:strCache>
                <c:ptCount val="10"/>
                <c:pt idx="0">
                  <c:v>US</c:v>
                </c:pt>
                <c:pt idx="1">
                  <c:v>CDA</c:v>
                </c:pt>
                <c:pt idx="2">
                  <c:v>JPN</c:v>
                </c:pt>
                <c:pt idx="3">
                  <c:v>PRC</c:v>
                </c:pt>
                <c:pt idx="4">
                  <c:v>EU</c:v>
                </c:pt>
                <c:pt idx="5">
                  <c:v>APAC</c:v>
                </c:pt>
                <c:pt idx="6">
                  <c:v>LATAM</c:v>
                </c:pt>
                <c:pt idx="7">
                  <c:v>ME</c:v>
                </c:pt>
                <c:pt idx="8">
                  <c:v>AFR</c:v>
                </c:pt>
                <c:pt idx="9">
                  <c:v>Total</c:v>
                </c:pt>
              </c:strCache>
            </c:strRef>
          </c:cat>
          <c:val>
            <c:numRef>
              <c:f>工作表2!$F$21:$O$21</c:f>
              <c:numCache>
                <c:formatCode>0.0%</c:formatCode>
                <c:ptCount val="10"/>
                <c:pt idx="0">
                  <c:v>4.6492690593178843E-2</c:v>
                </c:pt>
                <c:pt idx="1">
                  <c:v>4.4354978727757732E-2</c:v>
                </c:pt>
                <c:pt idx="2">
                  <c:v>3.844173896733305E-2</c:v>
                </c:pt>
                <c:pt idx="3">
                  <c:v>6.6737247812386657E-2</c:v>
                </c:pt>
                <c:pt idx="4">
                  <c:v>4.1715419242446039E-2</c:v>
                </c:pt>
                <c:pt idx="5">
                  <c:v>6.481025188014744E-2</c:v>
                </c:pt>
                <c:pt idx="6">
                  <c:v>5.6326283505829355E-2</c:v>
                </c:pt>
                <c:pt idx="7">
                  <c:v>5.2773949763829542E-2</c:v>
                </c:pt>
                <c:pt idx="8">
                  <c:v>4.894839069036605E-2</c:v>
                </c:pt>
                <c:pt idx="9">
                  <c:v>5.3483240540906918E-2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F-49A2-AC30-C59BD9211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27506544"/>
        <c:axId val="827515184"/>
      </c:barChart>
      <c:catAx>
        <c:axId val="82750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827515184"/>
        <c:crosses val="autoZero"/>
        <c:auto val="1"/>
        <c:lblAlgn val="ctr"/>
        <c:lblOffset val="100"/>
        <c:noMultiLvlLbl val="0"/>
      </c:catAx>
      <c:valAx>
        <c:axId val="82751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82750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工作表2!$T$22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工作表2!$T$23:$T$25</c:f>
              <c:numCache>
                <c:formatCode>0%</c:formatCode>
                <c:ptCount val="3"/>
                <c:pt idx="0">
                  <c:v>0.21242132120262455</c:v>
                </c:pt>
                <c:pt idx="1">
                  <c:v>0.20598474018523533</c:v>
                </c:pt>
                <c:pt idx="2">
                  <c:v>0.19687627033129895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B-4143-8D10-BCDBD98CA032}"/>
            </c:ext>
          </c:extLst>
        </c:ser>
        <c:ser>
          <c:idx val="1"/>
          <c:order val="1"/>
          <c:tx>
            <c:strRef>
              <c:f>工作表2!$U$22</c:f>
              <c:strCache>
                <c:ptCount val="1"/>
                <c:pt idx="0">
                  <c:v>CDA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工作表2!$U$23:$U$25</c:f>
              <c:numCache>
                <c:formatCode>0%</c:formatCode>
                <c:ptCount val="3"/>
                <c:pt idx="0">
                  <c:v>2.1459839815665772E-2</c:v>
                </c:pt>
                <c:pt idx="1">
                  <c:v>2.0622693570164347E-2</c:v>
                </c:pt>
                <c:pt idx="2">
                  <c:v>1.9457049691761503E-2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B-4143-8D10-BCDBD98CA032}"/>
            </c:ext>
          </c:extLst>
        </c:ser>
        <c:ser>
          <c:idx val="2"/>
          <c:order val="2"/>
          <c:tx>
            <c:strRef>
              <c:f>工作表2!$V$22</c:f>
              <c:strCache>
                <c:ptCount val="1"/>
                <c:pt idx="0">
                  <c:v>JPN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工作表2!$V$23:$V$25</c:f>
              <c:numCache>
                <c:formatCode>0%</c:formatCode>
                <c:ptCount val="3"/>
                <c:pt idx="0">
                  <c:v>6.5052538157577694E-2</c:v>
                </c:pt>
                <c:pt idx="1">
                  <c:v>6.136776012204985E-2</c:v>
                </c:pt>
                <c:pt idx="2">
                  <c:v>5.5682112638498246E-2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B-4143-8D10-BCDBD98CA032}"/>
            </c:ext>
          </c:extLst>
        </c:ser>
        <c:ser>
          <c:idx val="3"/>
          <c:order val="3"/>
          <c:tx>
            <c:strRef>
              <c:f>工作表2!$W$22</c:f>
              <c:strCache>
                <c:ptCount val="1"/>
                <c:pt idx="0">
                  <c:v>PRC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工作表2!$W$23:$W$25</c:f>
              <c:numCache>
                <c:formatCode>0%</c:formatCode>
                <c:ptCount val="3"/>
                <c:pt idx="0">
                  <c:v>0.18701264343652679</c:v>
                </c:pt>
                <c:pt idx="1">
                  <c:v>0.20026373477918227</c:v>
                </c:pt>
                <c:pt idx="2">
                  <c:v>0.21816721141671802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1B-4143-8D10-BCDBD98CA032}"/>
            </c:ext>
          </c:extLst>
        </c:ser>
        <c:ser>
          <c:idx val="4"/>
          <c:order val="4"/>
          <c:tx>
            <c:strRef>
              <c:f>工作表2!$X$22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工作表2!$X$23:$X$25</c:f>
              <c:numCache>
                <c:formatCode>0%</c:formatCode>
                <c:ptCount val="3"/>
                <c:pt idx="0">
                  <c:v>0.22382554981963779</c:v>
                </c:pt>
                <c:pt idx="1">
                  <c:v>0.21315402814434625</c:v>
                </c:pt>
                <c:pt idx="2">
                  <c:v>0.19752781104393896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B-4143-8D10-BCDBD98CA032}"/>
            </c:ext>
          </c:extLst>
        </c:ser>
        <c:ser>
          <c:idx val="5"/>
          <c:order val="5"/>
          <c:tx>
            <c:strRef>
              <c:f>工作表2!$Y$22</c:f>
              <c:strCache>
                <c:ptCount val="1"/>
                <c:pt idx="0">
                  <c:v>APAC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工作表2!$Y$23:$Y$25</c:f>
              <c:numCache>
                <c:formatCode>0%</c:formatCode>
                <c:ptCount val="3"/>
                <c:pt idx="0">
                  <c:v>0.16494486173406403</c:v>
                </c:pt>
                <c:pt idx="1">
                  <c:v>0.17328384764106569</c:v>
                </c:pt>
                <c:pt idx="2">
                  <c:v>0.18649077855156357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1B-4143-8D10-BCDBD98CA032}"/>
            </c:ext>
          </c:extLst>
        </c:ser>
        <c:ser>
          <c:idx val="6"/>
          <c:order val="6"/>
          <c:tx>
            <c:strRef>
              <c:f>工作表2!$Z$22</c:f>
              <c:strCache>
                <c:ptCount val="1"/>
                <c:pt idx="0">
                  <c:v>LATAM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工作表2!$Z$23:$Z$25</c:f>
              <c:numCache>
                <c:formatCode>0%</c:formatCode>
                <c:ptCount val="3"/>
                <c:pt idx="0">
                  <c:v>7.0948264429874272E-2</c:v>
                </c:pt>
                <c:pt idx="1">
                  <c:v>7.1492201552887463E-2</c:v>
                </c:pt>
                <c:pt idx="2">
                  <c:v>7.2767216009619051E-2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1B-4143-8D10-BCDBD98CA032}"/>
            </c:ext>
          </c:extLst>
        </c:ser>
        <c:ser>
          <c:idx val="7"/>
          <c:order val="7"/>
          <c:tx>
            <c:strRef>
              <c:f>工作表2!$AA$22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工作表2!$AA$23:$AA$25</c:f>
              <c:numCache>
                <c:formatCode>0%</c:formatCode>
                <c:ptCount val="3"/>
                <c:pt idx="0">
                  <c:v>3.288575002405527E-2</c:v>
                </c:pt>
                <c:pt idx="1">
                  <c:v>3.2747760782181431E-2</c:v>
                </c:pt>
                <c:pt idx="2">
                  <c:v>3.2568128317428412E-2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1B-4143-8D10-BCDBD98CA032}"/>
            </c:ext>
          </c:extLst>
        </c:ser>
        <c:ser>
          <c:idx val="8"/>
          <c:order val="8"/>
          <c:tx>
            <c:strRef>
              <c:f>工作表2!$AB$22</c:f>
              <c:strCache>
                <c:ptCount val="1"/>
                <c:pt idx="0">
                  <c:v>AFR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工作表2!$S$23:$S$25</c:f>
              <c:numCache>
                <c:formatCode>General</c:formatCode>
                <c:ptCount val="3"/>
                <c:pt idx="0">
                  <c:v>2015</c:v>
                </c:pt>
                <c:pt idx="1">
                  <c:v>2023</c:v>
                </c:pt>
                <c:pt idx="2">
                  <c:v>2030</c:v>
                </c:pt>
              </c:numCache>
            </c:numRef>
          </c:cat>
          <c:val>
            <c:numRef>
              <c:f>工作表2!$AB$23:$AB$25</c:f>
              <c:numCache>
                <c:formatCode>0%</c:formatCode>
                <c:ptCount val="3"/>
                <c:pt idx="0">
                  <c:v>2.144923137997392E-2</c:v>
                </c:pt>
                <c:pt idx="1">
                  <c:v>2.1083233222887392E-2</c:v>
                </c:pt>
                <c:pt idx="2">
                  <c:v>2.0463421999173278E-2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1B-4143-8D10-BCDBD98C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1398399"/>
        <c:axId val="1541399839"/>
      </c:barChart>
      <c:catAx>
        <c:axId val="1541398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1399839"/>
        <c:crosses val="autoZero"/>
        <c:auto val="1"/>
        <c:lblAlgn val="ctr"/>
        <c:lblOffset val="100"/>
        <c:noMultiLvlLbl val="0"/>
      </c:catAx>
      <c:valAx>
        <c:axId val="154139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1398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APEC!$A$24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APEC!$B$23:$D$23</c:f>
              <c:strCache>
                <c:ptCount val="3"/>
                <c:pt idx="0">
                  <c:v>Adopted IEC Std.</c:v>
                </c:pt>
                <c:pt idx="1">
                  <c:v>Mandatory Measures</c:v>
                </c:pt>
                <c:pt idx="2">
                  <c:v>Voluntary Measures </c:v>
                </c:pt>
              </c:strCache>
            </c:strRef>
          </c:cat>
          <c:val>
            <c:numRef>
              <c:f>APEC!$B$24:$D$24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D-42E3-A102-AE6C5C166390}"/>
            </c:ext>
          </c:extLst>
        </c:ser>
        <c:ser>
          <c:idx val="1"/>
          <c:order val="1"/>
          <c:tx>
            <c:strRef>
              <c:f>APEC!$A$25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APEC!$B$23:$D$23</c:f>
              <c:strCache>
                <c:ptCount val="3"/>
                <c:pt idx="0">
                  <c:v>Adopted IEC Std.</c:v>
                </c:pt>
                <c:pt idx="1">
                  <c:v>Mandatory Measures</c:v>
                </c:pt>
                <c:pt idx="2">
                  <c:v>Voluntary Measures </c:v>
                </c:pt>
              </c:strCache>
            </c:strRef>
          </c:cat>
          <c:val>
            <c:numRef>
              <c:f>APEC!$B$25:$D$25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D-42E3-A102-AE6C5C166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337232"/>
        <c:axId val="176331952"/>
      </c:barChart>
      <c:catAx>
        <c:axId val="17633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176331952"/>
        <c:crosses val="autoZero"/>
        <c:auto val="1"/>
        <c:lblAlgn val="ctr"/>
        <c:lblOffset val="100"/>
        <c:noMultiLvlLbl val="0"/>
      </c:catAx>
      <c:valAx>
        <c:axId val="17633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17633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Attendees!$C$3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Attendees!$B$4:$B$23</c:f>
              <c:strCache>
                <c:ptCount val="20"/>
                <c:pt idx="0">
                  <c:v>CDA</c:v>
                </c:pt>
                <c:pt idx="1">
                  <c:v>PRC</c:v>
                </c:pt>
                <c:pt idx="2">
                  <c:v>HKC</c:v>
                </c:pt>
                <c:pt idx="3">
                  <c:v>INA</c:v>
                </c:pt>
                <c:pt idx="4">
                  <c:v>ROK</c:v>
                </c:pt>
                <c:pt idx="5">
                  <c:v>MAS</c:v>
                </c:pt>
                <c:pt idx="6">
                  <c:v>MEX</c:v>
                </c:pt>
                <c:pt idx="7">
                  <c:v>PHL</c:v>
                </c:pt>
                <c:pt idx="8">
                  <c:v>CT</c:v>
                </c:pt>
                <c:pt idx="9">
                  <c:v>THA</c:v>
                </c:pt>
                <c:pt idx="10">
                  <c:v>VN</c:v>
                </c:pt>
                <c:pt idx="11">
                  <c:v>IN</c:v>
                </c:pt>
                <c:pt idx="12">
                  <c:v>EWG</c:v>
                </c:pt>
                <c:pt idx="13">
                  <c:v>APEC Secretariat</c:v>
                </c:pt>
                <c:pt idx="14">
                  <c:v>APERC</c:v>
                </c:pt>
                <c:pt idx="15">
                  <c:v>EGEEC</c:v>
                </c:pt>
                <c:pt idx="16">
                  <c:v>EGNRET</c:v>
                </c:pt>
                <c:pt idx="17">
                  <c:v>UNEP</c:v>
                </c:pt>
                <c:pt idx="18">
                  <c:v>IEC</c:v>
                </c:pt>
                <c:pt idx="19">
                  <c:v>IEA</c:v>
                </c:pt>
              </c:strCache>
            </c:strRef>
          </c:cat>
          <c:val>
            <c:numRef>
              <c:f>Attendees!$C$4:$C$23</c:f>
              <c:numCache>
                <c:formatCode>General</c:formatCode>
                <c:ptCount val="20"/>
                <c:pt idx="0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4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5-4260-9254-025E1438CA82}"/>
            </c:ext>
          </c:extLst>
        </c:ser>
        <c:ser>
          <c:idx val="1"/>
          <c:order val="1"/>
          <c:tx>
            <c:strRef>
              <c:f>Attendees!$D$3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Attendees!$B$4:$B$23</c:f>
              <c:strCache>
                <c:ptCount val="20"/>
                <c:pt idx="0">
                  <c:v>CDA</c:v>
                </c:pt>
                <c:pt idx="1">
                  <c:v>PRC</c:v>
                </c:pt>
                <c:pt idx="2">
                  <c:v>HKC</c:v>
                </c:pt>
                <c:pt idx="3">
                  <c:v>INA</c:v>
                </c:pt>
                <c:pt idx="4">
                  <c:v>ROK</c:v>
                </c:pt>
                <c:pt idx="5">
                  <c:v>MAS</c:v>
                </c:pt>
                <c:pt idx="6">
                  <c:v>MEX</c:v>
                </c:pt>
                <c:pt idx="7">
                  <c:v>PHL</c:v>
                </c:pt>
                <c:pt idx="8">
                  <c:v>CT</c:v>
                </c:pt>
                <c:pt idx="9">
                  <c:v>THA</c:v>
                </c:pt>
                <c:pt idx="10">
                  <c:v>VN</c:v>
                </c:pt>
                <c:pt idx="11">
                  <c:v>IN</c:v>
                </c:pt>
                <c:pt idx="12">
                  <c:v>EWG</c:v>
                </c:pt>
                <c:pt idx="13">
                  <c:v>APEC Secretariat</c:v>
                </c:pt>
                <c:pt idx="14">
                  <c:v>APERC</c:v>
                </c:pt>
                <c:pt idx="15">
                  <c:v>EGEEC</c:v>
                </c:pt>
                <c:pt idx="16">
                  <c:v>EGNRET</c:v>
                </c:pt>
                <c:pt idx="17">
                  <c:v>UNEP</c:v>
                </c:pt>
                <c:pt idx="18">
                  <c:v>IEC</c:v>
                </c:pt>
                <c:pt idx="19">
                  <c:v>IEA</c:v>
                </c:pt>
              </c:strCache>
            </c:strRef>
          </c:cat>
          <c:val>
            <c:numRef>
              <c:f>Attendees!$D$4:$D$23</c:f>
              <c:numCache>
                <c:formatCode>General</c:formatCode>
                <c:ptCount val="20"/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E5-4260-9254-025E1438C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829887736"/>
        <c:axId val="829888456"/>
      </c:barChart>
      <c:catAx>
        <c:axId val="829887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829888456"/>
        <c:crosses val="autoZero"/>
        <c:auto val="1"/>
        <c:lblAlgn val="ctr"/>
        <c:lblOffset val="100"/>
        <c:noMultiLvlLbl val="0"/>
      </c:catAx>
      <c:valAx>
        <c:axId val="8298884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829887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630749537222"/>
          <c:y val="8.399524033827567E-2"/>
          <c:w val="0.69926219882508256"/>
          <c:h val="0.887555130066941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Participants!$C$27</c:f>
              <c:strCache>
                <c:ptCount val="1"/>
                <c:pt idx="0">
                  <c:v>APEC-fund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Participants!$B$28:$B$43</c:f>
              <c:strCache>
                <c:ptCount val="16"/>
                <c:pt idx="0">
                  <c:v>CDA</c:v>
                </c:pt>
                <c:pt idx="1">
                  <c:v>PRC</c:v>
                </c:pt>
                <c:pt idx="2">
                  <c:v>HKC</c:v>
                </c:pt>
                <c:pt idx="3">
                  <c:v>ROK</c:v>
                </c:pt>
                <c:pt idx="4">
                  <c:v>MAS</c:v>
                </c:pt>
                <c:pt idx="5">
                  <c:v>MEX</c:v>
                </c:pt>
                <c:pt idx="6">
                  <c:v>PHL</c:v>
                </c:pt>
                <c:pt idx="7">
                  <c:v>CT</c:v>
                </c:pt>
                <c:pt idx="8">
                  <c:v>THA</c:v>
                </c:pt>
                <c:pt idx="9">
                  <c:v>VN</c:v>
                </c:pt>
                <c:pt idx="10">
                  <c:v>APEC EWG</c:v>
                </c:pt>
                <c:pt idx="11">
                  <c:v>APEC Secretariat</c:v>
                </c:pt>
                <c:pt idx="12">
                  <c:v>APERC</c:v>
                </c:pt>
                <c:pt idx="13">
                  <c:v>EGEEC</c:v>
                </c:pt>
                <c:pt idx="14">
                  <c:v>EGNRET</c:v>
                </c:pt>
                <c:pt idx="15">
                  <c:v>UNEP</c:v>
                </c:pt>
              </c:strCache>
            </c:strRef>
          </c:cat>
          <c:val>
            <c:numRef>
              <c:f>Participants!$C$28:$C$43</c:f>
              <c:numCache>
                <c:formatCode>General</c:formatCode>
                <c:ptCount val="16"/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0-4D90-98CA-5636EDADE0A8}"/>
            </c:ext>
          </c:extLst>
        </c:ser>
        <c:ser>
          <c:idx val="1"/>
          <c:order val="1"/>
          <c:tx>
            <c:strRef>
              <c:f>Participants!$D$27</c:f>
              <c:strCache>
                <c:ptCount val="1"/>
                <c:pt idx="0">
                  <c:v>Self-fund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Participants!$B$28:$B$43</c:f>
              <c:strCache>
                <c:ptCount val="16"/>
                <c:pt idx="0">
                  <c:v>CDA</c:v>
                </c:pt>
                <c:pt idx="1">
                  <c:v>PRC</c:v>
                </c:pt>
                <c:pt idx="2">
                  <c:v>HKC</c:v>
                </c:pt>
                <c:pt idx="3">
                  <c:v>ROK</c:v>
                </c:pt>
                <c:pt idx="4">
                  <c:v>MAS</c:v>
                </c:pt>
                <c:pt idx="5">
                  <c:v>MEX</c:v>
                </c:pt>
                <c:pt idx="6">
                  <c:v>PHL</c:v>
                </c:pt>
                <c:pt idx="7">
                  <c:v>CT</c:v>
                </c:pt>
                <c:pt idx="8">
                  <c:v>THA</c:v>
                </c:pt>
                <c:pt idx="9">
                  <c:v>VN</c:v>
                </c:pt>
                <c:pt idx="10">
                  <c:v>APEC EWG</c:v>
                </c:pt>
                <c:pt idx="11">
                  <c:v>APEC Secretariat</c:v>
                </c:pt>
                <c:pt idx="12">
                  <c:v>APERC</c:v>
                </c:pt>
                <c:pt idx="13">
                  <c:v>EGEEC</c:v>
                </c:pt>
                <c:pt idx="14">
                  <c:v>EGNRET</c:v>
                </c:pt>
                <c:pt idx="15">
                  <c:v>UNEP</c:v>
                </c:pt>
              </c:strCache>
            </c:strRef>
          </c:cat>
          <c:val>
            <c:numRef>
              <c:f>Participants!$D$28:$D$43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7">
                  <c:v>3</c:v>
                </c:pt>
                <c:pt idx="8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0-4D90-98CA-5636EDAD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829887736"/>
        <c:axId val="829888456"/>
      </c:barChart>
      <c:catAx>
        <c:axId val="829887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829888456"/>
        <c:crosses val="autoZero"/>
        <c:auto val="1"/>
        <c:lblAlgn val="ctr"/>
        <c:lblOffset val="100"/>
        <c:noMultiLvlLbl val="0"/>
      </c:catAx>
      <c:valAx>
        <c:axId val="8298884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82988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1.0477691071235733E-3"/>
          <c:w val="0.18901581111910692"/>
          <c:h val="0.11855207066260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Speakers!$C$4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Speakers!$B$5:$B$11</c:f>
              <c:strCache>
                <c:ptCount val="7"/>
                <c:pt idx="0">
                  <c:v>PRC</c:v>
                </c:pt>
                <c:pt idx="1">
                  <c:v>INA</c:v>
                </c:pt>
                <c:pt idx="2">
                  <c:v>CT</c:v>
                </c:pt>
                <c:pt idx="3">
                  <c:v>THA</c:v>
                </c:pt>
                <c:pt idx="4">
                  <c:v>IN</c:v>
                </c:pt>
                <c:pt idx="5">
                  <c:v>IEC</c:v>
                </c:pt>
                <c:pt idx="6">
                  <c:v>IEA</c:v>
                </c:pt>
              </c:strCache>
            </c:strRef>
          </c:cat>
          <c:val>
            <c:numRef>
              <c:f>Speakers!$C$5:$C$11</c:f>
              <c:numCache>
                <c:formatCode>General</c:formatCode>
                <c:ptCount val="7"/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8-4806-BB02-58F1B661623C}"/>
            </c:ext>
          </c:extLst>
        </c:ser>
        <c:ser>
          <c:idx val="1"/>
          <c:order val="1"/>
          <c:tx>
            <c:strRef>
              <c:f>Speakers!$D$4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Speakers!$B$5:$B$11</c:f>
              <c:strCache>
                <c:ptCount val="7"/>
                <c:pt idx="0">
                  <c:v>PRC</c:v>
                </c:pt>
                <c:pt idx="1">
                  <c:v>INA</c:v>
                </c:pt>
                <c:pt idx="2">
                  <c:v>CT</c:v>
                </c:pt>
                <c:pt idx="3">
                  <c:v>THA</c:v>
                </c:pt>
                <c:pt idx="4">
                  <c:v>IN</c:v>
                </c:pt>
                <c:pt idx="5">
                  <c:v>IEC</c:v>
                </c:pt>
                <c:pt idx="6">
                  <c:v>IEA</c:v>
                </c:pt>
              </c:strCache>
            </c:strRef>
          </c:cat>
          <c:val>
            <c:numRef>
              <c:f>Speakers!$D$5:$D$11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8-4806-BB02-58F1B6616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829887736"/>
        <c:axId val="829888456"/>
      </c:barChart>
      <c:catAx>
        <c:axId val="829887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829888456"/>
        <c:crosses val="autoZero"/>
        <c:auto val="1"/>
        <c:lblAlgn val="ctr"/>
        <c:lblOffset val="100"/>
        <c:noMultiLvlLbl val="0"/>
      </c:catAx>
      <c:valAx>
        <c:axId val="829888456"/>
        <c:scaling>
          <c:orientation val="minMax"/>
          <c:max val="3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TW"/>
          </a:p>
        </c:txPr>
        <c:crossAx val="8298877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6DBC1-11C3-427B-8368-0E546A4C99C9}" type="datetimeFigureOut">
              <a:rPr lang="zh-TW" altLang="en-US" smtClean="0"/>
              <a:t>2026/3/23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06A65-F9CD-4689-9CE0-589B49A814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36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054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DFDDA-A89E-FF1E-4642-D29A340EB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7EE5A7D5-34C8-3D72-4EC9-8DAA16CF3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8B83E12-60A8-DE15-2B2F-B6E8045A5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91CC81-42A8-D577-61F2-0D68FB825C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75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38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59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C2EA9-9CED-4838-9772-11B74CD0E1A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92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0ECA6-2A20-D8D2-9FAB-DC1E1A642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E388961A-E9B6-4ED7-657C-06FF81FEE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5E4616B-2AFA-B027-2621-52DE2B5C6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0F2D6E-C288-57D9-9BE1-8EF4B75D7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42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49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54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4ECFC-D5D0-1DC8-78C6-D2AADA5A0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9D784733-C80E-0B3D-1BE4-0C03453E1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6A38F6D-78FD-02B9-2480-2AC301B24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CFD25B-FD84-53A6-03EB-583BD27D2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04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DFDDA-A89E-FF1E-4642-D29A340EB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7EE5A7D5-34C8-3D72-4EC9-8DAA16CF3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8B83E12-60A8-DE15-2B2F-B6E8045A5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91CC81-42A8-D577-61F2-0D68FB825C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6A65-F9CD-4689-9CE0-589B49A8149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09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1499-323E-47F8-9625-5165F5DFF313}" type="datetime1">
              <a:rPr lang="zh-TW" altLang="en-US" smtClean="0"/>
              <a:t>2026/3/23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72452" y="6538005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46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B7E-3339-4BE2-8174-373A514AE223}" type="datetime1">
              <a:rPr lang="zh-TW" altLang="en-US" smtClean="0"/>
              <a:t>2026/3/23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272452" y="6538005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4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200" y="171450"/>
            <a:ext cx="11518900" cy="761999"/>
          </a:xfrm>
        </p:spPr>
        <p:txBody>
          <a:bodyPr>
            <a:normAutofit/>
          </a:bodyPr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0200" y="1244600"/>
            <a:ext cx="11518900" cy="5257799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4435-CCF4-4CC8-989C-A950845A9DAB}" type="datetime1">
              <a:rPr lang="zh-TW" altLang="en-US" smtClean="0"/>
              <a:t>2026/3/23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07285" y="6510200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0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2DAE-CDDF-4699-A72C-879FE8F45A16}" type="datetime1">
              <a:rPr lang="zh-TW" altLang="en-US" smtClean="0"/>
              <a:t>2026/3/23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0089-052C-4270-8A3D-E6D2386F5F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pic>
        <p:nvPicPr>
          <p:cNvPr id="1032" name="Picture 8" descr="亞太經濟合作會議- 維基百科，自由的百科全書">
            <a:extLst>
              <a:ext uri="{FF2B5EF4-FFF2-40B4-BE49-F238E27FC236}">
                <a16:creationId xmlns:a16="http://schemas.microsoft.com/office/drawing/2014/main" id="{284BB7DD-D216-CEB7-2F8E-75F42224F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" y="322263"/>
            <a:ext cx="12036425" cy="61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AE0E213-D2BC-4935-8D9B-C6C23F4641EC}"/>
              </a:ext>
            </a:extLst>
          </p:cNvPr>
          <p:cNvSpPr txBox="1"/>
          <p:nvPr userDrawn="1"/>
        </p:nvSpPr>
        <p:spPr>
          <a:xfrm>
            <a:off x="-1" y="6597456"/>
            <a:ext cx="108421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b="0" i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工業技術研究院內部資訊，禁止複製、轉載、外流，不再使用請銷毀</a:t>
            </a:r>
            <a:r>
              <a:rPr lang="en-US" altLang="zh-TW" sz="1000" b="0" i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ITRI PROPRIETARY DOCUMENTS, DO NOT COPY OR DISTRIBUTE, PLEASE DESTROY AFTER USE</a:t>
            </a:r>
            <a:endParaRPr lang="zh-TW" altLang="en-US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03C7ED6-A132-449A-A6C9-CFAFC3F0B8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811" y="6334806"/>
            <a:ext cx="738501" cy="7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7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62277" y="2865771"/>
            <a:ext cx="10989128" cy="105343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Electric</a:t>
            </a:r>
            <a:r>
              <a:rPr lang="en-US" altLang="zh-TW" sz="4000" b="1" spc="-10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Fans</a:t>
            </a:r>
            <a:r>
              <a:rPr lang="en-US" altLang="zh-TW" sz="4000" b="1" spc="-10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Energy</a:t>
            </a:r>
            <a:r>
              <a:rPr lang="en-US" altLang="zh-TW" sz="4000" b="1" spc="-10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Efficiency </a:t>
            </a:r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Improvement</a:t>
            </a:r>
            <a:r>
              <a:rPr lang="en-US" altLang="zh-TW" sz="4000" b="1" spc="-17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</a:t>
            </a:r>
            <a:r>
              <a:rPr lang="en-US" altLang="zh-TW" sz="4000" b="1" spc="-26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APEC</a:t>
            </a:r>
            <a:r>
              <a:rPr lang="en-US" altLang="zh-TW" sz="4000" b="1" spc="-1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Region: </a:t>
            </a:r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Review</a:t>
            </a:r>
            <a:r>
              <a:rPr lang="en-US" altLang="zh-TW" sz="4000" b="1" spc="-8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of</a:t>
            </a:r>
            <a:r>
              <a:rPr lang="en-US" altLang="zh-TW" sz="4000" b="1" spc="-8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Experience</a:t>
            </a:r>
            <a:r>
              <a:rPr lang="en-US" altLang="zh-TW" sz="4000" b="1" spc="-75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zh-TW" sz="4000" b="1" spc="-8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TW" sz="4000" b="1" spc="-2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Best </a:t>
            </a:r>
            <a:r>
              <a:rPr lang="en-US" altLang="zh-TW" sz="4000" b="1" spc="-1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Practices</a:t>
            </a:r>
            <a:endParaRPr lang="zh-TW" altLang="en-US" sz="1600" b="1" dirty="0">
              <a:solidFill>
                <a:schemeClr val="tx2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7134" y="1376473"/>
            <a:ext cx="11497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5" algn="ctr"/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Update (EWG_206_2024A)</a:t>
            </a:r>
            <a:endPara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DQAdwMBEQACEQEDEQH/xAAbAAACAwEBAQAAAAAAAAAAAAAABQIDBAYHAf/EAEAQAAEDAwEFBQMIBwkAAAAAAAECAwQABREGEhMhMUEUIlFhcTKBkRUjJJKTobHRBxZCUlSCwSYzNURistLT8P/EABkBAQADAQEAAAAAAAAAAAAAAAABAwQCBf/EAC0RAAICAQIEBAYCAwAAAAAAAAABAgMRBDESEyFBUoGR8AUVMlFxoSNhIkJT/9oADAMBAAIRAxEAPwD3GgCgCgOIlXm93u/yYOmX2WY8MYdfcSCFKzjmQeuQOHQmvRhTTTUp3rLfY8qy/UX3OvTtJR3Zem364/au8H6g/wCunM0PgfvzIdXxLtYvfkTEDWfW6wvqD/hTmaDwP35nDp+Kf9I+/IpnuastMczZMuNJZaIK20IHEfVHD31KWjtfDCLT9/2U2y+J6aPNnJSS3XtHTMvN3a1pdjrwh9HA4zjyP4GvPlFwk4s9qm2N1asjsyFjtptVvREL63tknC1njXJaMKAKAKAKAKAKAKAKAQ6zuE2DZlptkaQ/Mf8Am29w0pe7zzUcDhjp54rRpa4TsXG8JGXV2ThU+BZbLNI2RNiszUYgb9fffUOqz09By91NTe7rHLt2J0mnVFSj37jqs5pCgIOtoebU24kKQsFKknkQelSm08oiUVJYexyWn3FWG+v2OQo9neO8iKV+H3fEedaLpKyKn37niaJvSamWll9L6x9+9v7OwrMe4FAFAFAFAFAFAeZan1PcYf6QosePKdTbmHY7MlseySskkn+U/dXoVUQlQ211648jBbdNXpLbpk+32bdLnrW52dF6kW7s0YKgMsrDfaHdlJAJPPJJ4Z6eRqK4whTGfDnL6/0TOU5WuHFjp0Jt3bUMS86UiXuQuO88l0TG9tGyvBOyVFORnGORo66nCyUOuMYJVlilCM++cim46lvCIerXGbm99EuLaIykqHcQVuDA8sAfCrYUVt15W6eSl3TxZh7PoOLdLvFq11aLW/e37hGnRi44h5I7p2Vnp5pFUyVc6JTUcNFylOF0Y8WUynTGp7jL/SFIjSJLirdIdkMxmz7ILeCCP5R99TdRCNCaXVYz5nNV03e09uuPIz2Fd3vr1zU7rB639nlrabbIScjPA8SK6t4K1HEM5Qrc7HL/ADxhncaptSp0FD7Ge1xDvG1DmfEf19QK85t4aOtbpubFSj9UeqJxjF1NYt1LBUheEvISop7wIPMe41XXYprJops5kFI4uxx4VuVdrmYb0l63TNiM22s55kcatLR7OvyZ1svUK629bLkNtJdbafCtoEjkrHA8ulAXw9Sx4cUxhFWlEW2Nym9pwErRspwOXPJAzUAva1W065EQ3EcXv4apawlWS2kA8MdTkYoCu2apfkz2Ik21qimSyp5k77aJAz7QwMcjQGVvXadxGlP2t5uI+VJDu9SrvJ6Ac/DnipwDzm9yJc1OqZrMB11hy4I+mpUAlndqISMdchQr2K4xXLi322/J5FkpPjeO+/4OivV1s2p5E6NeGo0NyLCRIhTd7suLKkJWAM8x3vZ4+VZ667KUpQ65eGi+yddral0wujFMLOoZWjG73tSkvJfbXvFHK0pWoDJ59Bx8qul/EreDpsVx/ldfH13MU1hqHaNZxoyQhlm4sttpznZSHHQBx9K7jJylU39mVtJRtS+6Hz0eHozV9sdtaNzHetrj0hKiV52W1q4FWSPZHLwrOpSvpfFvkvcY02px+zEdiflwP1VlPQHWmG56/pqljD+9UkK4eQSfWr7FGXMin22/BTW5Lltrpnf8jTSsfSbsm8L1MuKmQievdb54oOznpgjrVdzvxFV7YLKVTmTnvk9UutxZt9uXLWQoADYGfaJ5CvKfQ3XXRqg5sw6UhuMQFSH+DklW82cYwOn4k/Cs+nr4cyfc400WoZfc5HYuce1akVBbkturn5BbQoKKCpWSnrjlxHStJoINwVNx9RiHAmMxnYzXZ0vMqClcRnnzJPH30BfebbJc/V4NMuES4TUSRhB7iQpB4+HP7jQFmn4E+O5fXGmnEPQozkWESg5V31qGznnxx8agGbT8V4322SuxzwpUd3tUiQ2vvu7Kup9wqQYZEOUdIWhsRX94l94qTulZHqMVPcHpjdotrUR2I3b4qIzp2nGUspCFnhxIxg8h8Kccm856nChFLCXQolacsksNCTaYTgZQENhTCe4kckjhy8q6VtkdpMh1Qe6FmrVIskGNc4VohSOxEJG02AphB4ZQQOA6cPGrtNHmzcJSaz+yjVTdMOOMc4N0GBY7rbzKZt0Nxidh53LCfnFZJyvhxIJPPrmq5uyuXC28otrVdkOKK6M2TLRbZxQZtviyC2nZQXWUq2U+AyOAquM5R2Z3KuEt0DlptrsVmK7AirjskKaaUykpbI6gYwOZpxyTbz1J4ItYwZ3NNWFxaluWW3KUokqUqKgkk8+ldK6xf7P1OeTW+vChHJ/tFqVEFrHydbuLuOSlcsf09yq6lDhry92eROT1ms5cfohv+ffT1OudVu2VqSB3UkgVSe2JLXHkoatstD8l3fsbUsuPFSSSjIISTgd790DgaAlZrwyq1xe1l5C0wUvqdeSQHEpSNtQPXBI+NAavlmMlp1bjchstqbCm1NHb76tlJAHPJ/A0BTJvGAzuI75V2kMvNlA2kd3axz6gpI9aA1N3SO5KDAS6NpxTSXCjuKWkElIPiMHy4GgJ26excmA/GDhaOMKUkpB4dPHHL1oDXQBQFb7Lchlxl5AW24kpWk8iDzFSm08oiUVJYZwFluadF3OZZbqtzsJVvYruyVcD6f8Asg+NepbS9XCNtf1bM8eq5aGyVNr/AMd0PxrnT55SnPsV/lWf5fqPD+0aPmul8X6ZMa1sR5Sl/Yr/ACp8v1Hh/aI+b6PxfpmO8axhLgON2pxbktzuNgNkYJ4Z49fDzrqGgsjLNiwjNqvjFLqaoeZPoujG2mLSLRa0NKA36++8r/Uenu5Vlus5k2+xu0GkWmpUXu+r/IzkAqYcSkZJQQB7qqNoktdzQYVkjRltOF5nDqc5UhKWuJx0wrAOfGgMaXwxbbW8W0OhNkdJQvilQwxz8vHyoCD7zSX5i13BEnZVAU47lISn585AA5ADHj5mgNSn2jKkPb1G5N2bw5tDZ/uEDn68PWgIwN0JTCHJTqnRcpJTFTsYQSp07RGNrGyrPP8AaFANtO/4BbcfwrX+0UAwoAoAoCl+LHkY7Qw27jltoCsfGpUnHZnLjGW6K/k2AP8AJRvsk/lXXMn936nPKr8K9A+ToP8ABx/sk/lTmT8T9SOTX4V6EkQoragtuMyhQ5FLYBFQ5ye7JVVcXlRXoaK5LAoCtDDLa1rQ0hK1+0pKQCr18aAkEJGMJAwMDhyFAL7y0hMJsJQlP0mOOA6b5FAbty1u93u0bv8Ad2Rj4UBINoCysJG0RgqxxoD6kBIASAAOQ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844FA145-B2E3-50FB-9ACF-BCC625340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975" y="5309518"/>
            <a:ext cx="11497732" cy="937139"/>
          </a:xfrm>
        </p:spPr>
        <p:txBody>
          <a:bodyPr anchor="ctr">
            <a:noAutofit/>
          </a:bodyPr>
          <a:lstStyle/>
          <a:p>
            <a:pPr algn="ctr"/>
            <a:endParaRPr lang="en-US" altLang="zh-TW" sz="1100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endParaRPr lang="en-US" altLang="zh-TW" sz="1100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 April 1, 2026</a:t>
            </a:r>
          </a:p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Bangkok, Thailand</a:t>
            </a:r>
            <a:endParaRPr lang="zh-TW" altLang="en-US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030" name="Picture 6" descr="亞太經濟合作會議- 維基百科，自由的百科全書">
            <a:extLst>
              <a:ext uri="{FF2B5EF4-FFF2-40B4-BE49-F238E27FC236}">
                <a16:creationId xmlns:a16="http://schemas.microsoft.com/office/drawing/2014/main" id="{79598D07-3192-4A7A-1350-B9E9A0518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9901"/>
            <a:ext cx="1868772" cy="11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AF681FC7-C343-329A-89BD-490BA1D1D65F}"/>
              </a:ext>
            </a:extLst>
          </p:cNvPr>
          <p:cNvSpPr txBox="1"/>
          <p:nvPr/>
        </p:nvSpPr>
        <p:spPr>
          <a:xfrm>
            <a:off x="1752600" y="358673"/>
            <a:ext cx="10439400" cy="377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100"/>
              </a:spcBef>
            </a:pPr>
            <a:r>
              <a:rPr lang="en-US" altLang="zh-TW" sz="1800" b="1" dirty="0">
                <a:solidFill>
                  <a:srgbClr val="C4ED6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66</a:t>
            </a:r>
            <a:r>
              <a:rPr lang="en-US" altLang="zh-TW" sz="1800" b="1" baseline="30000" dirty="0">
                <a:solidFill>
                  <a:srgbClr val="C4ED6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altLang="zh-TW" sz="1800" b="1" dirty="0">
                <a:solidFill>
                  <a:srgbClr val="C4ED68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of the APEC Expert Group on Energy Efficiency and Conservation (EGEEC 66)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360C42E-3343-D8FE-5D9B-682AF62CF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16720"/>
              </p:ext>
            </p:extLst>
          </p:nvPr>
        </p:nvGraphicFramePr>
        <p:xfrm>
          <a:off x="1892117" y="4403625"/>
          <a:ext cx="8407765" cy="64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113">
                  <a:extLst>
                    <a:ext uri="{9D8B030D-6E8A-4147-A177-3AD203B41FA5}">
                      <a16:colId xmlns:a16="http://schemas.microsoft.com/office/drawing/2014/main" val="2241572663"/>
                    </a:ext>
                  </a:extLst>
                </a:gridCol>
                <a:gridCol w="4941652">
                  <a:extLst>
                    <a:ext uri="{9D8B030D-6E8A-4147-A177-3AD203B41FA5}">
                      <a16:colId xmlns:a16="http://schemas.microsoft.com/office/drawing/2014/main" val="1259628580"/>
                    </a:ext>
                  </a:extLst>
                </a:gridCol>
              </a:tblGrid>
              <a:tr h="2097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TW" sz="24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Proposing economy:</a:t>
                      </a:r>
                      <a:r>
                        <a:rPr lang="en-US" altLang="zh-TW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TW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Chinese Taipei</a:t>
                      </a:r>
                      <a:endParaRPr lang="zh-TW" altLang="en-US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851400"/>
                  </a:ext>
                </a:extLst>
              </a:tr>
              <a:tr h="2097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TW" sz="24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Co-sponsoring economies: </a:t>
                      </a:r>
                      <a:endParaRPr lang="zh-TW" altLang="en-US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TW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Japan, Korea, Thailand, Viet Nam</a:t>
                      </a:r>
                      <a:endParaRPr lang="zh-TW" altLang="en-US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06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372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9FBC0-20E2-1B8F-AAA6-E9D38DE8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06730D-3E5C-85AA-85FB-51BB847D6A00}"/>
              </a:ext>
            </a:extLst>
          </p:cNvPr>
          <p:cNvSpPr/>
          <p:nvPr/>
        </p:nvSpPr>
        <p:spPr>
          <a:xfrm>
            <a:off x="6096000" y="1447802"/>
            <a:ext cx="5484813" cy="2886204"/>
          </a:xfrm>
          <a:prstGeom prst="rect">
            <a:avLst/>
          </a:prstGeom>
          <a:solidFill>
            <a:schemeClr val="accent6">
              <a:lumMod val="20000"/>
              <a:lumOff val="8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6A8F04B-460A-D0F6-CE82-22A79D6A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8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experts from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4+1</a:t>
            </a:r>
            <a:r>
              <a:rPr lang="en-US" altLang="zh-TW" dirty="0">
                <a:latin typeface="+mn-lt"/>
              </a:rPr>
              <a:t> economies and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2</a:t>
            </a:r>
            <a:r>
              <a:rPr lang="en-US" altLang="zh-TW" dirty="0">
                <a:latin typeface="+mn-lt"/>
              </a:rPr>
              <a:t> international Org.</a:t>
            </a:r>
            <a:endParaRPr lang="zh-TW" altLang="zh-TW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747DB-B0D7-45DF-11AA-F0EE0759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664200" cy="4869543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rgbClr val="3333FF"/>
                </a:solidFill>
                <a:latin typeface="+mn-lt"/>
              </a:rPr>
              <a:t>5</a:t>
            </a:r>
            <a:r>
              <a:rPr lang="en-US" sz="3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economies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(4 APEC economies)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PRC, INA, CT, THA,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IN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3333FF"/>
                </a:solidFill>
                <a:latin typeface="+mn-lt"/>
              </a:rPr>
              <a:t>2</a:t>
            </a:r>
            <a:r>
              <a:rPr lang="en-US" b="1" dirty="0">
                <a:latin typeface="+mn-lt"/>
              </a:rPr>
              <a:t> International Organization </a:t>
            </a:r>
          </a:p>
          <a:p>
            <a:r>
              <a:rPr lang="en-US" dirty="0">
                <a:latin typeface="+mn-lt"/>
              </a:rPr>
              <a:t>IEA, IEC 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rgbClr val="3333FF"/>
                </a:solidFill>
                <a:latin typeface="+mn-lt"/>
              </a:rPr>
              <a:t>25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% </a:t>
            </a:r>
            <a:r>
              <a:rPr lang="en-US" b="1" dirty="0">
                <a:latin typeface="+mn-lt"/>
              </a:rPr>
              <a:t>female participation</a:t>
            </a:r>
          </a:p>
          <a:p>
            <a:r>
              <a:rPr lang="en-US" dirty="0">
                <a:latin typeface="+mn-lt"/>
              </a:rPr>
              <a:t>2/6 (F/M)</a:t>
            </a:r>
            <a:endParaRPr lang="en-US" b="1" dirty="0">
              <a:solidFill>
                <a:srgbClr val="3333FF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396FD4-5300-C080-DED7-42E2C6AE60CF}"/>
              </a:ext>
            </a:extLst>
          </p:cNvPr>
          <p:cNvSpPr/>
          <p:nvPr/>
        </p:nvSpPr>
        <p:spPr>
          <a:xfrm>
            <a:off x="6096000" y="5010410"/>
            <a:ext cx="5484813" cy="1187189"/>
          </a:xfrm>
          <a:prstGeom prst="rect">
            <a:avLst/>
          </a:prstGeom>
          <a:solidFill>
            <a:schemeClr val="accent5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7F950-E1C0-681B-E482-BB5267F0D7AA}"/>
              </a:ext>
            </a:extLst>
          </p:cNvPr>
          <p:cNvSpPr txBox="1"/>
          <p:nvPr/>
        </p:nvSpPr>
        <p:spPr>
          <a:xfrm>
            <a:off x="9633744" y="3578162"/>
            <a:ext cx="1800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APEC</a:t>
            </a:r>
            <a:r>
              <a:rPr lang="zh-TW" altLang="en-US" dirty="0"/>
              <a:t> </a:t>
            </a:r>
            <a:r>
              <a:rPr lang="en-US" dirty="0"/>
              <a:t>economies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FC620-1015-5DF0-DF68-43AB36759AFD}"/>
              </a:ext>
            </a:extLst>
          </p:cNvPr>
          <p:cNvSpPr txBox="1"/>
          <p:nvPr/>
        </p:nvSpPr>
        <p:spPr>
          <a:xfrm>
            <a:off x="9780589" y="5733017"/>
            <a:ext cx="1800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International Org.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D2B3E-54BF-F5C8-5D62-0FD5A2E91407}"/>
              </a:ext>
            </a:extLst>
          </p:cNvPr>
          <p:cNvSpPr txBox="1"/>
          <p:nvPr/>
        </p:nvSpPr>
        <p:spPr>
          <a:xfrm>
            <a:off x="514350" y="8069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Including all speakers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en-US" dirty="0"/>
              <a:t> moderators</a:t>
            </a:r>
          </a:p>
        </p:txBody>
      </p:sp>
      <p:sp>
        <p:nvSpPr>
          <p:cNvPr id="17" name="投影片編號版面配置區 2">
            <a:extLst>
              <a:ext uri="{FF2B5EF4-FFF2-40B4-BE49-F238E27FC236}">
                <a16:creationId xmlns:a16="http://schemas.microsoft.com/office/drawing/2014/main" id="{C7E28521-45BD-DD1B-F29B-824E6CFB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10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graphicFrame>
        <p:nvGraphicFramePr>
          <p:cNvPr id="20" name="Chart 13">
            <a:extLst>
              <a:ext uri="{FF2B5EF4-FFF2-40B4-BE49-F238E27FC236}">
                <a16:creationId xmlns:a16="http://schemas.microsoft.com/office/drawing/2014/main" id="{ACFBA1F7-A3F0-49CE-B2DE-6D168F570F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49723"/>
              </p:ext>
            </p:extLst>
          </p:nvPr>
        </p:nvGraphicFramePr>
        <p:xfrm>
          <a:off x="6089650" y="1142314"/>
          <a:ext cx="5191123" cy="534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群組 12">
            <a:extLst>
              <a:ext uri="{FF2B5EF4-FFF2-40B4-BE49-F238E27FC236}">
                <a16:creationId xmlns:a16="http://schemas.microsoft.com/office/drawing/2014/main" id="{21E70741-01ED-4FFB-84C8-68B893548F9E}"/>
              </a:ext>
            </a:extLst>
          </p:cNvPr>
          <p:cNvGrpSpPr/>
          <p:nvPr/>
        </p:nvGrpSpPr>
        <p:grpSpPr>
          <a:xfrm>
            <a:off x="11305775" y="1585980"/>
            <a:ext cx="908849" cy="523220"/>
            <a:chOff x="6056313" y="1010993"/>
            <a:chExt cx="908849" cy="523220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CA649C42-9B17-4B9F-AE90-54598444F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6313" y="1011513"/>
              <a:ext cx="265681" cy="501842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5E33904-8812-4E41-A6CC-84BDAA806EDB}"/>
                </a:ext>
              </a:extLst>
            </p:cNvPr>
            <p:cNvSpPr txBox="1"/>
            <p:nvPr/>
          </p:nvSpPr>
          <p:spPr>
            <a:xfrm>
              <a:off x="6204742" y="1010993"/>
              <a:ext cx="760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ea typeface="微軟正黑體" panose="020B0604030504040204" pitchFamily="34" charset="-120"/>
                </a:rPr>
                <a:t>Female</a:t>
              </a:r>
            </a:p>
            <a:p>
              <a:r>
                <a:rPr lang="en-US" altLang="zh-TW" sz="1400" dirty="0">
                  <a:ea typeface="微軟正黑體" panose="020B0604030504040204" pitchFamily="34" charset="-120"/>
                </a:rPr>
                <a:t>Male</a:t>
              </a:r>
              <a:endParaRPr lang="zh-TW" altLang="en-US" sz="1400" dirty="0"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820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>
            <a:extLst>
              <a:ext uri="{FF2B5EF4-FFF2-40B4-BE49-F238E27FC236}">
                <a16:creationId xmlns:a16="http://schemas.microsoft.com/office/drawing/2014/main" id="{E3CE2068-82EB-457A-9D7D-C3807D4FE9A0}"/>
              </a:ext>
            </a:extLst>
          </p:cNvPr>
          <p:cNvSpPr txBox="1"/>
          <p:nvPr/>
        </p:nvSpPr>
        <p:spPr>
          <a:xfrm>
            <a:off x="972400" y="183840"/>
            <a:ext cx="10238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000" b="1"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Special thanks to the Korea Energy Agency, ROK.</a:t>
            </a:r>
            <a:endParaRPr lang="zh-TW" altLang="en-US" dirty="0"/>
          </a:p>
        </p:txBody>
      </p:sp>
      <p:sp>
        <p:nvSpPr>
          <p:cNvPr id="23" name="投影片編號版面配置區 2">
            <a:extLst>
              <a:ext uri="{FF2B5EF4-FFF2-40B4-BE49-F238E27FC236}">
                <a16:creationId xmlns:a16="http://schemas.microsoft.com/office/drawing/2014/main" id="{0EC84335-E48A-484D-9A70-455C84F39D60}"/>
              </a:ext>
            </a:extLst>
          </p:cNvPr>
          <p:cNvSpPr txBox="1">
            <a:spLocks/>
          </p:cNvSpPr>
          <p:nvPr/>
        </p:nvSpPr>
        <p:spPr>
          <a:xfrm>
            <a:off x="9110133" y="652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11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EE786FA-3D2B-484B-93D6-D0404DC84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91" y="1444580"/>
            <a:ext cx="5950212" cy="396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3030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6D03377-87CD-4B52-86D8-4FB8953F7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72" y="812868"/>
            <a:ext cx="5760000" cy="3841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DD2761A-E038-49EE-9B8F-05739875C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9" y="441860"/>
            <a:ext cx="3600000" cy="2401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7386BB-5D2B-465D-A5E6-0CC19BF24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8" y="526410"/>
            <a:ext cx="3600000" cy="240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2DF28E7-5DBF-4CA5-BCD1-E674C07A3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2228396"/>
            <a:ext cx="3600000" cy="240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FEBA96A-925A-459A-8DE2-E523725EB0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54" y="4203114"/>
            <a:ext cx="3600000" cy="240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591A290-990D-4990-BE54-A342905105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91" y="2293382"/>
            <a:ext cx="3600000" cy="240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D39E8CF-9416-499D-BBFD-5292C45B3C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4" y="4223648"/>
            <a:ext cx="3600000" cy="240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24C14AB-94BA-4D59-88E3-846A7EFE6B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28" y="4223647"/>
            <a:ext cx="3600000" cy="240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E3CE2068-82EB-457A-9D7D-C3807D4FE9A0}"/>
              </a:ext>
            </a:extLst>
          </p:cNvPr>
          <p:cNvSpPr txBox="1"/>
          <p:nvPr/>
        </p:nvSpPr>
        <p:spPr>
          <a:xfrm>
            <a:off x="3205522" y="84449"/>
            <a:ext cx="5772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dirty="0">
                <a:ea typeface="微軟正黑體" panose="020B0604030504040204" pitchFamily="34" charset="-120"/>
                <a:cs typeface="+mj-cs"/>
              </a:rPr>
              <a:t>Thanks to all the experts!</a:t>
            </a:r>
            <a:endParaRPr lang="zh-TW" altLang="en-US" sz="4000" b="1" dirty="0"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3" name="投影片編號版面配置區 2">
            <a:extLst>
              <a:ext uri="{FF2B5EF4-FFF2-40B4-BE49-F238E27FC236}">
                <a16:creationId xmlns:a16="http://schemas.microsoft.com/office/drawing/2014/main" id="{0EC84335-E48A-484D-9A70-455C84F39D60}"/>
              </a:ext>
            </a:extLst>
          </p:cNvPr>
          <p:cNvSpPr txBox="1">
            <a:spLocks/>
          </p:cNvSpPr>
          <p:nvPr/>
        </p:nvSpPr>
        <p:spPr>
          <a:xfrm>
            <a:off x="9110133" y="652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12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8719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B7ECD-47DE-49BE-64B8-4FCF163D7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822741D-2D3A-4BB5-3626-5818AD5A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277204"/>
            <a:ext cx="9588776" cy="761999"/>
          </a:xfrm>
        </p:spPr>
        <p:txBody>
          <a:bodyPr>
            <a:noAutofit/>
          </a:bodyPr>
          <a:lstStyle/>
          <a:p>
            <a:r>
              <a:rPr lang="en-US" altLang="zh-TW" b="1" dirty="0">
                <a:latin typeface="+mn-lt"/>
              </a:rPr>
              <a:t>Energy Efficiency Policy Practices for Electric Fans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Across Economies</a:t>
            </a:r>
            <a:endParaRPr lang="zh-TW" altLang="en-US" b="1" dirty="0">
              <a:latin typeface="+mn-lt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C9FA0CC-6B42-4247-5208-D9694519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016000"/>
            <a:ext cx="115189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200" b="1" dirty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US" altLang="zh-TW" sz="28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0D98411-EACC-4241-ABD5-976098EEC5B9}"/>
              </a:ext>
            </a:extLst>
          </p:cNvPr>
          <p:cNvSpPr txBox="1"/>
          <p:nvPr/>
        </p:nvSpPr>
        <p:spPr>
          <a:xfrm>
            <a:off x="4512000" y="3465997"/>
            <a:ext cx="37935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b="1" dirty="0"/>
              <a:t>IEA Recommendation:</a:t>
            </a:r>
          </a:p>
          <a:p>
            <a:pPr marL="357188" lvl="1"/>
            <a:r>
              <a:rPr lang="en-US" altLang="zh-TW" dirty="0"/>
              <a:t>Focus monitoring on products identified as "high risk" or "likely to be non-compliant ".</a:t>
            </a:r>
          </a:p>
          <a:p>
            <a:pPr marL="357188" lvl="1"/>
            <a:endParaRPr lang="en-US" altLang="zh-TW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b="1" dirty="0"/>
              <a:t>CLASP Effective Practices: </a:t>
            </a:r>
          </a:p>
          <a:p>
            <a:pPr marL="357188" lvl="1"/>
            <a:r>
              <a:rPr lang="en-US" altLang="zh-TW" dirty="0"/>
              <a:t>Whistleblowing by competitors</a:t>
            </a:r>
            <a:r>
              <a:rPr lang="zh-TW" altLang="en-US" dirty="0"/>
              <a:t>、</a:t>
            </a:r>
            <a:r>
              <a:rPr lang="en-US" altLang="zh-TW" dirty="0"/>
              <a:t>Holding e-commerce platforms accountable</a:t>
            </a:r>
            <a:r>
              <a:rPr lang="zh-TW" altLang="en-US" dirty="0"/>
              <a:t>、</a:t>
            </a:r>
            <a:r>
              <a:rPr lang="en-US" altLang="zh-TW" dirty="0"/>
              <a:t>Establishing consumer hotlines.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508221D-85F6-2DBC-6513-964C9AC8D0EA}"/>
              </a:ext>
            </a:extLst>
          </p:cNvPr>
          <p:cNvSpPr txBox="1"/>
          <p:nvPr/>
        </p:nvSpPr>
        <p:spPr>
          <a:xfrm>
            <a:off x="8305578" y="3465997"/>
            <a:ext cx="37103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b="1" dirty="0">
                <a:ea typeface="微軟正黑體" panose="020B0604030504040204" pitchFamily="34" charset="-120"/>
              </a:rPr>
              <a:t>Consumer Subsidies (China): </a:t>
            </a:r>
            <a:r>
              <a:rPr lang="en-US" altLang="zh-TW" dirty="0">
                <a:ea typeface="微軟正黑體" panose="020B0604030504040204" pitchFamily="34" charset="-120"/>
              </a:rPr>
              <a:t>"Trade-in" (Old-for-New) policy. 20% subsidy for Grade 1 efficiency; 15% for Grade 2. Maximum subsidy of 2,000 RMB.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TW" dirty="0"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b="1" dirty="0"/>
              <a:t>Producer Subsidies (India):</a:t>
            </a:r>
            <a:r>
              <a:rPr lang="en-US" altLang="zh-TW" dirty="0"/>
              <a:t> Encourages Local Manufacturing of high-efficiency fans. Offers a tiered 4%~6% production linked incentive.</a:t>
            </a: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7871F8F-E727-BC6A-4F83-885552D26A2F}"/>
              </a:ext>
            </a:extLst>
          </p:cNvPr>
          <p:cNvSpPr txBox="1"/>
          <p:nvPr/>
        </p:nvSpPr>
        <p:spPr>
          <a:xfrm>
            <a:off x="4512000" y="2584786"/>
            <a:ext cx="316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defRPr sz="2000" b="1">
                <a:ea typeface="微軟正黑體" panose="020B0604030504040204" pitchFamily="34" charset="-120"/>
              </a:defRPr>
            </a:lvl1pPr>
          </a:lstStyle>
          <a:p>
            <a:r>
              <a:rPr lang="en-US" altLang="zh-TW" sz="2400" dirty="0"/>
              <a:t>Market Monitoring &amp; Enforcement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C78F1B0-1C56-CDFE-DA46-AD164E74693E}"/>
              </a:ext>
            </a:extLst>
          </p:cNvPr>
          <p:cNvSpPr txBox="1"/>
          <p:nvPr/>
        </p:nvSpPr>
        <p:spPr>
          <a:xfrm>
            <a:off x="8483984" y="2607605"/>
            <a:ext cx="33220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defRPr sz="2000" b="1">
                <a:ea typeface="微軟正黑體" panose="020B0604030504040204" pitchFamily="34" charset="-120"/>
              </a:defRPr>
            </a:lvl1pPr>
          </a:lstStyle>
          <a:p>
            <a:r>
              <a:rPr lang="en-US" altLang="zh-TW" sz="2400" dirty="0"/>
              <a:t>Equipment Subsidies &amp; Incentives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548CA40-6A5A-387E-112A-87EE026E8D61}"/>
              </a:ext>
            </a:extLst>
          </p:cNvPr>
          <p:cNvSpPr txBox="1"/>
          <p:nvPr/>
        </p:nvSpPr>
        <p:spPr>
          <a:xfrm>
            <a:off x="40653" y="3465997"/>
            <a:ext cx="40741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b="1" dirty="0"/>
              <a:t>Led by EESL (State-owned enterprise):</a:t>
            </a:r>
            <a:r>
              <a:rPr lang="en-US" altLang="zh-TW" dirty="0"/>
              <a:t> A Bulk procurement project for 10 million 5-star BLDC ceiling fans.</a:t>
            </a:r>
            <a:endParaRPr lang="en-US" altLang="zh-TW" dirty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b="1" dirty="0"/>
              <a:t>Design Consideration:</a:t>
            </a:r>
            <a:r>
              <a:rPr lang="en-US" altLang="zh-TW" dirty="0"/>
              <a:t> </a:t>
            </a:r>
          </a:p>
          <a:p>
            <a:pPr marL="357188" lvl="1"/>
            <a:r>
              <a:rPr lang="en-US" altLang="zh-TW" dirty="0"/>
              <a:t>Emphasizes aesthetic design (valued by female consumers) and compatibility with interior decor.</a:t>
            </a: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3CBAF36-6ADE-7350-6AB0-D56F1CEEC1BF}"/>
              </a:ext>
            </a:extLst>
          </p:cNvPr>
          <p:cNvSpPr txBox="1"/>
          <p:nvPr/>
        </p:nvSpPr>
        <p:spPr>
          <a:xfrm>
            <a:off x="442061" y="2589527"/>
            <a:ext cx="2768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ea typeface="微軟正黑體" panose="020B0604030504040204" pitchFamily="34" charset="-120"/>
              </a:rPr>
              <a:t>Joint Procurement (India)</a:t>
            </a:r>
          </a:p>
        </p:txBody>
      </p:sp>
      <p:pic>
        <p:nvPicPr>
          <p:cNvPr id="3074" name="Picture 2" descr="Procurement - Free commerce and shopping icons">
            <a:extLst>
              <a:ext uri="{FF2B5EF4-FFF2-40B4-BE49-F238E27FC236}">
                <a16:creationId xmlns:a16="http://schemas.microsoft.com/office/drawing/2014/main" id="{59A13B65-12F7-F452-A94E-C2AE783F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18" y="1306225"/>
            <a:ext cx="1350857" cy="13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w enforcement Generic color lineal-color icon | Freepik">
            <a:extLst>
              <a:ext uri="{FF2B5EF4-FFF2-40B4-BE49-F238E27FC236}">
                <a16:creationId xmlns:a16="http://schemas.microsoft.com/office/drawing/2014/main" id="{EC9D9E90-9DE3-96CC-0CBE-65F90F15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14" y="1348977"/>
            <a:ext cx="1142874" cy="11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FAB12BA-8239-0261-3F43-97E36563D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215" y="1268197"/>
            <a:ext cx="1250573" cy="1250573"/>
          </a:xfrm>
          <a:prstGeom prst="rect">
            <a:avLst/>
          </a:prstGeom>
        </p:spPr>
      </p:pic>
      <p:sp>
        <p:nvSpPr>
          <p:cNvPr id="14" name="投影片編號版面配置區 2">
            <a:extLst>
              <a:ext uri="{FF2B5EF4-FFF2-40B4-BE49-F238E27FC236}">
                <a16:creationId xmlns:a16="http://schemas.microsoft.com/office/drawing/2014/main" id="{92D9A5A6-6EB0-414B-9738-F3630F49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13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784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68E18-5668-9EB1-5840-9236721F0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D2D7A81-8A73-C053-ECCB-18943E3D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+mn-lt"/>
              </a:rPr>
              <a:t>Outline</a:t>
            </a:r>
            <a:endParaRPr lang="zh-TW" altLang="en-US" sz="4000" b="1" dirty="0">
              <a:latin typeface="+mn-lt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ABDF28A-D7DC-CDFE-B5E3-F87153DF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Project purpose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Project outcome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Workshop: APEC Workshop on Policies, Standards, and Best Practices for Energy-Efficient Electric Fans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dirty="0">
                <a:latin typeface="+mn-lt"/>
              </a:rPr>
              <a:t>Final report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Recent completed work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&amp;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Future work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EBA79CBD-0B11-4A0F-AE18-2C2EF9D7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14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109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CB5A1A-C8E5-E9EE-1309-7873CA02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n-lt"/>
              </a:rPr>
              <a:t>Final report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6F3D5B-F47B-DA51-1773-049B7F121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62652"/>
            <a:ext cx="11518900" cy="2572026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latin typeface="+mn-lt"/>
              </a:rPr>
              <a:t>The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final report </a:t>
            </a:r>
            <a:r>
              <a:rPr lang="en-US" altLang="zh-TW" dirty="0">
                <a:latin typeface="+mn-lt"/>
              </a:rPr>
              <a:t>of the proposal was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submitted</a:t>
            </a:r>
            <a:r>
              <a:rPr lang="en-US" altLang="zh-TW" dirty="0">
                <a:latin typeface="+mn-lt"/>
              </a:rPr>
              <a:t> to the APEC Secretariat in February.</a:t>
            </a:r>
          </a:p>
          <a:p>
            <a:endParaRPr lang="en-US" altLang="zh-TW" dirty="0">
              <a:latin typeface="+mn-lt"/>
            </a:endParaRPr>
          </a:p>
          <a:p>
            <a:r>
              <a:rPr lang="en-US" altLang="zh-TW" dirty="0">
                <a:latin typeface="+mn-lt"/>
              </a:rPr>
              <a:t>The content includes key points from the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experts' workshop presentations</a:t>
            </a:r>
            <a:r>
              <a:rPr lang="en-US" altLang="zh-TW" dirty="0">
                <a:latin typeface="+mn-lt"/>
              </a:rPr>
              <a:t>, along with suggestions for promoting energy conservation and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economic policy recommendations</a:t>
            </a:r>
            <a:r>
              <a:rPr lang="en-US" altLang="zh-TW" dirty="0">
                <a:latin typeface="+mn-lt"/>
              </a:rPr>
              <a:t>.</a:t>
            </a:r>
          </a:p>
        </p:txBody>
      </p:sp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id="{17D00A49-BA66-43CB-B52F-BDA3ADDA1DEB}"/>
              </a:ext>
            </a:extLst>
          </p:cNvPr>
          <p:cNvSpPr txBox="1">
            <a:spLocks/>
          </p:cNvSpPr>
          <p:nvPr/>
        </p:nvSpPr>
        <p:spPr>
          <a:xfrm>
            <a:off x="9110133" y="652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15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506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3365F05-E7D0-4D48-8409-152AB82DFB2D}"/>
              </a:ext>
            </a:extLst>
          </p:cNvPr>
          <p:cNvSpPr txBox="1"/>
          <p:nvPr/>
        </p:nvSpPr>
        <p:spPr>
          <a:xfrm>
            <a:off x="325506" y="885925"/>
            <a:ext cx="11540987" cy="5541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TW" sz="2800" b="1" dirty="0">
                <a:solidFill>
                  <a:srgbClr val="3333FF"/>
                </a:solidFill>
              </a:rPr>
              <a:t>Suggestion 1</a:t>
            </a:r>
            <a:r>
              <a:rPr lang="zh-TW" altLang="en-US" sz="2800" b="1" dirty="0">
                <a:solidFill>
                  <a:srgbClr val="3333FF"/>
                </a:solidFill>
              </a:rPr>
              <a:t>：</a:t>
            </a:r>
            <a:r>
              <a:rPr lang="en-US" altLang="zh-TW" sz="2800" dirty="0">
                <a:solidFill>
                  <a:srgbClr val="3333FF"/>
                </a:solidFill>
              </a:rPr>
              <a:t>Establishing Measurement and Verification Capabilities as a Policy Foundation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400" dirty="0"/>
              <a:t>Strengthen local MEPS if testing capacity exists; otherwise, adopt IEC standards or mutual recognition to reduce costs.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TW" sz="2800" b="1" dirty="0">
                <a:solidFill>
                  <a:srgbClr val="3333FF"/>
                </a:solidFill>
              </a:rPr>
              <a:t> Suggestion 2</a:t>
            </a:r>
            <a:r>
              <a:rPr lang="zh-TW" altLang="en-US" sz="2800" b="1" dirty="0">
                <a:solidFill>
                  <a:srgbClr val="3333FF"/>
                </a:solidFill>
              </a:rPr>
              <a:t>：</a:t>
            </a:r>
            <a:r>
              <a:rPr lang="en-US" altLang="zh-TW" sz="2800" dirty="0">
                <a:solidFill>
                  <a:srgbClr val="3333FF"/>
                </a:solidFill>
              </a:rPr>
              <a:t>Market Incentives and Product Life Cycle Management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400" dirty="0"/>
              <a:t>Achieve energy-saving and circular economy goals through tiered subsidies, high-efficiency motor promotion (e.g., BLDC), and repair mechanisms to extend product lifespans and reduce waste.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zh-TW" sz="2800" b="1" dirty="0">
                <a:solidFill>
                  <a:srgbClr val="3333FF"/>
                </a:solidFill>
              </a:rPr>
              <a:t> Suggestion 3</a:t>
            </a:r>
            <a:r>
              <a:rPr lang="zh-TW" altLang="en-US" sz="2800" b="1" dirty="0">
                <a:solidFill>
                  <a:srgbClr val="3333FF"/>
                </a:solidFill>
              </a:rPr>
              <a:t>：</a:t>
            </a:r>
            <a:r>
              <a:rPr lang="en-US" altLang="zh-TW" sz="2800" dirty="0">
                <a:solidFill>
                  <a:srgbClr val="3333FF"/>
                </a:solidFill>
              </a:rPr>
              <a:t>Standard Harmonization and Market Integration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Aligning with international standards like IEC 60879 reduces trade barriers (TBT) and compliance costs, boosting consumer confidence in product performance and safety.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D305FA65-14C8-4E75-AB12-4B56A78E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1450"/>
            <a:ext cx="11518900" cy="761999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Policy Recommendations</a:t>
            </a:r>
            <a:endParaRPr lang="zh-TW" altLang="en-US" b="1" dirty="0">
              <a:latin typeface="+mn-lt"/>
            </a:endParaRPr>
          </a:p>
        </p:txBody>
      </p:sp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id="{B80EF903-4693-4F1C-A301-1329EB3E6325}"/>
              </a:ext>
            </a:extLst>
          </p:cNvPr>
          <p:cNvSpPr txBox="1">
            <a:spLocks/>
          </p:cNvSpPr>
          <p:nvPr/>
        </p:nvSpPr>
        <p:spPr>
          <a:xfrm>
            <a:off x="9110133" y="652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16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2834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68E18-5668-9EB1-5840-9236721F0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D2D7A81-8A73-C053-ECCB-18943E3D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+mn-lt"/>
              </a:rPr>
              <a:t>Outline</a:t>
            </a:r>
            <a:endParaRPr lang="zh-TW" altLang="en-US" sz="4000" b="1" dirty="0">
              <a:latin typeface="+mn-lt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ABDF28A-D7DC-CDFE-B5E3-F87153DF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Project purpose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Project outcome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Workshop: APEC Workshop on Policies, Standards, and Best Practices for Energy-Efficient Electric Fans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Final report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latin typeface="+mn-lt"/>
              </a:rPr>
              <a:t>Future work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11CAAC3A-A981-47E0-BADF-76EDDD33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17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683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CB5A1A-C8E5-E9EE-1309-7873CA02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n-lt"/>
              </a:rPr>
              <a:t>Future work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6F3D5B-F47B-DA51-1773-049B7F121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821070"/>
            <a:ext cx="11518900" cy="2572026"/>
          </a:xfrm>
        </p:spPr>
        <p:txBody>
          <a:bodyPr/>
          <a:lstStyle/>
          <a:p>
            <a:r>
              <a:rPr lang="en-US" altLang="zh-TW" dirty="0">
                <a:latin typeface="+mn-lt"/>
              </a:rPr>
              <a:t>Preparation of the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completion report </a:t>
            </a:r>
            <a:r>
              <a:rPr lang="en-US" altLang="zh-TW" dirty="0">
                <a:latin typeface="+mn-lt"/>
              </a:rPr>
              <a:t>is currently underway.</a:t>
            </a:r>
            <a:endParaRPr lang="zh-TW" altLang="en-US" dirty="0">
              <a:latin typeface="+mn-lt"/>
            </a:endParaRPr>
          </a:p>
          <a:p>
            <a:pPr marL="0" indent="0">
              <a:buNone/>
            </a:pPr>
            <a:endParaRPr lang="en-US" altLang="zh-TW" dirty="0">
              <a:latin typeface="+mn-lt"/>
            </a:endParaRPr>
          </a:p>
          <a:p>
            <a:r>
              <a:rPr lang="en-US" altLang="zh-TW" b="1" dirty="0">
                <a:solidFill>
                  <a:srgbClr val="3333FF"/>
                </a:solidFill>
                <a:latin typeface="+mn-lt"/>
              </a:rPr>
              <a:t>Harmonization</a:t>
            </a:r>
            <a:r>
              <a:rPr lang="en-US" altLang="zh-TW" dirty="0">
                <a:latin typeface="+mn-lt"/>
              </a:rPr>
              <a:t> of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electric-fan energy efficiency standards </a:t>
            </a:r>
            <a:r>
              <a:rPr lang="en-US" altLang="zh-TW" dirty="0">
                <a:latin typeface="+mn-lt"/>
              </a:rPr>
              <a:t>across the APEC region presents significant </a:t>
            </a:r>
            <a:r>
              <a:rPr lang="en-US" altLang="zh-TW" dirty="0">
                <a:solidFill>
                  <a:srgbClr val="3333FF"/>
                </a:solidFill>
                <a:latin typeface="+mn-lt"/>
              </a:rPr>
              <a:t>opportunities</a:t>
            </a:r>
            <a:r>
              <a:rPr lang="en-US" altLang="zh-TW" dirty="0">
                <a:latin typeface="+mn-lt"/>
              </a:rPr>
              <a:t> and will require continued efforts from all APEC economies, with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IEC</a:t>
            </a:r>
            <a:r>
              <a:rPr lang="en-US" altLang="zh-TW" dirty="0">
                <a:latin typeface="+mn-lt"/>
              </a:rPr>
              <a:t> playing a key leadership role.</a:t>
            </a:r>
          </a:p>
        </p:txBody>
      </p:sp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id="{5EEE69D8-9C24-42BB-8CC7-7DC60E06F65D}"/>
              </a:ext>
            </a:extLst>
          </p:cNvPr>
          <p:cNvSpPr txBox="1">
            <a:spLocks/>
          </p:cNvSpPr>
          <p:nvPr/>
        </p:nvSpPr>
        <p:spPr>
          <a:xfrm>
            <a:off x="9110133" y="652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18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0365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1929D44-147A-43D3-93F7-5DBEDF697D80}"/>
              </a:ext>
            </a:extLst>
          </p:cNvPr>
          <p:cNvSpPr txBox="1"/>
          <p:nvPr/>
        </p:nvSpPr>
        <p:spPr>
          <a:xfrm>
            <a:off x="598693" y="2921168"/>
            <a:ext cx="109946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6000" b="1" kern="1200" dirty="0"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Thank You for Your Attention!</a:t>
            </a:r>
            <a:endParaRPr lang="zh-TW" altLang="en-US" sz="6000" b="1" kern="1200" dirty="0"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id="{4539EA5E-410E-4036-AE04-0375B8C4F9ED}"/>
              </a:ext>
            </a:extLst>
          </p:cNvPr>
          <p:cNvSpPr txBox="1">
            <a:spLocks/>
          </p:cNvSpPr>
          <p:nvPr/>
        </p:nvSpPr>
        <p:spPr>
          <a:xfrm>
            <a:off x="9110133" y="652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19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17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+mn-lt"/>
              </a:rPr>
              <a:t>Outline</a:t>
            </a:r>
            <a:endParaRPr lang="zh-TW" altLang="en-US" sz="4000" b="1" dirty="0">
              <a:latin typeface="+mn-lt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latin typeface="+mn-lt"/>
              </a:rPr>
              <a:t>Project purpose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Project outcome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Workshop: APEC Workshop on Policies, Standards, and Best Practices for Energy-Efficient Electric Fans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Final report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Future work</a:t>
            </a:r>
          </a:p>
          <a:p>
            <a:pPr marL="0" indent="0">
              <a:buNone/>
            </a:pPr>
            <a:endParaRPr lang="en-US" altLang="zh-TW" dirty="0">
              <a:latin typeface="+mn-lt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A56E2691-A2A2-4678-8A80-1B9528A23B02}"/>
              </a:ext>
            </a:extLst>
          </p:cNvPr>
          <p:cNvSpPr txBox="1">
            <a:spLocks/>
          </p:cNvSpPr>
          <p:nvPr/>
        </p:nvSpPr>
        <p:spPr>
          <a:xfrm>
            <a:off x="9110133" y="652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2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32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62BB3E9-1523-092A-C2CA-20CD61ADDADE}"/>
              </a:ext>
            </a:extLst>
          </p:cNvPr>
          <p:cNvSpPr txBox="1"/>
          <p:nvPr/>
        </p:nvSpPr>
        <p:spPr>
          <a:xfrm>
            <a:off x="203027" y="6209016"/>
            <a:ext cx="10405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/>
              <a:t>Source: </a:t>
            </a:r>
            <a:r>
              <a:rPr lang="en-US" altLang="zh-TW" sz="1600" dirty="0"/>
              <a:t>Global Industry Analysts (2025) Electric Fans – A Global Strategic Business Report (MCP24820)</a:t>
            </a:r>
            <a:endParaRPr lang="zh-TW" altLang="en-US" sz="1600" dirty="0"/>
          </a:p>
        </p:txBody>
      </p:sp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37539E7C-38E8-478C-AF22-866497712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024731"/>
              </p:ext>
            </p:extLst>
          </p:nvPr>
        </p:nvGraphicFramePr>
        <p:xfrm>
          <a:off x="349623" y="1935744"/>
          <a:ext cx="11492753" cy="436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FE64B81A-FF51-B220-A654-A1B80BB4DFD9}"/>
              </a:ext>
            </a:extLst>
          </p:cNvPr>
          <p:cNvSpPr/>
          <p:nvPr/>
        </p:nvSpPr>
        <p:spPr>
          <a:xfrm>
            <a:off x="4267200" y="2373954"/>
            <a:ext cx="914400" cy="344425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D41AB40-5DE7-76F8-34F7-3ED099ACA7BA}"/>
              </a:ext>
            </a:extLst>
          </p:cNvPr>
          <p:cNvSpPr txBox="1"/>
          <p:nvPr/>
        </p:nvSpPr>
        <p:spPr>
          <a:xfrm>
            <a:off x="529389" y="915678"/>
            <a:ext cx="11239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Both </a:t>
            </a:r>
            <a:r>
              <a:rPr lang="en-US" altLang="zh-TW" sz="2000" dirty="0">
                <a:solidFill>
                  <a:srgbClr val="0000FF"/>
                </a:solidFill>
              </a:rPr>
              <a:t>historical trends and future forecasts </a:t>
            </a:r>
            <a:r>
              <a:rPr lang="en-US" altLang="zh-TW" sz="2000" dirty="0"/>
              <a:t>show that PRC, APAC, and LATAM are consistently the fastest-growing regions in the global electric fan market. (GIA, 2025)</a:t>
            </a:r>
            <a:endParaRPr lang="zh-TW" altLang="en-US" sz="20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5674D60-DD11-3199-B5DA-52C595FF1C8A}"/>
              </a:ext>
            </a:extLst>
          </p:cNvPr>
          <p:cNvSpPr txBox="1"/>
          <p:nvPr/>
        </p:nvSpPr>
        <p:spPr>
          <a:xfrm>
            <a:off x="1700315" y="1727624"/>
            <a:ext cx="87913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/>
              <a:t>Global and Regional Electric Fan Sales: </a:t>
            </a:r>
          </a:p>
          <a:p>
            <a:pPr algn="ctr"/>
            <a:r>
              <a:rPr lang="en-US" altLang="zh-TW" sz="1600" dirty="0"/>
              <a:t>Historical (2015–2023) and Future (2024–2030) Growth Trends (%CAGR)</a:t>
            </a:r>
            <a:endParaRPr lang="zh-TW" altLang="en-US" sz="16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52E5BA-AA7F-F23C-CF79-305BF72D2981}"/>
              </a:ext>
            </a:extLst>
          </p:cNvPr>
          <p:cNvSpPr/>
          <p:nvPr/>
        </p:nvSpPr>
        <p:spPr>
          <a:xfrm>
            <a:off x="6428946" y="2373954"/>
            <a:ext cx="2029254" cy="344425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40F5ECD-A1EB-EF80-9F7F-00381FF88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223346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Global electric fan market growth drivers</a:t>
            </a:r>
            <a:endParaRPr sz="4000" b="1" spc="-10" dirty="0">
              <a:latin typeface="+mn-lt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1304A1C6-3F88-1096-4BFD-9B1E1ACE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3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1632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D4AADADC-3238-CAEA-E7F9-C9463AF3C82A}"/>
              </a:ext>
            </a:extLst>
          </p:cNvPr>
          <p:cNvGraphicFramePr>
            <a:graphicFrameLocks/>
          </p:cNvGraphicFramePr>
          <p:nvPr/>
        </p:nvGraphicFramePr>
        <p:xfrm>
          <a:off x="349623" y="2286000"/>
          <a:ext cx="11492752" cy="401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6D7A01E1-0C7E-BADD-1DAD-68C1F540AC12}"/>
              </a:ext>
            </a:extLst>
          </p:cNvPr>
          <p:cNvSpPr txBox="1"/>
          <p:nvPr/>
        </p:nvSpPr>
        <p:spPr>
          <a:xfrm>
            <a:off x="476250" y="954657"/>
            <a:ext cx="11239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US &amp; EU maintain steady growth and strong share due to their large market base, but PRC &amp; APAC grow rapidly, with PRC projected to become the No.1 market by 2030.</a:t>
            </a:r>
            <a:endParaRPr lang="zh-TW" altLang="en-US" sz="2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84AA9A5-B335-A6AF-F9C2-8FE260A46331}"/>
              </a:ext>
            </a:extLst>
          </p:cNvPr>
          <p:cNvSpPr txBox="1"/>
          <p:nvPr/>
        </p:nvSpPr>
        <p:spPr>
          <a:xfrm>
            <a:off x="1700315" y="1727624"/>
            <a:ext cx="87913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/>
              <a:t>Regional Electric Fan Market Share Comparison: </a:t>
            </a:r>
          </a:p>
          <a:p>
            <a:pPr algn="ctr"/>
            <a:r>
              <a:rPr lang="en-US" altLang="zh-TW" dirty="0"/>
              <a:t>2015 vs. 2023 vs. 2030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DCDF4C6-D351-8224-5AF1-972768B9F9BA}"/>
              </a:ext>
            </a:extLst>
          </p:cNvPr>
          <p:cNvSpPr txBox="1"/>
          <p:nvPr/>
        </p:nvSpPr>
        <p:spPr>
          <a:xfrm>
            <a:off x="203027" y="6201978"/>
            <a:ext cx="10405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/>
              <a:t>Source: </a:t>
            </a:r>
            <a:r>
              <a:rPr lang="en-US" altLang="zh-TW" sz="1600" dirty="0"/>
              <a:t>Global Industry Analysts (2025) Electric Fans – A Global Strategic Business Report (MCP24820)</a:t>
            </a:r>
            <a:endParaRPr lang="zh-TW" altLang="en-US" sz="1600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A023703B-77DA-9FFA-3837-A191AFEE31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223346"/>
            <a:ext cx="10210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TW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Global electric fan market share</a:t>
            </a:r>
            <a:endParaRPr sz="4000" b="1" spc="-10" dirty="0">
              <a:latin typeface="+mn-lt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97D8CAF6-48B7-F8EC-13DE-BC60F40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4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79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6961F0-4E43-D448-A74D-BF24744E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2058"/>
            <a:ext cx="10948737" cy="615553"/>
          </a:xfrm>
        </p:spPr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US" altLang="zh-TW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Current EE</a:t>
            </a:r>
            <a:r>
              <a:rPr lang="zh-TW" altLang="en-US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policy for </a:t>
            </a:r>
            <a:r>
              <a:rPr lang="en-US" altLang="zh-TW" sz="4000" b="1" u="sng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electric fans </a:t>
            </a:r>
            <a:r>
              <a:rPr lang="en-US" altLang="zh-TW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in APEC</a:t>
            </a:r>
            <a:r>
              <a:rPr lang="zh-TW" altLang="en-US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region</a:t>
            </a:r>
            <a:endParaRPr lang="zh-TW" altLang="en-US" sz="4000" b="1" spc="-10" dirty="0">
              <a:latin typeface="+mn-lt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BD678B1-7163-5EA4-332F-42AC24DC64D8}"/>
              </a:ext>
            </a:extLst>
          </p:cNvPr>
          <p:cNvSpPr txBox="1"/>
          <p:nvPr/>
        </p:nvSpPr>
        <p:spPr>
          <a:xfrm>
            <a:off x="266700" y="6001167"/>
            <a:ext cx="1165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/>
              <a:t>Disclaimer:</a:t>
            </a:r>
            <a:r>
              <a:rPr lang="zh-TW" altLang="en-US" sz="1600" b="1" dirty="0"/>
              <a:t> </a:t>
            </a:r>
            <a:r>
              <a:rPr lang="en-US" altLang="zh-TW" sz="1600" dirty="0"/>
              <a:t>For non-responding economies, information was sourced online. This project is not liable for any errors or resulting losses. 9 out of 21 ECs submitted the pre-survey questionnaire</a:t>
            </a: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F274A0BF-A186-7A46-96F6-29D435DB5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116439"/>
              </p:ext>
            </p:extLst>
          </p:nvPr>
        </p:nvGraphicFramePr>
        <p:xfrm>
          <a:off x="633662" y="1371599"/>
          <a:ext cx="10948737" cy="462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F4CDA6A-E2F8-0B29-64EE-1C6E69DA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5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781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3346"/>
            <a:ext cx="697610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TW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Project </a:t>
            </a:r>
            <a:r>
              <a:rPr lang="en-US"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  <a:r>
              <a:rPr sz="4000" b="1" spc="-10" dirty="0">
                <a:latin typeface="+mn-lt"/>
                <a:ea typeface="微軟正黑體" panose="020B0604030504040204" pitchFamily="34" charset="-120"/>
                <a:cs typeface="Times New Roman" panose="02020603050405020304" pitchFamily="18" charset="0"/>
              </a:rPr>
              <a:t>bjectives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C7049C5-C1BA-4BC0-A6FC-55BA51F800E2}"/>
              </a:ext>
            </a:extLst>
          </p:cNvPr>
          <p:cNvSpPr txBox="1"/>
          <p:nvPr/>
        </p:nvSpPr>
        <p:spPr>
          <a:xfrm>
            <a:off x="1181100" y="1747258"/>
            <a:ext cx="9829800" cy="3363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390525" indent="-45720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n"/>
              <a:tabLst>
                <a:tab pos="469265" algn="l"/>
              </a:tabLst>
            </a:pPr>
            <a:r>
              <a:rPr lang="en-US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Choose a relevant case study to investigate </a:t>
            </a:r>
            <a:r>
              <a:rPr lang="en-US" altLang="zh-TW" sz="28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strategies for increasing the market share </a:t>
            </a:r>
            <a:r>
              <a:rPr lang="en-US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of high-efficiency electric fans. </a:t>
            </a:r>
          </a:p>
          <a:p>
            <a:pPr marL="469265" marR="390525" indent="-45720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n"/>
              <a:tabLst>
                <a:tab pos="469265" algn="l"/>
              </a:tabLst>
            </a:pPr>
            <a:r>
              <a:rPr lang="en-US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Examine </a:t>
            </a:r>
            <a:r>
              <a:rPr lang="en-US" altLang="zh-TW" sz="28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current energy-saving technologies</a:t>
            </a:r>
            <a:r>
              <a:rPr lang="en-US" altLang="zh-TW" sz="2800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for electric fans within the context of energy efficiency regulations. </a:t>
            </a:r>
          </a:p>
          <a:p>
            <a:pPr marL="469265" marR="390525" indent="-45720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n"/>
              <a:tabLst>
                <a:tab pos="469265" algn="l"/>
              </a:tabLst>
            </a:pPr>
            <a:r>
              <a:rPr lang="en-US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Share </a:t>
            </a:r>
            <a:r>
              <a:rPr lang="en-US" altLang="zh-TW" sz="2800" b="1" dirty="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project results, best practices</a:t>
            </a:r>
            <a:r>
              <a:rPr lang="en-US" altLang="zh-TW" sz="28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, and gather feedback throughout the APEC region.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F747DD9-FEA9-77F2-152C-1F1FA2B0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6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66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2F1F5-9A80-B38C-9918-315600918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6D7402A-5DFE-7592-FFD5-B3D6C445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+mn-lt"/>
              </a:rPr>
              <a:t>Outline</a:t>
            </a:r>
            <a:endParaRPr lang="zh-TW" altLang="en-US" sz="4000" b="1" dirty="0">
              <a:latin typeface="+mn-lt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A515134-74D5-4B9B-C246-803987B60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Project purpose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latin typeface="+mn-lt"/>
              </a:rPr>
              <a:t>Project outcome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dirty="0">
                <a:latin typeface="+mn-lt"/>
              </a:rPr>
              <a:t>Workshop: APEC Workshop on Policies, Standards, and Best Practices for Energy-Efficient Electric Fans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Final report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>
              <a:latin typeface="+mn-lt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Recent completed work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&amp;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Future work</a:t>
            </a: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3E22BF09-B777-4A9F-B315-AE54EA3E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7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0254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CE5A4-BB1D-A780-269D-9A5FC88AC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7FF555-46D9-4A08-5507-39472242DF5F}"/>
              </a:ext>
            </a:extLst>
          </p:cNvPr>
          <p:cNvSpPr/>
          <p:nvPr/>
        </p:nvSpPr>
        <p:spPr>
          <a:xfrm>
            <a:off x="5802309" y="4391731"/>
            <a:ext cx="5484813" cy="1175174"/>
          </a:xfrm>
          <a:prstGeom prst="rect">
            <a:avLst/>
          </a:prstGeom>
          <a:solidFill>
            <a:schemeClr val="accent3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EB5B7-8CBF-4E0F-5D27-B0F3A4423523}"/>
              </a:ext>
            </a:extLst>
          </p:cNvPr>
          <p:cNvSpPr/>
          <p:nvPr/>
        </p:nvSpPr>
        <p:spPr>
          <a:xfrm>
            <a:off x="5802309" y="1513840"/>
            <a:ext cx="5484813" cy="2676642"/>
          </a:xfrm>
          <a:prstGeom prst="rect">
            <a:avLst/>
          </a:prstGeom>
          <a:solidFill>
            <a:schemeClr val="accent6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BFA163B-1ECD-2823-0F45-5F16093A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38</a:t>
            </a:r>
            <a:r>
              <a:rPr lang="en-US" altLang="zh-TW" dirty="0">
                <a:latin typeface="+mn-lt"/>
              </a:rPr>
              <a:t> attendees from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11+1</a:t>
            </a:r>
            <a:r>
              <a:rPr lang="en-US" altLang="zh-TW" dirty="0">
                <a:latin typeface="+mn-lt"/>
              </a:rPr>
              <a:t> economies and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5</a:t>
            </a:r>
            <a:r>
              <a:rPr lang="en-US" altLang="zh-TW" dirty="0">
                <a:latin typeface="+mn-lt"/>
              </a:rPr>
              <a:t> APEC fora</a:t>
            </a:r>
            <a:endParaRPr lang="zh-TW" altLang="zh-TW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FA4D96-68BA-FBAF-34D5-AB9402D3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370509" cy="4869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3333FF"/>
                </a:solidFill>
                <a:latin typeface="+mn-lt"/>
              </a:rPr>
              <a:t>12</a:t>
            </a:r>
            <a:r>
              <a:rPr lang="en-US" b="1" dirty="0">
                <a:latin typeface="+mn-lt"/>
              </a:rPr>
              <a:t> economies</a:t>
            </a:r>
          </a:p>
          <a:p>
            <a:r>
              <a:rPr lang="en-US" altLang="zh-TW" dirty="0">
                <a:latin typeface="+mn-lt"/>
              </a:rPr>
              <a:t>CDA,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PRC, HKC, INA, ROK, MAS, MEX, PHL, CT, THA,  VN, </a:t>
            </a:r>
            <a:r>
              <a:rPr lang="en-US" altLang="zh-TW" b="1" u="sng" dirty="0">
                <a:solidFill>
                  <a:srgbClr val="C00000"/>
                </a:solidFill>
                <a:latin typeface="+mn-lt"/>
              </a:rPr>
              <a:t>IN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3333FF"/>
                </a:solidFill>
                <a:latin typeface="+mn-lt"/>
              </a:rPr>
              <a:t>5</a:t>
            </a:r>
            <a:r>
              <a:rPr lang="en-US" b="1" dirty="0">
                <a:latin typeface="+mn-lt"/>
              </a:rPr>
              <a:t> APEC fora</a:t>
            </a:r>
          </a:p>
          <a:p>
            <a:r>
              <a:rPr lang="en-US" altLang="zh-TW" dirty="0">
                <a:latin typeface="+mn-lt"/>
              </a:rPr>
              <a:t>EWG, APEC Secretariat, EGEEC, EGNRET, </a:t>
            </a:r>
            <a:r>
              <a:rPr lang="en-US" dirty="0">
                <a:latin typeface="+mn-lt"/>
              </a:rPr>
              <a:t>APERC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rgbClr val="3333FF"/>
                </a:solidFill>
                <a:latin typeface="+mn-lt"/>
              </a:rPr>
              <a:t>34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% </a:t>
            </a:r>
            <a:r>
              <a:rPr lang="en-US" altLang="zh-TW" b="1" dirty="0">
                <a:latin typeface="+mn-lt"/>
              </a:rPr>
              <a:t>female participation</a:t>
            </a:r>
          </a:p>
          <a:p>
            <a:r>
              <a:rPr lang="en-US" dirty="0">
                <a:latin typeface="+mn-lt"/>
              </a:rPr>
              <a:t>13/25 (F/M)</a:t>
            </a:r>
            <a:endParaRPr lang="en-US" b="1" dirty="0">
              <a:solidFill>
                <a:srgbClr val="3333FF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4009C-7E44-D915-DF9F-B932503E1555}"/>
              </a:ext>
            </a:extLst>
          </p:cNvPr>
          <p:cNvSpPr txBox="1"/>
          <p:nvPr/>
        </p:nvSpPr>
        <p:spPr>
          <a:xfrm>
            <a:off x="9520237" y="3812343"/>
            <a:ext cx="1800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APEC</a:t>
            </a:r>
            <a:r>
              <a:rPr lang="zh-TW" altLang="en-US" dirty="0"/>
              <a:t> </a:t>
            </a:r>
            <a:r>
              <a:rPr lang="en-US" dirty="0"/>
              <a:t>economies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D96C9-9952-AE8F-4A7F-6A4D7E51303F}"/>
              </a:ext>
            </a:extLst>
          </p:cNvPr>
          <p:cNvSpPr txBox="1"/>
          <p:nvPr/>
        </p:nvSpPr>
        <p:spPr>
          <a:xfrm>
            <a:off x="9520237" y="5197573"/>
            <a:ext cx="1800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APEC</a:t>
            </a:r>
            <a:r>
              <a:rPr lang="zh-TW" altLang="en-US" dirty="0"/>
              <a:t> </a:t>
            </a:r>
            <a:r>
              <a:rPr lang="en-US" dirty="0"/>
              <a:t>Fora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0E94B6C-8839-0C2C-D79D-BE4BA4C2CC73}"/>
              </a:ext>
            </a:extLst>
          </p:cNvPr>
          <p:cNvSpPr/>
          <p:nvPr/>
        </p:nvSpPr>
        <p:spPr>
          <a:xfrm>
            <a:off x="5802309" y="4181675"/>
            <a:ext cx="5484813" cy="202166"/>
          </a:xfrm>
          <a:prstGeom prst="rect">
            <a:avLst/>
          </a:prstGeom>
          <a:solidFill>
            <a:schemeClr val="accent4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96B715-3731-E089-9F6D-AC5F29A44A2A}"/>
              </a:ext>
            </a:extLst>
          </p:cNvPr>
          <p:cNvSpPr/>
          <p:nvPr/>
        </p:nvSpPr>
        <p:spPr>
          <a:xfrm>
            <a:off x="5802309" y="5566904"/>
            <a:ext cx="5484813" cy="789445"/>
          </a:xfrm>
          <a:prstGeom prst="rect">
            <a:avLst/>
          </a:prstGeom>
          <a:solidFill>
            <a:schemeClr val="accent5">
              <a:lumMod val="60000"/>
              <a:lumOff val="4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9" name="Chart 13">
            <a:extLst>
              <a:ext uri="{FF2B5EF4-FFF2-40B4-BE49-F238E27FC236}">
                <a16:creationId xmlns:a16="http://schemas.microsoft.com/office/drawing/2014/main" id="{D57132E0-0845-FF70-A85B-0CD7D5DDA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650506"/>
              </p:ext>
            </p:extLst>
          </p:nvPr>
        </p:nvGraphicFramePr>
        <p:xfrm>
          <a:off x="6089651" y="1126809"/>
          <a:ext cx="5197472" cy="534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投影片編號版面配置區 2">
            <a:extLst>
              <a:ext uri="{FF2B5EF4-FFF2-40B4-BE49-F238E27FC236}">
                <a16:creationId xmlns:a16="http://schemas.microsoft.com/office/drawing/2014/main" id="{4A140C6B-3FCC-5AAA-BF55-0EED67C88E4E}"/>
              </a:ext>
            </a:extLst>
          </p:cNvPr>
          <p:cNvSpPr txBox="1">
            <a:spLocks/>
          </p:cNvSpPr>
          <p:nvPr/>
        </p:nvSpPr>
        <p:spPr>
          <a:xfrm>
            <a:off x="9110133" y="652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pPr/>
              <a:t>8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F0E7533-76FA-44EC-A721-CD7473E91610}"/>
              </a:ext>
            </a:extLst>
          </p:cNvPr>
          <p:cNvGrpSpPr/>
          <p:nvPr/>
        </p:nvGrpSpPr>
        <p:grpSpPr>
          <a:xfrm>
            <a:off x="11320461" y="1588066"/>
            <a:ext cx="908849" cy="523220"/>
            <a:chOff x="6056313" y="1010993"/>
            <a:chExt cx="908849" cy="523220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D4929C3-E7CA-4859-8EDE-ECF7D116D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6313" y="1011513"/>
              <a:ext cx="265681" cy="501842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B1EAE2D3-52DF-43D2-8803-7C64BD3A2DB1}"/>
                </a:ext>
              </a:extLst>
            </p:cNvPr>
            <p:cNvSpPr txBox="1"/>
            <p:nvPr/>
          </p:nvSpPr>
          <p:spPr>
            <a:xfrm>
              <a:off x="6204742" y="1010993"/>
              <a:ext cx="760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ea typeface="微軟正黑體" panose="020B0604030504040204" pitchFamily="34" charset="-120"/>
                </a:rPr>
                <a:t>Female</a:t>
              </a:r>
            </a:p>
            <a:p>
              <a:r>
                <a:rPr lang="en-US" altLang="zh-TW" sz="1400" dirty="0">
                  <a:ea typeface="微軟正黑體" panose="020B0604030504040204" pitchFamily="34" charset="-120"/>
                </a:rPr>
                <a:t>Male</a:t>
              </a:r>
              <a:endParaRPr lang="zh-TW" altLang="en-US" sz="1400" dirty="0"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888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F305-A3C9-864C-074D-B4A074CE2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3">
            <a:extLst>
              <a:ext uri="{FF2B5EF4-FFF2-40B4-BE49-F238E27FC236}">
                <a16:creationId xmlns:a16="http://schemas.microsoft.com/office/drawing/2014/main" id="{FADB6DCE-4B24-497B-A4E6-E8E1ECBAB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91157"/>
              </p:ext>
            </p:extLst>
          </p:nvPr>
        </p:nvGraphicFramePr>
        <p:xfrm>
          <a:off x="6096000" y="1612463"/>
          <a:ext cx="5484811" cy="491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8C05A309-B7B4-EA46-A56A-2C6AF476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30</a:t>
            </a:r>
            <a:r>
              <a:rPr lang="en-US" altLang="zh-TW" dirty="0">
                <a:latin typeface="+mn-lt"/>
              </a:rPr>
              <a:t> participants from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10</a:t>
            </a:r>
            <a:r>
              <a:rPr lang="en-US" altLang="zh-TW" dirty="0">
                <a:latin typeface="+mn-lt"/>
              </a:rPr>
              <a:t> economies and 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5</a:t>
            </a:r>
            <a:r>
              <a:rPr lang="en-US" altLang="zh-TW" dirty="0">
                <a:latin typeface="+mn-lt"/>
              </a:rPr>
              <a:t> APEC fora</a:t>
            </a:r>
            <a:endParaRPr lang="zh-TW" altLang="zh-TW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64C53-BE3C-E77A-8DD8-B594E96E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612463"/>
            <a:ext cx="5664200" cy="4743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3333FF"/>
                </a:solidFill>
                <a:latin typeface="+mn-lt"/>
              </a:rPr>
              <a:t>10</a:t>
            </a:r>
            <a:r>
              <a:rPr lang="en-US" sz="3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economies</a:t>
            </a:r>
            <a:endParaRPr lang="en-US" sz="1200" b="1" dirty="0">
              <a:latin typeface="+mn-lt"/>
            </a:endParaRPr>
          </a:p>
          <a:p>
            <a:r>
              <a:rPr lang="en-US" dirty="0">
                <a:latin typeface="+mn-lt"/>
              </a:rPr>
              <a:t>CDA, PRC, HKC, ROK, MAS, MEX, </a:t>
            </a:r>
            <a:r>
              <a:rPr lang="en-US" altLang="zh-TW" dirty="0">
                <a:latin typeface="+mn-lt"/>
              </a:rPr>
              <a:t>CT, PHL, </a:t>
            </a:r>
            <a:r>
              <a:rPr lang="en-US" dirty="0">
                <a:latin typeface="+mn-lt"/>
              </a:rPr>
              <a:t>THA, VN </a:t>
            </a:r>
          </a:p>
          <a:p>
            <a:pPr marL="0" indent="2651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dirty="0">
                <a:latin typeface="+mn-lt"/>
              </a:rPr>
              <a:t>*11</a:t>
            </a:r>
            <a:r>
              <a:rPr lang="zh-TW" altLang="en-US" sz="1400" b="1" dirty="0">
                <a:latin typeface="+mn-lt"/>
              </a:rPr>
              <a:t> </a:t>
            </a:r>
            <a:r>
              <a:rPr lang="en-US" altLang="zh-TW" sz="1400" b="1" dirty="0">
                <a:latin typeface="+mn-lt"/>
              </a:rPr>
              <a:t>economies attended the EGEEC &amp; EGNRET meeting </a:t>
            </a:r>
          </a:p>
          <a:p>
            <a:pPr marL="0" indent="2651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dirty="0">
                <a:latin typeface="+mn-lt"/>
              </a:rPr>
              <a:t>(RUS and JPN only join the meeting)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3333FF"/>
                </a:solidFill>
                <a:latin typeface="+mn-lt"/>
              </a:rPr>
              <a:t>5</a:t>
            </a:r>
            <a:r>
              <a:rPr lang="en-US" sz="3000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APEC fora</a:t>
            </a:r>
          </a:p>
          <a:p>
            <a:r>
              <a:rPr lang="en-US" altLang="zh-TW" dirty="0">
                <a:latin typeface="+mn-lt"/>
              </a:rPr>
              <a:t>APEC Secretariat, EWG, </a:t>
            </a:r>
            <a:r>
              <a:rPr lang="en-US" dirty="0">
                <a:latin typeface="+mn-lt"/>
              </a:rPr>
              <a:t>APERC, EGEEC, EGNRET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altLang="zh-TW" sz="3000" b="1" dirty="0">
                <a:solidFill>
                  <a:srgbClr val="3333FF"/>
                </a:solidFill>
                <a:latin typeface="+mn-lt"/>
              </a:rPr>
              <a:t>37</a:t>
            </a:r>
            <a:r>
              <a:rPr lang="en-US" altLang="zh-TW" b="1" dirty="0">
                <a:solidFill>
                  <a:srgbClr val="3333FF"/>
                </a:solidFill>
                <a:latin typeface="+mn-lt"/>
              </a:rPr>
              <a:t>% </a:t>
            </a:r>
            <a:r>
              <a:rPr lang="en-US" b="1" dirty="0">
                <a:latin typeface="+mn-lt"/>
              </a:rPr>
              <a:t>female participation</a:t>
            </a:r>
          </a:p>
          <a:p>
            <a:r>
              <a:rPr lang="en-US" dirty="0">
                <a:latin typeface="+mn-lt"/>
              </a:rPr>
              <a:t>11/19 (F/M)</a:t>
            </a:r>
            <a:endParaRPr lang="en-US" b="1" dirty="0">
              <a:solidFill>
                <a:srgbClr val="3333FF"/>
              </a:solidFill>
              <a:latin typeface="+mn-lt"/>
            </a:endParaRPr>
          </a:p>
          <a:p>
            <a:pPr marL="0" indent="0">
              <a:buNone/>
            </a:pPr>
            <a:endParaRPr lang="en-US" b="1" dirty="0">
              <a:solidFill>
                <a:srgbClr val="3333FF"/>
              </a:solidFill>
              <a:latin typeface="+mn-lt"/>
            </a:endParaRPr>
          </a:p>
          <a:p>
            <a:endParaRPr lang="en-US" b="1" dirty="0">
              <a:solidFill>
                <a:srgbClr val="3333FF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1B0B97-C208-E349-551D-11699B9D11C1}"/>
              </a:ext>
            </a:extLst>
          </p:cNvPr>
          <p:cNvSpPr txBox="1"/>
          <p:nvPr/>
        </p:nvSpPr>
        <p:spPr>
          <a:xfrm>
            <a:off x="253381" y="885179"/>
            <a:ext cx="9099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</a:rPr>
              <a:t>20%</a:t>
            </a:r>
            <a:r>
              <a:rPr lang="en-US" b="1" dirty="0"/>
              <a:t> of participants applied for APEC support fund for TU, </a:t>
            </a:r>
            <a:r>
              <a:rPr lang="en-US" altLang="zh-TW" sz="2000" b="1" dirty="0">
                <a:solidFill>
                  <a:srgbClr val="3333FF"/>
                </a:solidFill>
              </a:rPr>
              <a:t>6</a:t>
            </a:r>
            <a:r>
              <a:rPr lang="en-US" b="1" dirty="0">
                <a:solidFill>
                  <a:srgbClr val="3333FF"/>
                </a:solidFill>
              </a:rPr>
              <a:t> participants </a:t>
            </a:r>
            <a:r>
              <a:rPr lang="en-US" b="1" dirty="0"/>
              <a:t>from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altLang="zh-TW" b="1" dirty="0">
                <a:solidFill>
                  <a:srgbClr val="3333FF"/>
                </a:solidFill>
              </a:rPr>
              <a:t>4</a:t>
            </a:r>
            <a:r>
              <a:rPr lang="en-US" b="1" dirty="0">
                <a:solidFill>
                  <a:srgbClr val="3333FF"/>
                </a:solidFill>
              </a:rPr>
              <a:t> economies</a:t>
            </a:r>
            <a:r>
              <a:rPr lang="en-US" b="1" dirty="0"/>
              <a:t>.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24AA0AA-18C0-6E54-5CDC-647532ED69B5}"/>
              </a:ext>
            </a:extLst>
          </p:cNvPr>
          <p:cNvSpPr txBox="1"/>
          <p:nvPr/>
        </p:nvSpPr>
        <p:spPr>
          <a:xfrm>
            <a:off x="6790131" y="3392488"/>
            <a:ext cx="314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/>
              <a:t>★</a:t>
            </a:r>
          </a:p>
        </p:txBody>
      </p:sp>
      <p:sp>
        <p:nvSpPr>
          <p:cNvPr id="14" name="投影片編號版面配置區 2">
            <a:extLst>
              <a:ext uri="{FF2B5EF4-FFF2-40B4-BE49-F238E27FC236}">
                <a16:creationId xmlns:a16="http://schemas.microsoft.com/office/drawing/2014/main" id="{19D1B384-9B7C-676A-3E42-B7FE1CC3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133" y="6522896"/>
            <a:ext cx="2743200" cy="365125"/>
          </a:xfrm>
        </p:spPr>
        <p:txBody>
          <a:bodyPr/>
          <a:lstStyle/>
          <a:p>
            <a:fld id="{B22E0089-052C-4270-8A3D-E6D2386F5F3E}" type="slidenum">
              <a:rPr lang="zh-TW" altLang="en-US" sz="1800" smtClean="0">
                <a:solidFill>
                  <a:schemeClr val="bg1"/>
                </a:solidFill>
                <a:ea typeface="微軟正黑體" panose="020B0604030504040204" pitchFamily="34" charset="-120"/>
              </a:rPr>
              <a:t>9</a:t>
            </a:fld>
            <a:endParaRPr lang="zh-TW" altLang="en-US" sz="18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658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3333FF"/>
          </a:solidFill>
          <a:prstDash val="sysDash"/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1027</Words>
  <Application>Microsoft Office PowerPoint</Application>
  <PresentationFormat>寬螢幕</PresentationFormat>
  <Paragraphs>171</Paragraphs>
  <Slides>19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微軟正黑體</vt:lpstr>
      <vt:lpstr>Arial</vt:lpstr>
      <vt:lpstr>Calibri</vt:lpstr>
      <vt:lpstr>Calibri Light</vt:lpstr>
      <vt:lpstr>Wingdings</vt:lpstr>
      <vt:lpstr>Office 佈景主題</vt:lpstr>
      <vt:lpstr>Electric Fans Energy Efficiency Improvement in APEC Region: Review of Experience and Best Practices</vt:lpstr>
      <vt:lpstr>Outline</vt:lpstr>
      <vt:lpstr>Global electric fan market growth drivers</vt:lpstr>
      <vt:lpstr>Global electric fan market share</vt:lpstr>
      <vt:lpstr>Current EE policy for electric fans in APEC region</vt:lpstr>
      <vt:lpstr>Project Objectives</vt:lpstr>
      <vt:lpstr>Outline</vt:lpstr>
      <vt:lpstr>38 attendees from 11+1 economies and 5 APEC fora</vt:lpstr>
      <vt:lpstr>30 participants from 10 economies and 5 APEC fora</vt:lpstr>
      <vt:lpstr>8 experts from 4+1 economies and 2 international Org.</vt:lpstr>
      <vt:lpstr>PowerPoint 簡報</vt:lpstr>
      <vt:lpstr>PowerPoint 簡報</vt:lpstr>
      <vt:lpstr>Energy Efficiency Policy Practices for Electric Fans  Across Economies</vt:lpstr>
      <vt:lpstr>Outline</vt:lpstr>
      <vt:lpstr>Final report</vt:lpstr>
      <vt:lpstr>Policy Recommendations</vt:lpstr>
      <vt:lpstr>Outline</vt:lpstr>
      <vt:lpstr>Future work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孫廷瑞</dc:creator>
  <cp:lastModifiedBy>邱宇顥</cp:lastModifiedBy>
  <cp:revision>57</cp:revision>
  <cp:lastPrinted>2021-11-09T02:18:58Z</cp:lastPrinted>
  <dcterms:created xsi:type="dcterms:W3CDTF">2021-11-05T08:19:14Z</dcterms:created>
  <dcterms:modified xsi:type="dcterms:W3CDTF">2026-03-23T01:36:15Z</dcterms:modified>
</cp:coreProperties>
</file>